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Lst>
  <p:sldSz cx="18288000" cy="10287000"/>
  <p:notesSz cx="6858000" cy="9144000"/>
  <p:embeddedFontLst>
    <p:embeddedFont>
      <p:font typeface="Calibri" panose="020F0502020204030204" pitchFamily="34" charset="0"/>
      <p:regular r:id="rId54"/>
      <p:bold r:id="rId55"/>
      <p:italic r:id="rId56"/>
      <p:boldItalic r:id="rId57"/>
    </p:embeddedFont>
    <p:embeddedFont>
      <p:font typeface="Hammersmith One" panose="02010703030501060504" pitchFamily="2" charset="0"/>
      <p:regular r:id="rId58"/>
    </p:embeddedFont>
    <p:embeddedFont>
      <p:font typeface="Open Sans Bold" panose="020B0604020202020204" charset="0"/>
      <p:regular r:id="rId59"/>
    </p:embeddedFont>
    <p:embeddedFont>
      <p:font typeface="Open Sauce Bold" panose="020B0604020202020204" charset="0"/>
      <p:regular r:id="rId60"/>
    </p:embeddedFont>
    <p:embeddedFont>
      <p:font typeface="Open Sauce Semi-Bold" panose="020B0604020202020204" charset="0"/>
      <p:regular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60" d="100"/>
          <a:sy n="60" d="100"/>
        </p:scale>
        <p:origin x="-96"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5.fntdata"/><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www.lucidchart.com/pages/pt/landing?utm_source=google&amp;utm_medium=cpc&amp;utm_campaign=_chart_pt_allcountries_mixed_search_brand_exact_&amp;km_CPC_CampaignId=1500131167&amp;km_CPC_AdGroupID=59412157138&amp;km_CPC_Keyword=lucidchart&amp;km_CPC_MatchType=e&amp;km_CPC_ExtensionID=&amp;km_CPC_Network=g&amp;km_CPC_AdPosition=&amp;km_CPC_Creative=294337318298&amp;km_CPC_TargetID=kwd-33511936169&amp;km_CPC_Country=1011756&amp;km_CPC_Device=c&amp;km_CPC_placement=&amp;km_CPC_target=&amp;gad_source=1&amp;gclid=Cj0KCQiA4Y-sBhC6ARIsAGXF1g7QKrEu7XnXehX9Q8Xz-ZgwM6V82rYe2rOlL272B-wCcojRa2eqDMYaAj7rEALw_wcB" TargetMode="External"/><Relationship Id="rId2" Type="http://schemas.openxmlformats.org/officeDocument/2006/relationships/hyperlink" Target="https://www.canva.com" TargetMode="External"/><Relationship Id="rId1" Type="http://schemas.openxmlformats.org/officeDocument/2006/relationships/slideLayout" Target="../slideLayouts/slideLayout7.xml"/><Relationship Id="rId4" Type="http://schemas.openxmlformats.org/officeDocument/2006/relationships/hyperlink" Target="https://chat.openai.com"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duolingo.com/welcome?welcomeStep=coursePicker" TargetMode="External"/><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hyperlink" Target="https://www.instagram.com" TargetMode="External"/><Relationship Id="rId5" Type="http://schemas.openxmlformats.org/officeDocument/2006/relationships/hyperlink" Target="https://play.google.com/store/apps/details?id=com.bliive&amp;hl=pt&amp;gl=US" TargetMode="External"/><Relationship Id="rId4" Type="http://schemas.openxmlformats.org/officeDocument/2006/relationships/hyperlink" Target="https://kesero.co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3.png"/><Relationship Id="rId7" Type="http://schemas.openxmlformats.org/officeDocument/2006/relationships/image" Target="../media/image18.svg"/><Relationship Id="rId12"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5.png"/><Relationship Id="rId10" Type="http://schemas.openxmlformats.org/officeDocument/2006/relationships/image" Target="../media/image21.png"/><Relationship Id="rId4" Type="http://schemas.openxmlformats.org/officeDocument/2006/relationships/image" Target="../media/image14.png"/><Relationship Id="rId9" Type="http://schemas.openxmlformats.org/officeDocument/2006/relationships/image" Target="../media/image20.svg"/><Relationship Id="rId14" Type="http://schemas.openxmlformats.org/officeDocument/2006/relationships/image" Target="../media/image25.svg"/></Relationships>
</file>

<file path=ppt/slides/_rels/slide3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3.png"/><Relationship Id="rId7" Type="http://schemas.openxmlformats.org/officeDocument/2006/relationships/image" Target="../media/image28.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15.png"/><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3.png"/><Relationship Id="rId7" Type="http://schemas.openxmlformats.org/officeDocument/2006/relationships/image" Target="../media/image28.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15.png"/><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1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8.svg"/></Relationships>
</file>

<file path=ppt/slides/_rels/slide3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1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8.svg"/><Relationship Id="rId9" Type="http://schemas.openxmlformats.org/officeDocument/2006/relationships/image" Target="../media/image32.png"/></Relationships>
</file>

<file path=ppt/slides/_rels/slide35.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svg"/><Relationship Id="rId10" Type="http://schemas.openxmlformats.org/officeDocument/2006/relationships/image" Target="../media/image41.svg"/><Relationship Id="rId4" Type="http://schemas.openxmlformats.org/officeDocument/2006/relationships/image" Target="../media/image35.png"/><Relationship Id="rId9" Type="http://schemas.openxmlformats.org/officeDocument/2006/relationships/image" Target="../media/image40.png"/></Relationships>
</file>

<file path=ppt/slides/_rels/slide37.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sv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png"/><Relationship Id="rId9" Type="http://schemas.openxmlformats.org/officeDocument/2006/relationships/image" Target="../media/image51.png"/></Relationships>
</file>

<file path=ppt/slides/_rels/slide38.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sv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png"/><Relationship Id="rId9" Type="http://schemas.openxmlformats.org/officeDocument/2006/relationships/image" Target="../media/image51.png"/></Relationships>
</file>

<file path=ppt/slides/_rels/slide39.xml.rels><?xml version="1.0" encoding="UTF-8" standalone="yes"?>
<Relationships xmlns="http://schemas.openxmlformats.org/package/2006/relationships"><Relationship Id="rId8" Type="http://schemas.openxmlformats.org/officeDocument/2006/relationships/image" Target="../media/image60.svg"/><Relationship Id="rId13" Type="http://schemas.openxmlformats.org/officeDocument/2006/relationships/image" Target="../media/image65.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svg"/><Relationship Id="rId2" Type="http://schemas.openxmlformats.org/officeDocument/2006/relationships/image" Target="../media/image45.png"/><Relationship Id="rId16" Type="http://schemas.openxmlformats.org/officeDocument/2006/relationships/image" Target="../media/image68.svg"/><Relationship Id="rId1" Type="http://schemas.openxmlformats.org/officeDocument/2006/relationships/slideLayout" Target="../slideLayouts/slideLayout7.xml"/><Relationship Id="rId6" Type="http://schemas.openxmlformats.org/officeDocument/2006/relationships/image" Target="../media/image58.svg"/><Relationship Id="rId11" Type="http://schemas.openxmlformats.org/officeDocument/2006/relationships/image" Target="../media/image63.png"/><Relationship Id="rId5" Type="http://schemas.openxmlformats.org/officeDocument/2006/relationships/image" Target="../media/image57.png"/><Relationship Id="rId15" Type="http://schemas.openxmlformats.org/officeDocument/2006/relationships/image" Target="../media/image6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60.svg"/><Relationship Id="rId13" Type="http://schemas.openxmlformats.org/officeDocument/2006/relationships/image" Target="../media/image65.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svg"/><Relationship Id="rId2" Type="http://schemas.openxmlformats.org/officeDocument/2006/relationships/image" Target="../media/image45.png"/><Relationship Id="rId16" Type="http://schemas.openxmlformats.org/officeDocument/2006/relationships/image" Target="../media/image68.svg"/><Relationship Id="rId1" Type="http://schemas.openxmlformats.org/officeDocument/2006/relationships/slideLayout" Target="../slideLayouts/slideLayout7.xml"/><Relationship Id="rId6" Type="http://schemas.openxmlformats.org/officeDocument/2006/relationships/image" Target="../media/image58.svg"/><Relationship Id="rId11" Type="http://schemas.openxmlformats.org/officeDocument/2006/relationships/image" Target="../media/image63.png"/><Relationship Id="rId5" Type="http://schemas.openxmlformats.org/officeDocument/2006/relationships/image" Target="../media/image57.png"/><Relationship Id="rId15" Type="http://schemas.openxmlformats.org/officeDocument/2006/relationships/image" Target="../media/image6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svg"/></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svg"/></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svg"/></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svg"/></Relationships>
</file>

<file path=ppt/slides/_rels/slide44.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svg"/><Relationship Id="rId18" Type="http://schemas.openxmlformats.org/officeDocument/2006/relationships/image" Target="../media/image36.svg"/><Relationship Id="rId3" Type="http://schemas.openxmlformats.org/officeDocument/2006/relationships/image" Target="../media/image74.png"/><Relationship Id="rId7" Type="http://schemas.openxmlformats.org/officeDocument/2006/relationships/image" Target="../media/image78.svg"/><Relationship Id="rId12" Type="http://schemas.openxmlformats.org/officeDocument/2006/relationships/image" Target="../media/image83.png"/><Relationship Id="rId17" Type="http://schemas.openxmlformats.org/officeDocument/2006/relationships/image" Target="../media/image35.png"/><Relationship Id="rId2" Type="http://schemas.openxmlformats.org/officeDocument/2006/relationships/image" Target="../media/image73.png"/><Relationship Id="rId16" Type="http://schemas.openxmlformats.org/officeDocument/2006/relationships/image" Target="../media/image87.png"/><Relationship Id="rId20" Type="http://schemas.openxmlformats.org/officeDocument/2006/relationships/image" Target="../media/image39.svg"/><Relationship Id="rId1" Type="http://schemas.openxmlformats.org/officeDocument/2006/relationships/slideLayout" Target="../slideLayouts/slideLayout7.xml"/><Relationship Id="rId6" Type="http://schemas.openxmlformats.org/officeDocument/2006/relationships/image" Target="../media/image77.png"/><Relationship Id="rId11" Type="http://schemas.openxmlformats.org/officeDocument/2006/relationships/image" Target="../media/image82.svg"/><Relationship Id="rId5" Type="http://schemas.openxmlformats.org/officeDocument/2006/relationships/image" Target="../media/image76.png"/><Relationship Id="rId15" Type="http://schemas.openxmlformats.org/officeDocument/2006/relationships/image" Target="../media/image86.svg"/><Relationship Id="rId10" Type="http://schemas.openxmlformats.org/officeDocument/2006/relationships/image" Target="../media/image81.png"/><Relationship Id="rId19" Type="http://schemas.openxmlformats.org/officeDocument/2006/relationships/image" Target="../media/image38.png"/><Relationship Id="rId4" Type="http://schemas.openxmlformats.org/officeDocument/2006/relationships/image" Target="../media/image75.svg"/><Relationship Id="rId9" Type="http://schemas.openxmlformats.org/officeDocument/2006/relationships/image" Target="../media/image80.svg"/><Relationship Id="rId14" Type="http://schemas.openxmlformats.org/officeDocument/2006/relationships/image" Target="../media/image85.png"/></Relationships>
</file>

<file path=ppt/slides/_rels/slide45.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svg"/><Relationship Id="rId18" Type="http://schemas.openxmlformats.org/officeDocument/2006/relationships/image" Target="../media/image36.svg"/><Relationship Id="rId3" Type="http://schemas.openxmlformats.org/officeDocument/2006/relationships/image" Target="../media/image74.png"/><Relationship Id="rId7" Type="http://schemas.openxmlformats.org/officeDocument/2006/relationships/image" Target="../media/image78.svg"/><Relationship Id="rId12" Type="http://schemas.openxmlformats.org/officeDocument/2006/relationships/image" Target="../media/image83.png"/><Relationship Id="rId17" Type="http://schemas.openxmlformats.org/officeDocument/2006/relationships/image" Target="../media/image35.png"/><Relationship Id="rId2" Type="http://schemas.openxmlformats.org/officeDocument/2006/relationships/image" Target="../media/image73.png"/><Relationship Id="rId16" Type="http://schemas.openxmlformats.org/officeDocument/2006/relationships/image" Target="../media/image87.png"/><Relationship Id="rId20" Type="http://schemas.openxmlformats.org/officeDocument/2006/relationships/image" Target="../media/image39.svg"/><Relationship Id="rId1" Type="http://schemas.openxmlformats.org/officeDocument/2006/relationships/slideLayout" Target="../slideLayouts/slideLayout7.xml"/><Relationship Id="rId6" Type="http://schemas.openxmlformats.org/officeDocument/2006/relationships/image" Target="../media/image77.png"/><Relationship Id="rId11" Type="http://schemas.openxmlformats.org/officeDocument/2006/relationships/image" Target="../media/image82.svg"/><Relationship Id="rId5" Type="http://schemas.openxmlformats.org/officeDocument/2006/relationships/image" Target="../media/image76.png"/><Relationship Id="rId15" Type="http://schemas.openxmlformats.org/officeDocument/2006/relationships/image" Target="../media/image86.svg"/><Relationship Id="rId10" Type="http://schemas.openxmlformats.org/officeDocument/2006/relationships/image" Target="../media/image81.png"/><Relationship Id="rId19" Type="http://schemas.openxmlformats.org/officeDocument/2006/relationships/image" Target="../media/image38.png"/><Relationship Id="rId4" Type="http://schemas.openxmlformats.org/officeDocument/2006/relationships/image" Target="../media/image75.svg"/><Relationship Id="rId9" Type="http://schemas.openxmlformats.org/officeDocument/2006/relationships/image" Target="../media/image80.svg"/><Relationship Id="rId14" Type="http://schemas.openxmlformats.org/officeDocument/2006/relationships/image" Target="../media/image85.png"/></Relationships>
</file>

<file path=ppt/slides/_rels/slide46.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svg"/><Relationship Id="rId3" Type="http://schemas.openxmlformats.org/officeDocument/2006/relationships/image" Target="../media/image74.png"/><Relationship Id="rId7" Type="http://schemas.openxmlformats.org/officeDocument/2006/relationships/image" Target="../media/image78.svg"/><Relationship Id="rId12" Type="http://schemas.openxmlformats.org/officeDocument/2006/relationships/image" Target="../media/image83.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7.png"/><Relationship Id="rId11" Type="http://schemas.openxmlformats.org/officeDocument/2006/relationships/image" Target="../media/image82.svg"/><Relationship Id="rId5" Type="http://schemas.openxmlformats.org/officeDocument/2006/relationships/image" Target="../media/image76.png"/><Relationship Id="rId15" Type="http://schemas.openxmlformats.org/officeDocument/2006/relationships/image" Target="../media/image86.svg"/><Relationship Id="rId10" Type="http://schemas.openxmlformats.org/officeDocument/2006/relationships/image" Target="../media/image81.png"/><Relationship Id="rId4" Type="http://schemas.openxmlformats.org/officeDocument/2006/relationships/image" Target="../media/image75.svg"/><Relationship Id="rId9" Type="http://schemas.openxmlformats.org/officeDocument/2006/relationships/image" Target="../media/image80.svg"/><Relationship Id="rId14" Type="http://schemas.openxmlformats.org/officeDocument/2006/relationships/image" Target="../media/image85.png"/></Relationships>
</file>

<file path=ppt/slides/_rels/slide47.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86.svg"/><Relationship Id="rId3" Type="http://schemas.openxmlformats.org/officeDocument/2006/relationships/image" Target="../media/image74.png"/><Relationship Id="rId7" Type="http://schemas.openxmlformats.org/officeDocument/2006/relationships/image" Target="../media/image35.png"/><Relationship Id="rId12" Type="http://schemas.openxmlformats.org/officeDocument/2006/relationships/image" Target="../media/image85.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82.svg"/><Relationship Id="rId11" Type="http://schemas.openxmlformats.org/officeDocument/2006/relationships/image" Target="../media/image39.svg"/><Relationship Id="rId5" Type="http://schemas.openxmlformats.org/officeDocument/2006/relationships/image" Target="../media/image81.png"/><Relationship Id="rId10" Type="http://schemas.openxmlformats.org/officeDocument/2006/relationships/image" Target="../media/image38.png"/><Relationship Id="rId4" Type="http://schemas.openxmlformats.org/officeDocument/2006/relationships/image" Target="../media/image75.svg"/><Relationship Id="rId9" Type="http://schemas.openxmlformats.org/officeDocument/2006/relationships/image" Target="../media/image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364730" y="2510"/>
            <a:ext cx="10923270" cy="10281980"/>
            <a:chOff x="0" y="0"/>
            <a:chExt cx="14564360" cy="13709306"/>
          </a:xfrm>
        </p:grpSpPr>
        <p:sp>
          <p:nvSpPr>
            <p:cNvPr id="3" name="AutoShape 3"/>
            <p:cNvSpPr/>
            <p:nvPr/>
          </p:nvSpPr>
          <p:spPr>
            <a:xfrm>
              <a:off x="0" y="0"/>
              <a:ext cx="7282180" cy="4569769"/>
            </a:xfrm>
            <a:prstGeom prst="rect">
              <a:avLst/>
            </a:prstGeom>
            <a:solidFill>
              <a:srgbClr val="00C4CC"/>
            </a:solidFill>
          </p:spPr>
          <p:txBody>
            <a:bodyPr/>
            <a:lstStyle/>
            <a:p>
              <a:endParaRPr lang="pt-BR"/>
            </a:p>
          </p:txBody>
        </p:sp>
        <p:sp>
          <p:nvSpPr>
            <p:cNvPr id="4" name="AutoShape 4"/>
            <p:cNvSpPr/>
            <p:nvPr/>
          </p:nvSpPr>
          <p:spPr>
            <a:xfrm>
              <a:off x="0" y="4569769"/>
              <a:ext cx="7282180" cy="4569769"/>
            </a:xfrm>
            <a:prstGeom prst="rect">
              <a:avLst/>
            </a:prstGeom>
            <a:solidFill>
              <a:srgbClr val="A548FF"/>
            </a:solidFill>
          </p:spPr>
          <p:txBody>
            <a:bodyPr/>
            <a:lstStyle/>
            <a:p>
              <a:endParaRPr lang="pt-BR"/>
            </a:p>
          </p:txBody>
        </p:sp>
        <p:sp>
          <p:nvSpPr>
            <p:cNvPr id="5" name="AutoShape 5"/>
            <p:cNvSpPr/>
            <p:nvPr/>
          </p:nvSpPr>
          <p:spPr>
            <a:xfrm>
              <a:off x="0" y="9139537"/>
              <a:ext cx="7282180" cy="4569769"/>
            </a:xfrm>
            <a:prstGeom prst="rect">
              <a:avLst/>
            </a:prstGeom>
            <a:solidFill>
              <a:srgbClr val="6422B8"/>
            </a:solidFill>
          </p:spPr>
          <p:txBody>
            <a:bodyPr/>
            <a:lstStyle/>
            <a:p>
              <a:endParaRPr lang="pt-BR"/>
            </a:p>
          </p:txBody>
        </p:sp>
        <p:sp>
          <p:nvSpPr>
            <p:cNvPr id="6" name="AutoShape 6"/>
            <p:cNvSpPr/>
            <p:nvPr/>
          </p:nvSpPr>
          <p:spPr>
            <a:xfrm>
              <a:off x="7282180" y="0"/>
              <a:ext cx="7282180" cy="4569769"/>
            </a:xfrm>
            <a:prstGeom prst="rect">
              <a:avLst/>
            </a:prstGeom>
            <a:solidFill>
              <a:srgbClr val="FF738E"/>
            </a:solidFill>
          </p:spPr>
          <p:txBody>
            <a:bodyPr/>
            <a:lstStyle/>
            <a:p>
              <a:endParaRPr lang="pt-BR"/>
            </a:p>
          </p:txBody>
        </p:sp>
        <p:sp>
          <p:nvSpPr>
            <p:cNvPr id="7" name="AutoShape 7"/>
            <p:cNvSpPr/>
            <p:nvPr/>
          </p:nvSpPr>
          <p:spPr>
            <a:xfrm>
              <a:off x="7282180" y="4569769"/>
              <a:ext cx="7282180" cy="4569769"/>
            </a:xfrm>
            <a:prstGeom prst="rect">
              <a:avLst/>
            </a:prstGeom>
            <a:solidFill>
              <a:srgbClr val="FFA53B"/>
            </a:solidFill>
          </p:spPr>
          <p:txBody>
            <a:bodyPr/>
            <a:lstStyle/>
            <a:p>
              <a:endParaRPr lang="pt-BR"/>
            </a:p>
          </p:txBody>
        </p:sp>
        <p:sp>
          <p:nvSpPr>
            <p:cNvPr id="8" name="AutoShape 8"/>
            <p:cNvSpPr/>
            <p:nvPr/>
          </p:nvSpPr>
          <p:spPr>
            <a:xfrm>
              <a:off x="7282180" y="9139537"/>
              <a:ext cx="7282180" cy="4569769"/>
            </a:xfrm>
            <a:prstGeom prst="rect">
              <a:avLst/>
            </a:prstGeom>
            <a:solidFill>
              <a:srgbClr val="EDC20F"/>
            </a:solidFill>
          </p:spPr>
          <p:txBody>
            <a:bodyPr/>
            <a:lstStyle/>
            <a:p>
              <a:endParaRPr lang="pt-BR"/>
            </a:p>
          </p:txBody>
        </p:sp>
        <p:sp>
          <p:nvSpPr>
            <p:cNvPr id="9" name="TextBox 9"/>
            <p:cNvSpPr txBox="1"/>
            <p:nvPr/>
          </p:nvSpPr>
          <p:spPr>
            <a:xfrm>
              <a:off x="1040622" y="1954029"/>
              <a:ext cx="5200935" cy="614086"/>
            </a:xfrm>
            <a:prstGeom prst="rect">
              <a:avLst/>
            </a:prstGeom>
          </p:spPr>
          <p:txBody>
            <a:bodyPr lIns="0" tIns="0" rIns="0" bIns="0" rtlCol="0" anchor="t">
              <a:spAutoFit/>
            </a:bodyPr>
            <a:lstStyle/>
            <a:p>
              <a:pPr algn="just">
                <a:lnSpc>
                  <a:spcPts val="3823"/>
                </a:lnSpc>
                <a:spcBef>
                  <a:spcPct val="0"/>
                </a:spcBef>
              </a:pPr>
              <a:endParaRPr/>
            </a:p>
          </p:txBody>
        </p:sp>
        <p:sp>
          <p:nvSpPr>
            <p:cNvPr id="10" name="TextBox 10"/>
            <p:cNvSpPr txBox="1"/>
            <p:nvPr/>
          </p:nvSpPr>
          <p:spPr>
            <a:xfrm>
              <a:off x="8322802" y="1859417"/>
              <a:ext cx="5200935" cy="732793"/>
            </a:xfrm>
            <a:prstGeom prst="rect">
              <a:avLst/>
            </a:prstGeom>
          </p:spPr>
          <p:txBody>
            <a:bodyPr lIns="0" tIns="0" rIns="0" bIns="0" rtlCol="0" anchor="t">
              <a:spAutoFit/>
            </a:bodyPr>
            <a:lstStyle/>
            <a:p>
              <a:pPr marL="0" lvl="0" indent="0" algn="ctr">
                <a:lnSpc>
                  <a:spcPts val="4587"/>
                </a:lnSpc>
                <a:spcBef>
                  <a:spcPct val="0"/>
                </a:spcBef>
              </a:pPr>
              <a:endParaRPr/>
            </a:p>
          </p:txBody>
        </p:sp>
        <p:sp>
          <p:nvSpPr>
            <p:cNvPr id="11" name="TextBox 11"/>
            <p:cNvSpPr txBox="1"/>
            <p:nvPr/>
          </p:nvSpPr>
          <p:spPr>
            <a:xfrm>
              <a:off x="1040622" y="6459412"/>
              <a:ext cx="5200935" cy="733333"/>
            </a:xfrm>
            <a:prstGeom prst="rect">
              <a:avLst/>
            </a:prstGeom>
          </p:spPr>
          <p:txBody>
            <a:bodyPr lIns="0" tIns="0" rIns="0" bIns="0" rtlCol="0" anchor="t">
              <a:spAutoFit/>
            </a:bodyPr>
            <a:lstStyle/>
            <a:p>
              <a:pPr marL="0" lvl="0" indent="0" algn="ctr">
                <a:lnSpc>
                  <a:spcPts val="4587"/>
                </a:lnSpc>
                <a:spcBef>
                  <a:spcPct val="0"/>
                </a:spcBef>
              </a:pPr>
              <a:endParaRPr/>
            </a:p>
          </p:txBody>
        </p:sp>
        <p:sp>
          <p:nvSpPr>
            <p:cNvPr id="12" name="TextBox 12"/>
            <p:cNvSpPr txBox="1"/>
            <p:nvPr/>
          </p:nvSpPr>
          <p:spPr>
            <a:xfrm>
              <a:off x="8322802" y="6459681"/>
              <a:ext cx="5200935" cy="732793"/>
            </a:xfrm>
            <a:prstGeom prst="rect">
              <a:avLst/>
            </a:prstGeom>
          </p:spPr>
          <p:txBody>
            <a:bodyPr lIns="0" tIns="0" rIns="0" bIns="0" rtlCol="0" anchor="t">
              <a:spAutoFit/>
            </a:bodyPr>
            <a:lstStyle/>
            <a:p>
              <a:pPr marL="0" lvl="0" indent="0" algn="ctr">
                <a:lnSpc>
                  <a:spcPts val="4587"/>
                </a:lnSpc>
                <a:spcBef>
                  <a:spcPct val="0"/>
                </a:spcBef>
              </a:pPr>
              <a:endParaRPr/>
            </a:p>
          </p:txBody>
        </p:sp>
        <p:sp>
          <p:nvSpPr>
            <p:cNvPr id="13" name="TextBox 13"/>
            <p:cNvSpPr txBox="1"/>
            <p:nvPr/>
          </p:nvSpPr>
          <p:spPr>
            <a:xfrm>
              <a:off x="1040622" y="10998415"/>
              <a:ext cx="5200935" cy="732793"/>
            </a:xfrm>
            <a:prstGeom prst="rect">
              <a:avLst/>
            </a:prstGeom>
          </p:spPr>
          <p:txBody>
            <a:bodyPr lIns="0" tIns="0" rIns="0" bIns="0" rtlCol="0" anchor="t">
              <a:spAutoFit/>
            </a:bodyPr>
            <a:lstStyle/>
            <a:p>
              <a:pPr marL="0" lvl="0" indent="0" algn="ctr">
                <a:lnSpc>
                  <a:spcPts val="4587"/>
                </a:lnSpc>
                <a:spcBef>
                  <a:spcPct val="0"/>
                </a:spcBef>
              </a:pPr>
              <a:endParaRPr/>
            </a:p>
          </p:txBody>
        </p:sp>
        <p:sp>
          <p:nvSpPr>
            <p:cNvPr id="14" name="TextBox 14"/>
            <p:cNvSpPr txBox="1"/>
            <p:nvPr/>
          </p:nvSpPr>
          <p:spPr>
            <a:xfrm>
              <a:off x="8322802" y="11029450"/>
              <a:ext cx="5200935" cy="732793"/>
            </a:xfrm>
            <a:prstGeom prst="rect">
              <a:avLst/>
            </a:prstGeom>
          </p:spPr>
          <p:txBody>
            <a:bodyPr lIns="0" tIns="0" rIns="0" bIns="0" rtlCol="0" anchor="t">
              <a:spAutoFit/>
            </a:bodyPr>
            <a:lstStyle/>
            <a:p>
              <a:pPr marL="0" lvl="0" indent="0" algn="ctr">
                <a:lnSpc>
                  <a:spcPts val="4587"/>
                </a:lnSpc>
                <a:spcBef>
                  <a:spcPct val="0"/>
                </a:spcBef>
              </a:pPr>
              <a:endParaRPr/>
            </a:p>
          </p:txBody>
        </p:sp>
      </p:grpSp>
      <p:sp>
        <p:nvSpPr>
          <p:cNvPr id="15" name="Freeform 15"/>
          <p:cNvSpPr/>
          <p:nvPr/>
        </p:nvSpPr>
        <p:spPr>
          <a:xfrm>
            <a:off x="0" y="2510"/>
            <a:ext cx="7364730" cy="10281980"/>
          </a:xfrm>
          <a:custGeom>
            <a:avLst/>
            <a:gdLst/>
            <a:ahLst/>
            <a:cxnLst/>
            <a:rect l="l" t="t" r="r" b="b"/>
            <a:pathLst>
              <a:path w="7364730" h="10281980">
                <a:moveTo>
                  <a:pt x="0" y="0"/>
                </a:moveTo>
                <a:lnTo>
                  <a:pt x="7364730" y="0"/>
                </a:lnTo>
                <a:lnTo>
                  <a:pt x="7364730" y="10281980"/>
                </a:lnTo>
                <a:lnTo>
                  <a:pt x="0" y="10281980"/>
                </a:lnTo>
                <a:lnTo>
                  <a:pt x="0" y="0"/>
                </a:lnTo>
                <a:close/>
              </a:path>
            </a:pathLst>
          </a:custGeom>
          <a:blipFill>
            <a:blip r:embed="rId2"/>
            <a:stretch>
              <a:fillRect l="-13961" r="-25649"/>
            </a:stretch>
          </a:blipFill>
        </p:spPr>
        <p:txBody>
          <a:bodyPr/>
          <a:lstStyle/>
          <a:p>
            <a:endParaRPr lang="pt-BR"/>
          </a:p>
        </p:txBody>
      </p:sp>
      <p:sp>
        <p:nvSpPr>
          <p:cNvPr id="16" name="Freeform 16"/>
          <p:cNvSpPr/>
          <p:nvPr/>
        </p:nvSpPr>
        <p:spPr>
          <a:xfrm>
            <a:off x="1306753" y="3324191"/>
            <a:ext cx="4751225" cy="5167028"/>
          </a:xfrm>
          <a:custGeom>
            <a:avLst/>
            <a:gdLst/>
            <a:ahLst/>
            <a:cxnLst/>
            <a:rect l="l" t="t" r="r" b="b"/>
            <a:pathLst>
              <a:path w="4751225" h="5167028">
                <a:moveTo>
                  <a:pt x="0" y="0"/>
                </a:moveTo>
                <a:lnTo>
                  <a:pt x="4751224" y="0"/>
                </a:lnTo>
                <a:lnTo>
                  <a:pt x="4751224" y="5167028"/>
                </a:lnTo>
                <a:lnTo>
                  <a:pt x="0" y="5167028"/>
                </a:lnTo>
                <a:lnTo>
                  <a:pt x="0" y="0"/>
                </a:lnTo>
                <a:close/>
              </a:path>
            </a:pathLst>
          </a:custGeom>
          <a:blipFill>
            <a:blip r:embed="rId3"/>
            <a:stretch>
              <a:fillRect l="-4980" t="-31314" b="-77839"/>
            </a:stretch>
          </a:blipFill>
        </p:spPr>
        <p:txBody>
          <a:bodyPr/>
          <a:lstStyle/>
          <a:p>
            <a:endParaRPr lang="pt-BR"/>
          </a:p>
        </p:txBody>
      </p:sp>
      <p:sp>
        <p:nvSpPr>
          <p:cNvPr id="17" name="Freeform 17"/>
          <p:cNvSpPr/>
          <p:nvPr/>
        </p:nvSpPr>
        <p:spPr>
          <a:xfrm>
            <a:off x="13261355" y="621245"/>
            <a:ext cx="4352402" cy="1762416"/>
          </a:xfrm>
          <a:custGeom>
            <a:avLst/>
            <a:gdLst/>
            <a:ahLst/>
            <a:cxnLst/>
            <a:rect l="l" t="t" r="r" b="b"/>
            <a:pathLst>
              <a:path w="4352402" h="1762416">
                <a:moveTo>
                  <a:pt x="0" y="0"/>
                </a:moveTo>
                <a:lnTo>
                  <a:pt x="4352402" y="0"/>
                </a:lnTo>
                <a:lnTo>
                  <a:pt x="4352402" y="1762416"/>
                </a:lnTo>
                <a:lnTo>
                  <a:pt x="0" y="1762416"/>
                </a:lnTo>
                <a:lnTo>
                  <a:pt x="0" y="0"/>
                </a:lnTo>
                <a:close/>
              </a:path>
            </a:pathLst>
          </a:custGeom>
          <a:blipFill>
            <a:blip r:embed="rId4"/>
            <a:stretch>
              <a:fillRect/>
            </a:stretch>
          </a:blipFill>
        </p:spPr>
        <p:txBody>
          <a:bodyPr/>
          <a:lstStyle/>
          <a:p>
            <a:endParaRPr lang="pt-BR"/>
          </a:p>
        </p:txBody>
      </p:sp>
      <p:grpSp>
        <p:nvGrpSpPr>
          <p:cNvPr id="18" name="Group 18"/>
          <p:cNvGrpSpPr/>
          <p:nvPr/>
        </p:nvGrpSpPr>
        <p:grpSpPr>
          <a:xfrm>
            <a:off x="448951" y="635860"/>
            <a:ext cx="6175370" cy="1733186"/>
            <a:chOff x="0" y="0"/>
            <a:chExt cx="8233827" cy="2310915"/>
          </a:xfrm>
        </p:grpSpPr>
        <p:sp>
          <p:nvSpPr>
            <p:cNvPr id="19" name="TextBox 19"/>
            <p:cNvSpPr txBox="1"/>
            <p:nvPr/>
          </p:nvSpPr>
          <p:spPr>
            <a:xfrm>
              <a:off x="0" y="-104775"/>
              <a:ext cx="8233827" cy="1900551"/>
            </a:xfrm>
            <a:prstGeom prst="rect">
              <a:avLst/>
            </a:prstGeom>
          </p:spPr>
          <p:txBody>
            <a:bodyPr lIns="0" tIns="0" rIns="0" bIns="0" rtlCol="0" anchor="t">
              <a:spAutoFit/>
            </a:bodyPr>
            <a:lstStyle/>
            <a:p>
              <a:pPr marL="0" lvl="0" indent="0" algn="ctr">
                <a:lnSpc>
                  <a:spcPts val="11511"/>
                </a:lnSpc>
                <a:spcBef>
                  <a:spcPct val="0"/>
                </a:spcBef>
              </a:pPr>
              <a:r>
                <a:rPr lang="en-US" sz="8855" spc="-44">
                  <a:solidFill>
                    <a:srgbClr val="6422B8"/>
                  </a:solidFill>
                  <a:latin typeface="Twister Bold"/>
                </a:rPr>
                <a:t>Amanda Sato</a:t>
              </a:r>
            </a:p>
          </p:txBody>
        </p:sp>
        <p:sp>
          <p:nvSpPr>
            <p:cNvPr id="20" name="TextBox 20"/>
            <p:cNvSpPr txBox="1"/>
            <p:nvPr/>
          </p:nvSpPr>
          <p:spPr>
            <a:xfrm>
              <a:off x="1996729" y="1959862"/>
              <a:ext cx="4240368" cy="351054"/>
            </a:xfrm>
            <a:prstGeom prst="rect">
              <a:avLst/>
            </a:prstGeom>
          </p:spPr>
          <p:txBody>
            <a:bodyPr lIns="0" tIns="0" rIns="0" bIns="0" rtlCol="0" anchor="t">
              <a:spAutoFit/>
            </a:bodyPr>
            <a:lstStyle/>
            <a:p>
              <a:pPr marL="0" lvl="0" indent="0" algn="ctr">
                <a:lnSpc>
                  <a:spcPts val="2009"/>
                </a:lnSpc>
              </a:pPr>
              <a:r>
                <a:rPr lang="en-US" sz="1827" spc="392">
                  <a:solidFill>
                    <a:srgbClr val="6422B8"/>
                  </a:solidFill>
                  <a:latin typeface="Open Sauce Bold"/>
                </a:rPr>
                <a:t>A043490</a:t>
              </a:r>
            </a:p>
          </p:txBody>
        </p:sp>
      </p:grpSp>
      <p:sp>
        <p:nvSpPr>
          <p:cNvPr id="21" name="TextBox 21"/>
          <p:cNvSpPr txBox="1"/>
          <p:nvPr/>
        </p:nvSpPr>
        <p:spPr>
          <a:xfrm>
            <a:off x="1875358" y="9277350"/>
            <a:ext cx="3614014" cy="258528"/>
          </a:xfrm>
          <a:prstGeom prst="rect">
            <a:avLst/>
          </a:prstGeom>
        </p:spPr>
        <p:txBody>
          <a:bodyPr lIns="0" tIns="0" rIns="0" bIns="0" rtlCol="0" anchor="t">
            <a:spAutoFit/>
          </a:bodyPr>
          <a:lstStyle/>
          <a:p>
            <a:pPr marL="0" lvl="0" indent="0" algn="ctr">
              <a:lnSpc>
                <a:spcPts val="2009"/>
              </a:lnSpc>
              <a:spcBef>
                <a:spcPct val="0"/>
              </a:spcBef>
            </a:pPr>
            <a:r>
              <a:rPr lang="en-US" sz="1827" u="none" strike="noStrike" spc="392">
                <a:solidFill>
                  <a:srgbClr val="6422B8"/>
                </a:solidFill>
                <a:latin typeface="Open Sauce Bold"/>
              </a:rPr>
              <a:t>JANEIRO/2024</a:t>
            </a:r>
          </a:p>
        </p:txBody>
      </p:sp>
      <p:sp>
        <p:nvSpPr>
          <p:cNvPr id="22" name="TextBox 22"/>
          <p:cNvSpPr txBox="1"/>
          <p:nvPr/>
        </p:nvSpPr>
        <p:spPr>
          <a:xfrm>
            <a:off x="7519671" y="90372"/>
            <a:ext cx="5137792" cy="3452281"/>
          </a:xfrm>
          <a:prstGeom prst="rect">
            <a:avLst/>
          </a:prstGeom>
        </p:spPr>
        <p:txBody>
          <a:bodyPr lIns="0" tIns="0" rIns="0" bIns="0" rtlCol="0" anchor="t">
            <a:spAutoFit/>
          </a:bodyPr>
          <a:lstStyle/>
          <a:p>
            <a:pPr algn="just">
              <a:lnSpc>
                <a:spcPts val="3823"/>
              </a:lnSpc>
            </a:pPr>
            <a:r>
              <a:rPr lang="en-US" sz="2811" spc="78">
                <a:solidFill>
                  <a:srgbClr val="000000"/>
                </a:solidFill>
                <a:latin typeface="Open Sauce Semi-Bold"/>
              </a:rPr>
              <a:t>Professor: Pedro Correia Cravo Pimenta</a:t>
            </a:r>
          </a:p>
          <a:p>
            <a:pPr algn="just">
              <a:lnSpc>
                <a:spcPts val="3823"/>
              </a:lnSpc>
            </a:pPr>
            <a:endParaRPr lang="en-US" sz="2811" spc="78">
              <a:solidFill>
                <a:srgbClr val="000000"/>
              </a:solidFill>
              <a:latin typeface="Open Sauce Semi-Bold"/>
            </a:endParaRPr>
          </a:p>
          <a:p>
            <a:pPr algn="just">
              <a:lnSpc>
                <a:spcPts val="3823"/>
              </a:lnSpc>
            </a:pPr>
            <a:r>
              <a:rPr lang="en-US" sz="2811" spc="78">
                <a:solidFill>
                  <a:srgbClr val="000000"/>
                </a:solidFill>
                <a:latin typeface="Open Sauce Semi-Bold"/>
              </a:rPr>
              <a:t>Disciplina: Arquitetura de Informação para a Web e Dispositivos Móveis</a:t>
            </a:r>
          </a:p>
          <a:p>
            <a:pPr algn="ctr">
              <a:lnSpc>
                <a:spcPts val="4587"/>
              </a:lnSpc>
              <a:spcBef>
                <a:spcPct val="0"/>
              </a:spcBef>
            </a:pPr>
            <a:endParaRPr lang="en-US" sz="2811" spc="78">
              <a:solidFill>
                <a:srgbClr val="000000"/>
              </a:solidFill>
              <a:latin typeface="Open Sauce Semi-Bold"/>
            </a:endParaRPr>
          </a:p>
        </p:txBody>
      </p:sp>
      <p:sp>
        <p:nvSpPr>
          <p:cNvPr id="23" name="TextBox 23"/>
          <p:cNvSpPr txBox="1"/>
          <p:nvPr/>
        </p:nvSpPr>
        <p:spPr>
          <a:xfrm>
            <a:off x="8255750" y="6111254"/>
            <a:ext cx="9503736" cy="1344824"/>
          </a:xfrm>
          <a:prstGeom prst="rect">
            <a:avLst/>
          </a:prstGeom>
        </p:spPr>
        <p:txBody>
          <a:bodyPr lIns="0" tIns="0" rIns="0" bIns="0" rtlCol="0" anchor="t">
            <a:spAutoFit/>
          </a:bodyPr>
          <a:lstStyle/>
          <a:p>
            <a:pPr algn="ctr">
              <a:lnSpc>
                <a:spcPts val="11019"/>
              </a:lnSpc>
            </a:pPr>
            <a:r>
              <a:rPr lang="en-US" sz="7871">
                <a:solidFill>
                  <a:srgbClr val="FFFFFF"/>
                </a:solidFill>
                <a:latin typeface="Hammersmith One"/>
              </a:rPr>
              <a:t>Hobbie Switch</a:t>
            </a:r>
          </a:p>
        </p:txBody>
      </p:sp>
      <p:sp>
        <p:nvSpPr>
          <p:cNvPr id="24" name="TextBox 24"/>
          <p:cNvSpPr txBox="1"/>
          <p:nvPr/>
        </p:nvSpPr>
        <p:spPr>
          <a:xfrm>
            <a:off x="7335156" y="3772806"/>
            <a:ext cx="10644616" cy="1701208"/>
          </a:xfrm>
          <a:prstGeom prst="rect">
            <a:avLst/>
          </a:prstGeom>
        </p:spPr>
        <p:txBody>
          <a:bodyPr lIns="0" tIns="0" rIns="0" bIns="0" rtlCol="0" anchor="t">
            <a:spAutoFit/>
          </a:bodyPr>
          <a:lstStyle/>
          <a:p>
            <a:pPr algn="ctr">
              <a:lnSpc>
                <a:spcPts val="6887"/>
              </a:lnSpc>
            </a:pPr>
            <a:r>
              <a:rPr lang="en-US" sz="4919">
                <a:solidFill>
                  <a:srgbClr val="FFFFFF"/>
                </a:solidFill>
                <a:latin typeface="Open Sans Bold"/>
              </a:rPr>
              <a:t>Proposta de plataforma  </a:t>
            </a:r>
          </a:p>
          <a:p>
            <a:pPr algn="ctr">
              <a:lnSpc>
                <a:spcPts val="6887"/>
              </a:lnSpc>
            </a:pPr>
            <a:r>
              <a:rPr lang="en-US" sz="4919">
                <a:solidFill>
                  <a:srgbClr val="FFFFFF"/>
                </a:solidFill>
                <a:latin typeface="Open Sans Bold"/>
              </a:rPr>
              <a:t>Versão Web e APP:</a:t>
            </a:r>
          </a:p>
        </p:txBody>
      </p:sp>
      <p:sp>
        <p:nvSpPr>
          <p:cNvPr id="25" name="TextBox 25"/>
          <p:cNvSpPr txBox="1"/>
          <p:nvPr/>
        </p:nvSpPr>
        <p:spPr>
          <a:xfrm>
            <a:off x="7829346" y="7650670"/>
            <a:ext cx="10356545" cy="2071583"/>
          </a:xfrm>
          <a:prstGeom prst="rect">
            <a:avLst/>
          </a:prstGeom>
        </p:spPr>
        <p:txBody>
          <a:bodyPr lIns="0" tIns="0" rIns="0" bIns="0" rtlCol="0" anchor="t">
            <a:spAutoFit/>
          </a:bodyPr>
          <a:lstStyle/>
          <a:p>
            <a:pPr algn="ctr">
              <a:lnSpc>
                <a:spcPts val="3289"/>
              </a:lnSpc>
              <a:spcBef>
                <a:spcPct val="0"/>
              </a:spcBef>
            </a:pPr>
            <a:r>
              <a:rPr lang="en-US" sz="2530" spc="-12">
                <a:solidFill>
                  <a:srgbClr val="FFFFFF"/>
                </a:solidFill>
                <a:latin typeface="Hammersmith One"/>
              </a:rPr>
              <a:t>Este trabalho consiste  na criação de uma plataforma com versão web e uma aplicação para telemóvel, com uma análise comparativa entre ambas as versões. Assim, a proposta de plataforma HobbieSwitch e irá abordar as principais diferenças visuais e de usabilidade entre suas versões para website e para aplicação móvel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738E"/>
        </a:solidFill>
        <a:effectLst/>
      </p:bgPr>
    </p:bg>
    <p:spTree>
      <p:nvGrpSpPr>
        <p:cNvPr id="1" name=""/>
        <p:cNvGrpSpPr/>
        <p:nvPr/>
      </p:nvGrpSpPr>
      <p:grpSpPr>
        <a:xfrm>
          <a:off x="0" y="0"/>
          <a:ext cx="0" cy="0"/>
          <a:chOff x="0" y="0"/>
          <a:chExt cx="0" cy="0"/>
        </a:xfrm>
      </p:grpSpPr>
      <p:sp>
        <p:nvSpPr>
          <p:cNvPr id="2" name="TextBox 2"/>
          <p:cNvSpPr txBox="1"/>
          <p:nvPr/>
        </p:nvSpPr>
        <p:spPr>
          <a:xfrm>
            <a:off x="-975957" y="202195"/>
            <a:ext cx="6175370" cy="676861"/>
          </a:xfrm>
          <a:prstGeom prst="rect">
            <a:avLst/>
          </a:prstGeom>
        </p:spPr>
        <p:txBody>
          <a:bodyPr lIns="0" tIns="0" rIns="0" bIns="0" rtlCol="0" anchor="t">
            <a:spAutoFit/>
          </a:bodyPr>
          <a:lstStyle/>
          <a:p>
            <a:pPr marL="0" lvl="0" indent="0" algn="ctr">
              <a:lnSpc>
                <a:spcPts val="5481"/>
              </a:lnSpc>
              <a:spcBef>
                <a:spcPct val="0"/>
              </a:spcBef>
            </a:pPr>
            <a:r>
              <a:rPr lang="en-US" sz="4216" spc="-21">
                <a:solidFill>
                  <a:srgbClr val="FFFFFF"/>
                </a:solidFill>
                <a:latin typeface="Hammersmith One"/>
              </a:rPr>
              <a:t>Hobbie Switch</a:t>
            </a:r>
          </a:p>
        </p:txBody>
      </p:sp>
      <p:sp>
        <p:nvSpPr>
          <p:cNvPr id="3" name="TextBox 3"/>
          <p:cNvSpPr txBox="1"/>
          <p:nvPr/>
        </p:nvSpPr>
        <p:spPr>
          <a:xfrm>
            <a:off x="4098847" y="973558"/>
            <a:ext cx="10818952" cy="505915"/>
          </a:xfrm>
          <a:prstGeom prst="rect">
            <a:avLst/>
          </a:prstGeom>
        </p:spPr>
        <p:txBody>
          <a:bodyPr lIns="0" tIns="0" rIns="0" bIns="0" rtlCol="0" anchor="t">
            <a:spAutoFit/>
          </a:bodyPr>
          <a:lstStyle/>
          <a:p>
            <a:pPr algn="ctr">
              <a:lnSpc>
                <a:spcPts val="4014"/>
              </a:lnSpc>
              <a:spcBef>
                <a:spcPct val="0"/>
              </a:spcBef>
            </a:pPr>
            <a:r>
              <a:rPr lang="en-US" sz="2951" spc="82">
                <a:solidFill>
                  <a:srgbClr val="000000"/>
                </a:solidFill>
                <a:latin typeface="Open Sauce Semi-Bold"/>
              </a:rPr>
              <a:t>• Explicações importantes sobre a plataforma:</a:t>
            </a:r>
          </a:p>
        </p:txBody>
      </p:sp>
      <p:sp>
        <p:nvSpPr>
          <p:cNvPr id="4" name="TextBox 4"/>
          <p:cNvSpPr txBox="1"/>
          <p:nvPr/>
        </p:nvSpPr>
        <p:spPr>
          <a:xfrm>
            <a:off x="5583241" y="202195"/>
            <a:ext cx="8076854" cy="676861"/>
          </a:xfrm>
          <a:prstGeom prst="rect">
            <a:avLst/>
          </a:prstGeom>
        </p:spPr>
        <p:txBody>
          <a:bodyPr lIns="0" tIns="0" rIns="0" bIns="0" rtlCol="0" anchor="t">
            <a:spAutoFit/>
          </a:bodyPr>
          <a:lstStyle/>
          <a:p>
            <a:pPr algn="ctr">
              <a:lnSpc>
                <a:spcPts val="5481"/>
              </a:lnSpc>
              <a:spcBef>
                <a:spcPct val="0"/>
              </a:spcBef>
            </a:pPr>
            <a:r>
              <a:rPr lang="en-US" sz="4216" spc="-21">
                <a:solidFill>
                  <a:srgbClr val="000000"/>
                </a:solidFill>
                <a:latin typeface="Hammersmith One"/>
              </a:rPr>
              <a:t>Introdução à plataforma</a:t>
            </a:r>
          </a:p>
        </p:txBody>
      </p:sp>
      <p:sp>
        <p:nvSpPr>
          <p:cNvPr id="5" name="TextBox 5"/>
          <p:cNvSpPr txBox="1"/>
          <p:nvPr/>
        </p:nvSpPr>
        <p:spPr>
          <a:xfrm>
            <a:off x="406773" y="1460424"/>
            <a:ext cx="17474454" cy="9180199"/>
          </a:xfrm>
          <a:prstGeom prst="rect">
            <a:avLst/>
          </a:prstGeom>
        </p:spPr>
        <p:txBody>
          <a:bodyPr lIns="0" tIns="0" rIns="0" bIns="0" rtlCol="0" anchor="t">
            <a:spAutoFit/>
          </a:bodyPr>
          <a:lstStyle/>
          <a:p>
            <a:pPr algn="just">
              <a:lnSpc>
                <a:spcPts val="2447"/>
              </a:lnSpc>
            </a:pPr>
            <a:r>
              <a:rPr lang="en-US" sz="1882" spc="-9">
                <a:solidFill>
                  <a:srgbClr val="000000"/>
                </a:solidFill>
                <a:latin typeface="Hammersmith One"/>
              </a:rPr>
              <a:t>Sistema de Pontuação: </a:t>
            </a:r>
          </a:p>
          <a:p>
            <a:pPr marL="406420" lvl="1" indent="-203210" algn="just">
              <a:lnSpc>
                <a:spcPts val="2447"/>
              </a:lnSpc>
              <a:buFont typeface="Arial"/>
              <a:buChar char="•"/>
            </a:pPr>
            <a:r>
              <a:rPr lang="en-US" sz="1882" spc="-9">
                <a:solidFill>
                  <a:srgbClr val="000000"/>
                </a:solidFill>
                <a:latin typeface="Hammersmith One"/>
              </a:rPr>
              <a:t>Atividades Concluídas (Alunos):</a:t>
            </a:r>
          </a:p>
          <a:p>
            <a:pPr marL="812841" lvl="2" indent="-270947" algn="just">
              <a:lnSpc>
                <a:spcPts val="2447"/>
              </a:lnSpc>
              <a:buFont typeface="Arial"/>
              <a:buChar char="⚬"/>
            </a:pPr>
            <a:r>
              <a:rPr lang="en-US" sz="1882" spc="-9">
                <a:solidFill>
                  <a:srgbClr val="000000"/>
                </a:solidFill>
                <a:latin typeface="Hammersmith One"/>
              </a:rPr>
              <a:t>Ao completar uma atividade, o aluno recebe uma pontuação baseada na dificuldade ou importância da atividade.</a:t>
            </a:r>
          </a:p>
          <a:p>
            <a:pPr marL="812841" lvl="2" indent="-270947" algn="just">
              <a:lnSpc>
                <a:spcPts val="2447"/>
              </a:lnSpc>
              <a:buFont typeface="Arial"/>
              <a:buChar char="⚬"/>
            </a:pPr>
            <a:r>
              <a:rPr lang="en-US" sz="1882" spc="-9">
                <a:solidFill>
                  <a:srgbClr val="000000"/>
                </a:solidFill>
                <a:latin typeface="Hammersmith One"/>
              </a:rPr>
              <a:t>As pontuações podem variar de acordo com o tipo ou categoria da atividade.</a:t>
            </a:r>
          </a:p>
          <a:p>
            <a:pPr marL="406420" lvl="1" indent="-203210" algn="just">
              <a:lnSpc>
                <a:spcPts val="2447"/>
              </a:lnSpc>
              <a:buFont typeface="Arial"/>
              <a:buChar char="•"/>
            </a:pPr>
            <a:r>
              <a:rPr lang="en-US" sz="1882" spc="-9">
                <a:solidFill>
                  <a:srgbClr val="000000"/>
                </a:solidFill>
                <a:latin typeface="Hammersmith One"/>
              </a:rPr>
              <a:t>Atividades Ofertadas (Professores):</a:t>
            </a:r>
          </a:p>
          <a:p>
            <a:pPr marL="812841" lvl="2" indent="-270947" algn="just">
              <a:lnSpc>
                <a:spcPts val="2447"/>
              </a:lnSpc>
              <a:buFont typeface="Arial"/>
              <a:buChar char="⚬"/>
            </a:pPr>
            <a:r>
              <a:rPr lang="en-US" sz="1882" spc="-9">
                <a:solidFill>
                  <a:srgbClr val="000000"/>
                </a:solidFill>
                <a:latin typeface="Hammersmith One"/>
              </a:rPr>
              <a:t>Professores que oferecem atividades podem receber pontos com base na relevância das atividades ou na participação dos alunos.</a:t>
            </a:r>
          </a:p>
          <a:p>
            <a:pPr marL="812841" lvl="2" indent="-270947" algn="just">
              <a:lnSpc>
                <a:spcPts val="2447"/>
              </a:lnSpc>
              <a:buFont typeface="Arial"/>
              <a:buChar char="⚬"/>
            </a:pPr>
            <a:r>
              <a:rPr lang="en-US" sz="1882" spc="-9">
                <a:solidFill>
                  <a:srgbClr val="000000"/>
                </a:solidFill>
                <a:latin typeface="Hammersmith One"/>
              </a:rPr>
              <a:t>Eles podem receber uma pontuação quando os alunos concluem com sucesso as atividades que eles oferecem.</a:t>
            </a:r>
          </a:p>
          <a:p>
            <a:pPr marL="406420" lvl="1" indent="-203210" algn="just">
              <a:lnSpc>
                <a:spcPts val="2447"/>
              </a:lnSpc>
              <a:buFont typeface="Arial"/>
              <a:buChar char="•"/>
            </a:pPr>
            <a:r>
              <a:rPr lang="en-US" sz="1882" spc="-9">
                <a:solidFill>
                  <a:srgbClr val="000000"/>
                </a:solidFill>
                <a:latin typeface="Hammersmith One"/>
              </a:rPr>
              <a:t>Tempo de Utilização da Plataforma:</a:t>
            </a:r>
          </a:p>
          <a:p>
            <a:pPr marL="812841" lvl="2" indent="-270947" algn="just">
              <a:lnSpc>
                <a:spcPts val="2447"/>
              </a:lnSpc>
              <a:buFont typeface="Arial"/>
              <a:buChar char="⚬"/>
            </a:pPr>
            <a:r>
              <a:rPr lang="en-US" sz="1882" spc="-9">
                <a:solidFill>
                  <a:srgbClr val="000000"/>
                </a:solidFill>
                <a:latin typeface="Hammersmith One"/>
              </a:rPr>
              <a:t>Os usuários podem ganhar pontos com base na frequência e no tempo que passam na plataforma.</a:t>
            </a:r>
          </a:p>
          <a:p>
            <a:pPr marL="812841" lvl="2" indent="-270947" algn="just">
              <a:lnSpc>
                <a:spcPts val="2447"/>
              </a:lnSpc>
              <a:buFont typeface="Arial"/>
              <a:buChar char="⚬"/>
            </a:pPr>
            <a:r>
              <a:rPr lang="en-US" sz="1882" spc="-9">
                <a:solidFill>
                  <a:srgbClr val="000000"/>
                </a:solidFill>
                <a:latin typeface="Hammersmith One"/>
              </a:rPr>
              <a:t>Pontos adicionais podem ser concedidos por tempo contínuo de uso diário ou semanal.</a:t>
            </a:r>
          </a:p>
          <a:p>
            <a:pPr marL="406420" lvl="1" indent="-203210" algn="just">
              <a:lnSpc>
                <a:spcPts val="2447"/>
              </a:lnSpc>
              <a:buFont typeface="Arial"/>
              <a:buChar char="•"/>
            </a:pPr>
            <a:r>
              <a:rPr lang="en-US" sz="1882" spc="-9">
                <a:solidFill>
                  <a:srgbClr val="000000"/>
                </a:solidFill>
                <a:latin typeface="Hammersmith One"/>
              </a:rPr>
              <a:t>Interações com Atividades de Outros Usuários:</a:t>
            </a:r>
          </a:p>
          <a:p>
            <a:pPr marL="812841" lvl="2" indent="-270947" algn="just">
              <a:lnSpc>
                <a:spcPts val="2447"/>
              </a:lnSpc>
              <a:buFont typeface="Arial"/>
              <a:buChar char="⚬"/>
            </a:pPr>
            <a:r>
              <a:rPr lang="en-US" sz="1882" spc="-9">
                <a:solidFill>
                  <a:srgbClr val="000000"/>
                </a:solidFill>
                <a:latin typeface="Hammersmith One"/>
              </a:rPr>
              <a:t>Os usuários podem ganhar pontos ao interagir positivamente com atividades de outros usuários, como avaliações positivas ou comentários úteis.</a:t>
            </a:r>
          </a:p>
          <a:p>
            <a:pPr marL="406420" lvl="1" indent="-203210" algn="just">
              <a:lnSpc>
                <a:spcPts val="2447"/>
              </a:lnSpc>
              <a:buFont typeface="Arial"/>
              <a:buChar char="•"/>
            </a:pPr>
            <a:r>
              <a:rPr lang="en-US" sz="1882" spc="-9">
                <a:solidFill>
                  <a:srgbClr val="000000"/>
                </a:solidFill>
                <a:latin typeface="Hammersmith One"/>
              </a:rPr>
              <a:t>Tasks da Plataforma:</a:t>
            </a:r>
          </a:p>
          <a:p>
            <a:pPr marL="812841" lvl="2" indent="-270947" algn="just">
              <a:lnSpc>
                <a:spcPts val="2447"/>
              </a:lnSpc>
              <a:buFont typeface="Arial"/>
              <a:buChar char="⚬"/>
            </a:pPr>
            <a:r>
              <a:rPr lang="en-US" sz="1882" spc="-9">
                <a:solidFill>
                  <a:srgbClr val="000000"/>
                </a:solidFill>
                <a:latin typeface="Hammersmith One"/>
              </a:rPr>
              <a:t>Tarefas especiais ou desafios propostos pela plataforma podem render pontos adicionais. Isso pode incluir fazer amigos na plataforma, parabenizar colegas, etc.</a:t>
            </a:r>
          </a:p>
          <a:p>
            <a:pPr algn="just">
              <a:lnSpc>
                <a:spcPts val="2447"/>
              </a:lnSpc>
            </a:pPr>
            <a:r>
              <a:rPr lang="en-US" sz="1882" spc="-9">
                <a:solidFill>
                  <a:srgbClr val="000000"/>
                </a:solidFill>
                <a:latin typeface="Hammersmith One"/>
              </a:rPr>
              <a:t>Estratégias de Pontuação:</a:t>
            </a:r>
          </a:p>
          <a:p>
            <a:pPr marL="406420" lvl="1" indent="-203210" algn="just">
              <a:lnSpc>
                <a:spcPts val="2447"/>
              </a:lnSpc>
              <a:buFont typeface="Arial"/>
              <a:buChar char="•"/>
            </a:pPr>
            <a:r>
              <a:rPr lang="en-US" sz="1882" spc="-9">
                <a:solidFill>
                  <a:srgbClr val="000000"/>
                </a:solidFill>
                <a:latin typeface="Hammersmith One"/>
              </a:rPr>
              <a:t>Base na Dificuldade ou Importância:</a:t>
            </a:r>
          </a:p>
          <a:p>
            <a:pPr marL="812841" lvl="2" indent="-270947" algn="just">
              <a:lnSpc>
                <a:spcPts val="2447"/>
              </a:lnSpc>
              <a:buFont typeface="Arial"/>
              <a:buChar char="⚬"/>
            </a:pPr>
            <a:r>
              <a:rPr lang="en-US" sz="1882" spc="-9">
                <a:solidFill>
                  <a:srgbClr val="000000"/>
                </a:solidFill>
                <a:latin typeface="Hammersmith One"/>
              </a:rPr>
              <a:t>As atividades podem ser classificadas por níveis de dificuldade ou importância. Quanto mais desafiadora ou relevante a atividade, mais pontos o usuário ganha ao concluí-la.</a:t>
            </a:r>
          </a:p>
          <a:p>
            <a:pPr marL="406420" lvl="1" indent="-203210" algn="just">
              <a:lnSpc>
                <a:spcPts val="2447"/>
              </a:lnSpc>
              <a:buFont typeface="Arial"/>
              <a:buChar char="•"/>
            </a:pPr>
            <a:r>
              <a:rPr lang="en-US" sz="1882" spc="-9">
                <a:solidFill>
                  <a:srgbClr val="000000"/>
                </a:solidFill>
                <a:latin typeface="Hammersmith One"/>
              </a:rPr>
              <a:t>Bonificações por Consistência e Frequência:</a:t>
            </a:r>
          </a:p>
          <a:p>
            <a:pPr marL="812841" lvl="2" indent="-270947" algn="just">
              <a:lnSpc>
                <a:spcPts val="2447"/>
              </a:lnSpc>
              <a:buFont typeface="Arial"/>
              <a:buChar char="⚬"/>
            </a:pPr>
            <a:r>
              <a:rPr lang="en-US" sz="1882" spc="-9">
                <a:solidFill>
                  <a:srgbClr val="000000"/>
                </a:solidFill>
                <a:latin typeface="Hammersmith One"/>
              </a:rPr>
              <a:t>Usuários que utilizam a plataforma consistentemente por um período de tempo podem receber pontos de bonificação.</a:t>
            </a:r>
          </a:p>
          <a:p>
            <a:pPr marL="812841" lvl="2" indent="-270947" algn="just">
              <a:lnSpc>
                <a:spcPts val="2447"/>
              </a:lnSpc>
              <a:buFont typeface="Arial"/>
              <a:buChar char="⚬"/>
            </a:pPr>
            <a:r>
              <a:rPr lang="en-US" sz="1882" spc="-9">
                <a:solidFill>
                  <a:srgbClr val="000000"/>
                </a:solidFill>
                <a:latin typeface="Hammersmith One"/>
              </a:rPr>
              <a:t>Pontos extras podem ser concedidos para uso contínuo e diário da plataforma.</a:t>
            </a:r>
          </a:p>
          <a:p>
            <a:pPr marL="406420" lvl="1" indent="-203210" algn="just">
              <a:lnSpc>
                <a:spcPts val="2447"/>
              </a:lnSpc>
              <a:buFont typeface="Arial"/>
              <a:buChar char="•"/>
            </a:pPr>
            <a:r>
              <a:rPr lang="en-US" sz="1882" spc="-9">
                <a:solidFill>
                  <a:srgbClr val="000000"/>
                </a:solidFill>
                <a:latin typeface="Hammersmith One"/>
              </a:rPr>
              <a:t>Recompensas por Interações Positivas:</a:t>
            </a:r>
          </a:p>
          <a:p>
            <a:pPr marL="812841" lvl="2" indent="-270947" algn="just">
              <a:lnSpc>
                <a:spcPts val="2447"/>
              </a:lnSpc>
              <a:buFont typeface="Arial"/>
              <a:buChar char="⚬"/>
            </a:pPr>
            <a:r>
              <a:rPr lang="en-US" sz="1882" spc="-9">
                <a:solidFill>
                  <a:srgbClr val="000000"/>
                </a:solidFill>
                <a:latin typeface="Hammersmith One"/>
              </a:rPr>
              <a:t>Ao interagir positivamente com atividades de outros usuários, como dar feedback útil ou avaliações positivas, pontos podem ser concedidos como incentivo.</a:t>
            </a:r>
          </a:p>
          <a:p>
            <a:pPr marL="406420" lvl="1" indent="-203210" algn="just">
              <a:lnSpc>
                <a:spcPts val="2447"/>
              </a:lnSpc>
              <a:buFont typeface="Arial"/>
              <a:buChar char="•"/>
            </a:pPr>
            <a:r>
              <a:rPr lang="en-US" sz="1882" spc="-9">
                <a:solidFill>
                  <a:srgbClr val="000000"/>
                </a:solidFill>
                <a:latin typeface="Hammersmith One"/>
              </a:rPr>
              <a:t>Tarefas Especiais ou Desafios:</a:t>
            </a:r>
          </a:p>
          <a:p>
            <a:pPr marL="812841" lvl="2" indent="-270947" algn="just">
              <a:lnSpc>
                <a:spcPts val="2447"/>
              </a:lnSpc>
              <a:buFont typeface="Arial"/>
              <a:buChar char="⚬"/>
            </a:pPr>
            <a:r>
              <a:rPr lang="en-US" sz="1882" spc="-9">
                <a:solidFill>
                  <a:srgbClr val="000000"/>
                </a:solidFill>
                <a:latin typeface="Hammersmith One"/>
              </a:rPr>
              <a:t>Criação de tarefas específicas que os usuários podem completar para ganhar pontos extras. Estas podem ser relacionadas à interação social na plataforma ou outras atividades especiais. Ex: faça 3 amigos, dê parabéns a um amigo por ter concluído a atividade, etc.</a:t>
            </a:r>
          </a:p>
          <a:p>
            <a:pPr algn="just">
              <a:lnSpc>
                <a:spcPts val="2264"/>
              </a:lnSpc>
            </a:pPr>
            <a:endParaRPr lang="en-US" sz="1882" spc="-9">
              <a:solidFill>
                <a:srgbClr val="000000"/>
              </a:solidFill>
              <a:latin typeface="Hammersmith One"/>
            </a:endParaRPr>
          </a:p>
          <a:p>
            <a:pPr algn="just">
              <a:lnSpc>
                <a:spcPts val="2264"/>
              </a:lnSpc>
              <a:spcBef>
                <a:spcPct val="0"/>
              </a:spcBef>
            </a:pPr>
            <a:endParaRPr lang="en-US" sz="1882" spc="-9">
              <a:solidFill>
                <a:srgbClr val="000000"/>
              </a:solidFill>
              <a:latin typeface="Hammersmith On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738E"/>
        </a:solidFill>
        <a:effectLst/>
      </p:bgPr>
    </p:bg>
    <p:spTree>
      <p:nvGrpSpPr>
        <p:cNvPr id="1" name=""/>
        <p:cNvGrpSpPr/>
        <p:nvPr/>
      </p:nvGrpSpPr>
      <p:grpSpPr>
        <a:xfrm>
          <a:off x="0" y="0"/>
          <a:ext cx="0" cy="0"/>
          <a:chOff x="0" y="0"/>
          <a:chExt cx="0" cy="0"/>
        </a:xfrm>
      </p:grpSpPr>
      <p:sp>
        <p:nvSpPr>
          <p:cNvPr id="2" name="TextBox 2"/>
          <p:cNvSpPr txBox="1"/>
          <p:nvPr/>
        </p:nvSpPr>
        <p:spPr>
          <a:xfrm>
            <a:off x="-975957" y="202195"/>
            <a:ext cx="6175370" cy="676861"/>
          </a:xfrm>
          <a:prstGeom prst="rect">
            <a:avLst/>
          </a:prstGeom>
        </p:spPr>
        <p:txBody>
          <a:bodyPr lIns="0" tIns="0" rIns="0" bIns="0" rtlCol="0" anchor="t">
            <a:spAutoFit/>
          </a:bodyPr>
          <a:lstStyle/>
          <a:p>
            <a:pPr marL="0" lvl="0" indent="0" algn="ctr">
              <a:lnSpc>
                <a:spcPts val="5481"/>
              </a:lnSpc>
              <a:spcBef>
                <a:spcPct val="0"/>
              </a:spcBef>
            </a:pPr>
            <a:r>
              <a:rPr lang="en-US" sz="4216" spc="-21">
                <a:solidFill>
                  <a:srgbClr val="FFFFFF"/>
                </a:solidFill>
                <a:latin typeface="Hammersmith One"/>
              </a:rPr>
              <a:t>Hobbie Switch</a:t>
            </a:r>
          </a:p>
        </p:txBody>
      </p:sp>
      <p:sp>
        <p:nvSpPr>
          <p:cNvPr id="3" name="TextBox 3"/>
          <p:cNvSpPr txBox="1"/>
          <p:nvPr/>
        </p:nvSpPr>
        <p:spPr>
          <a:xfrm>
            <a:off x="4098847" y="973558"/>
            <a:ext cx="11612366" cy="505915"/>
          </a:xfrm>
          <a:prstGeom prst="rect">
            <a:avLst/>
          </a:prstGeom>
        </p:spPr>
        <p:txBody>
          <a:bodyPr lIns="0" tIns="0" rIns="0" bIns="0" rtlCol="0" anchor="t">
            <a:spAutoFit/>
          </a:bodyPr>
          <a:lstStyle/>
          <a:p>
            <a:pPr algn="ctr">
              <a:lnSpc>
                <a:spcPts val="4014"/>
              </a:lnSpc>
              <a:spcBef>
                <a:spcPct val="0"/>
              </a:spcBef>
            </a:pPr>
            <a:r>
              <a:rPr lang="en-US" sz="2951" spc="82">
                <a:solidFill>
                  <a:srgbClr val="000000"/>
                </a:solidFill>
                <a:latin typeface="Open Sauce Semi-Bold"/>
              </a:rPr>
              <a:t>• Explicações importantes sobre a plataforma:</a:t>
            </a:r>
          </a:p>
        </p:txBody>
      </p:sp>
      <p:sp>
        <p:nvSpPr>
          <p:cNvPr id="4" name="TextBox 4"/>
          <p:cNvSpPr txBox="1"/>
          <p:nvPr/>
        </p:nvSpPr>
        <p:spPr>
          <a:xfrm>
            <a:off x="5583241" y="202195"/>
            <a:ext cx="7688243" cy="676861"/>
          </a:xfrm>
          <a:prstGeom prst="rect">
            <a:avLst/>
          </a:prstGeom>
        </p:spPr>
        <p:txBody>
          <a:bodyPr lIns="0" tIns="0" rIns="0" bIns="0" rtlCol="0" anchor="t">
            <a:spAutoFit/>
          </a:bodyPr>
          <a:lstStyle/>
          <a:p>
            <a:pPr algn="ctr">
              <a:lnSpc>
                <a:spcPts val="5481"/>
              </a:lnSpc>
              <a:spcBef>
                <a:spcPct val="0"/>
              </a:spcBef>
            </a:pPr>
            <a:r>
              <a:rPr lang="en-US" sz="4216" spc="-21">
                <a:solidFill>
                  <a:srgbClr val="000000"/>
                </a:solidFill>
                <a:latin typeface="Hammersmith One"/>
              </a:rPr>
              <a:t>Introdução à plataforma</a:t>
            </a:r>
          </a:p>
        </p:txBody>
      </p:sp>
      <p:sp>
        <p:nvSpPr>
          <p:cNvPr id="5" name="TextBox 5"/>
          <p:cNvSpPr txBox="1"/>
          <p:nvPr/>
        </p:nvSpPr>
        <p:spPr>
          <a:xfrm>
            <a:off x="438610" y="1598166"/>
            <a:ext cx="16920604" cy="9443013"/>
          </a:xfrm>
          <a:prstGeom prst="rect">
            <a:avLst/>
          </a:prstGeom>
        </p:spPr>
        <p:txBody>
          <a:bodyPr lIns="0" tIns="0" rIns="0" bIns="0" rtlCol="0" anchor="t">
            <a:spAutoFit/>
          </a:bodyPr>
          <a:lstStyle/>
          <a:p>
            <a:pPr algn="just">
              <a:lnSpc>
                <a:spcPts val="2740"/>
              </a:lnSpc>
            </a:pPr>
            <a:r>
              <a:rPr lang="en-US" sz="2108" spc="-10">
                <a:solidFill>
                  <a:srgbClr val="000000"/>
                </a:solidFill>
                <a:latin typeface="Hammersmith One"/>
              </a:rPr>
              <a:t>Sistema de Pontuação - exemplo prático:</a:t>
            </a:r>
          </a:p>
          <a:p>
            <a:pPr algn="just">
              <a:lnSpc>
                <a:spcPts val="2740"/>
              </a:lnSpc>
            </a:pPr>
            <a:endParaRPr lang="en-US" sz="2108" spc="-10">
              <a:solidFill>
                <a:srgbClr val="000000"/>
              </a:solidFill>
              <a:latin typeface="Hammersmith One"/>
            </a:endParaRPr>
          </a:p>
          <a:p>
            <a:pPr marL="455190" lvl="1" indent="-227595" algn="just">
              <a:lnSpc>
                <a:spcPts val="2740"/>
              </a:lnSpc>
              <a:buFont typeface="Arial"/>
              <a:buChar char="•"/>
            </a:pPr>
            <a:r>
              <a:rPr lang="en-US" sz="2108" spc="-10">
                <a:solidFill>
                  <a:srgbClr val="000000"/>
                </a:solidFill>
                <a:latin typeface="Hammersmith One Semi-Bold"/>
              </a:rPr>
              <a:t>Atividades Concluídas (Alunos):</a:t>
            </a:r>
          </a:p>
          <a:p>
            <a:pPr marL="910379" lvl="2" indent="-303460" algn="just">
              <a:lnSpc>
                <a:spcPts val="2740"/>
              </a:lnSpc>
              <a:buFont typeface="Arial"/>
              <a:buChar char="⚬"/>
            </a:pPr>
            <a:r>
              <a:rPr lang="en-US" sz="2108" spc="-10">
                <a:solidFill>
                  <a:srgbClr val="000000"/>
                </a:solidFill>
                <a:latin typeface="Hammersmith One"/>
              </a:rPr>
              <a:t>Pontuações baseadas na dificuldade ou complexidade das atividades. Por exemplo:</a:t>
            </a:r>
          </a:p>
          <a:p>
            <a:pPr marL="1365569" lvl="3" indent="-341392" algn="just">
              <a:lnSpc>
                <a:spcPts val="2740"/>
              </a:lnSpc>
              <a:buFont typeface="Arial"/>
              <a:buChar char="￭"/>
            </a:pPr>
            <a:r>
              <a:rPr lang="en-US" sz="2108" spc="-10">
                <a:solidFill>
                  <a:srgbClr val="000000"/>
                </a:solidFill>
                <a:latin typeface="Hammersmith One"/>
              </a:rPr>
              <a:t>Atividades simples: 50 pontos</a:t>
            </a:r>
          </a:p>
          <a:p>
            <a:pPr marL="1365569" lvl="3" indent="-341392" algn="just">
              <a:lnSpc>
                <a:spcPts val="2740"/>
              </a:lnSpc>
              <a:buFont typeface="Arial"/>
              <a:buChar char="￭"/>
            </a:pPr>
            <a:r>
              <a:rPr lang="en-US" sz="2108" spc="-10">
                <a:solidFill>
                  <a:srgbClr val="000000"/>
                </a:solidFill>
                <a:latin typeface="Hammersmith One"/>
              </a:rPr>
              <a:t>Atividades intermediárias: 100 pontos</a:t>
            </a:r>
          </a:p>
          <a:p>
            <a:pPr marL="1365569" lvl="3" indent="-341392" algn="just">
              <a:lnSpc>
                <a:spcPts val="2740"/>
              </a:lnSpc>
              <a:buFont typeface="Arial"/>
              <a:buChar char="￭"/>
            </a:pPr>
            <a:r>
              <a:rPr lang="en-US" sz="2108" spc="-10">
                <a:solidFill>
                  <a:srgbClr val="000000"/>
                </a:solidFill>
                <a:latin typeface="Hammersmith One"/>
              </a:rPr>
              <a:t>Atividades complexas: 200 pontos ou mais</a:t>
            </a:r>
          </a:p>
          <a:p>
            <a:pPr marL="455190" lvl="1" indent="-227595" algn="just">
              <a:lnSpc>
                <a:spcPts val="2740"/>
              </a:lnSpc>
              <a:buFont typeface="Arial"/>
              <a:buChar char="•"/>
            </a:pPr>
            <a:r>
              <a:rPr lang="en-US" sz="2108" spc="-10">
                <a:solidFill>
                  <a:srgbClr val="000000"/>
                </a:solidFill>
                <a:latin typeface="Hammersmith One Semi-Bold"/>
              </a:rPr>
              <a:t>Atividades Ofertadas (Professores):</a:t>
            </a:r>
          </a:p>
          <a:p>
            <a:pPr marL="910379" lvl="2" indent="-303460" algn="just">
              <a:lnSpc>
                <a:spcPts val="2740"/>
              </a:lnSpc>
              <a:buFont typeface="Arial"/>
              <a:buChar char="⚬"/>
            </a:pPr>
            <a:r>
              <a:rPr lang="en-US" sz="2108" spc="-10">
                <a:solidFill>
                  <a:srgbClr val="000000"/>
                </a:solidFill>
                <a:latin typeface="Hammersmith One"/>
              </a:rPr>
              <a:t>Valorização da participação dos alunos e a qualidade das atividades oferecidas pelos professores:</a:t>
            </a:r>
          </a:p>
          <a:p>
            <a:pPr marL="1365569" lvl="3" indent="-341392" algn="just">
              <a:lnSpc>
                <a:spcPts val="2740"/>
              </a:lnSpc>
              <a:buFont typeface="Arial"/>
              <a:buChar char="￭"/>
            </a:pPr>
            <a:r>
              <a:rPr lang="en-US" sz="2108" spc="-10">
                <a:solidFill>
                  <a:srgbClr val="000000"/>
                </a:solidFill>
                <a:latin typeface="Hammersmith One"/>
              </a:rPr>
              <a:t>Atividades concluídas pelos alunos: Pontos equivalentes à metade ou 1/3 da pontuação dada aos alunos que as concluem.</a:t>
            </a:r>
          </a:p>
          <a:p>
            <a:pPr marL="1365569" lvl="3" indent="-341392" algn="just">
              <a:lnSpc>
                <a:spcPts val="2740"/>
              </a:lnSpc>
              <a:buFont typeface="Arial"/>
              <a:buChar char="￭"/>
            </a:pPr>
            <a:r>
              <a:rPr lang="en-US" sz="2108" spc="-10">
                <a:solidFill>
                  <a:srgbClr val="000000"/>
                </a:solidFill>
                <a:latin typeface="Hammersmith One"/>
              </a:rPr>
              <a:t>Oferta de atividades: Pontos baseados no número de alunos que participam ou concluem as atividades.</a:t>
            </a:r>
          </a:p>
          <a:p>
            <a:pPr marL="455190" lvl="1" indent="-227595" algn="just">
              <a:lnSpc>
                <a:spcPts val="2740"/>
              </a:lnSpc>
              <a:buFont typeface="Arial"/>
              <a:buChar char="•"/>
            </a:pPr>
            <a:r>
              <a:rPr lang="en-US" sz="2108" spc="-10">
                <a:solidFill>
                  <a:srgbClr val="000000"/>
                </a:solidFill>
                <a:latin typeface="Hammersmith One Semi-Bold"/>
              </a:rPr>
              <a:t>Tempo de Utilização da Plataforma:</a:t>
            </a:r>
          </a:p>
          <a:p>
            <a:pPr marL="910379" lvl="2" indent="-303460" algn="just">
              <a:lnSpc>
                <a:spcPts val="2740"/>
              </a:lnSpc>
              <a:buFont typeface="Arial"/>
              <a:buChar char="⚬"/>
            </a:pPr>
            <a:r>
              <a:rPr lang="en-US" sz="2108" spc="-10">
                <a:solidFill>
                  <a:srgbClr val="000000"/>
                </a:solidFill>
                <a:latin typeface="Hammersmith One"/>
              </a:rPr>
              <a:t>Visando o encorajamento ao uso contínuo e frequente da plataforma:</a:t>
            </a:r>
          </a:p>
          <a:p>
            <a:pPr marL="1365569" lvl="3" indent="-341392" algn="just">
              <a:lnSpc>
                <a:spcPts val="2740"/>
              </a:lnSpc>
              <a:buFont typeface="Arial"/>
              <a:buChar char="￭"/>
            </a:pPr>
            <a:r>
              <a:rPr lang="en-US" sz="2108" spc="-10">
                <a:solidFill>
                  <a:srgbClr val="000000"/>
                </a:solidFill>
                <a:latin typeface="Hammersmith One"/>
              </a:rPr>
              <a:t>Por cada 30 minutos de uso diário: 10 pontos</a:t>
            </a:r>
          </a:p>
          <a:p>
            <a:pPr marL="1365569" lvl="3" indent="-341392" algn="just">
              <a:lnSpc>
                <a:spcPts val="2740"/>
              </a:lnSpc>
              <a:buFont typeface="Arial"/>
              <a:buChar char="￭"/>
            </a:pPr>
            <a:r>
              <a:rPr lang="en-US" sz="2108" spc="-10">
                <a:solidFill>
                  <a:srgbClr val="000000"/>
                </a:solidFill>
                <a:latin typeface="Hammersmith One"/>
              </a:rPr>
              <a:t>Bônus por uso contínuo diário (7 dias seguidos): 100 pontos</a:t>
            </a:r>
          </a:p>
          <a:p>
            <a:pPr marL="455190" lvl="1" indent="-227595" algn="just">
              <a:lnSpc>
                <a:spcPts val="2740"/>
              </a:lnSpc>
              <a:buFont typeface="Arial"/>
              <a:buChar char="•"/>
            </a:pPr>
            <a:r>
              <a:rPr lang="en-US" sz="2108" spc="-10">
                <a:solidFill>
                  <a:srgbClr val="000000"/>
                </a:solidFill>
                <a:latin typeface="Hammersmith One Semi-Bold"/>
              </a:rPr>
              <a:t>Interações com Atividades de Outros Usuários:</a:t>
            </a:r>
          </a:p>
          <a:p>
            <a:pPr marL="910379" lvl="2" indent="-303460" algn="just">
              <a:lnSpc>
                <a:spcPts val="2740"/>
              </a:lnSpc>
              <a:buFont typeface="Arial"/>
              <a:buChar char="⚬"/>
            </a:pPr>
            <a:r>
              <a:rPr lang="en-US" sz="2108" spc="-10">
                <a:solidFill>
                  <a:srgbClr val="000000"/>
                </a:solidFill>
                <a:latin typeface="Hammersmith One"/>
              </a:rPr>
              <a:t>Estimule interações positivas entre os usuários:</a:t>
            </a:r>
          </a:p>
          <a:p>
            <a:pPr marL="1365569" lvl="3" indent="-341392" algn="just">
              <a:lnSpc>
                <a:spcPts val="2740"/>
              </a:lnSpc>
              <a:buFont typeface="Arial"/>
              <a:buChar char="￭"/>
            </a:pPr>
            <a:r>
              <a:rPr lang="en-US" sz="2108" spc="-10">
                <a:solidFill>
                  <a:srgbClr val="000000"/>
                </a:solidFill>
                <a:latin typeface="Hammersmith One"/>
              </a:rPr>
              <a:t>Avaliações positivas: 20 pontos por avaliação</a:t>
            </a:r>
          </a:p>
          <a:p>
            <a:pPr marL="1365569" lvl="3" indent="-341392" algn="just">
              <a:lnSpc>
                <a:spcPts val="2740"/>
              </a:lnSpc>
              <a:buFont typeface="Arial"/>
              <a:buChar char="￭"/>
            </a:pPr>
            <a:r>
              <a:rPr lang="en-US" sz="2108" spc="-10">
                <a:solidFill>
                  <a:srgbClr val="000000"/>
                </a:solidFill>
                <a:latin typeface="Hammersmith One"/>
              </a:rPr>
              <a:t>Comentários úteis: 30 pontos por comentário</a:t>
            </a:r>
          </a:p>
          <a:p>
            <a:pPr marL="455190" lvl="1" indent="-227595" algn="just">
              <a:lnSpc>
                <a:spcPts val="2740"/>
              </a:lnSpc>
              <a:buFont typeface="Arial"/>
              <a:buChar char="•"/>
            </a:pPr>
            <a:r>
              <a:rPr lang="en-US" sz="2108" spc="-10">
                <a:solidFill>
                  <a:srgbClr val="000000"/>
                </a:solidFill>
                <a:latin typeface="Hammersmith One Semi-Bold"/>
              </a:rPr>
              <a:t>Tasks da Plataforma:</a:t>
            </a:r>
          </a:p>
          <a:p>
            <a:pPr marL="910379" lvl="2" indent="-303460" algn="just">
              <a:lnSpc>
                <a:spcPts val="2740"/>
              </a:lnSpc>
              <a:buFont typeface="Arial"/>
              <a:buChar char="⚬"/>
            </a:pPr>
            <a:r>
              <a:rPr lang="en-US" sz="2108" spc="-10">
                <a:solidFill>
                  <a:srgbClr val="000000"/>
                </a:solidFill>
                <a:latin typeface="Hammersmith One"/>
              </a:rPr>
              <a:t>Estabelecimento de tarefas aleatórias que incentivem a interação e a participação ativa dos usuários:</a:t>
            </a:r>
          </a:p>
          <a:p>
            <a:pPr marL="910379" lvl="2" indent="-303460" algn="just">
              <a:lnSpc>
                <a:spcPts val="2740"/>
              </a:lnSpc>
              <a:buFont typeface="Arial"/>
              <a:buChar char="⚬"/>
            </a:pPr>
            <a:r>
              <a:rPr lang="en-US" sz="2108" spc="-10">
                <a:solidFill>
                  <a:srgbClr val="000000"/>
                </a:solidFill>
                <a:latin typeface="Hammersmith One"/>
              </a:rPr>
              <a:t>Ex:</a:t>
            </a:r>
          </a:p>
          <a:p>
            <a:pPr marL="1365569" lvl="3" indent="-341392" algn="just">
              <a:lnSpc>
                <a:spcPts val="2740"/>
              </a:lnSpc>
              <a:buFont typeface="Arial"/>
              <a:buChar char="￭"/>
            </a:pPr>
            <a:r>
              <a:rPr lang="en-US" sz="2108" spc="-10">
                <a:solidFill>
                  <a:srgbClr val="000000"/>
                </a:solidFill>
                <a:latin typeface="Hammersmith One"/>
              </a:rPr>
              <a:t>Fazer 3 amigos na plataforma: 50 pontos</a:t>
            </a:r>
          </a:p>
          <a:p>
            <a:pPr marL="1365569" lvl="3" indent="-341392" algn="just">
              <a:lnSpc>
                <a:spcPts val="2740"/>
              </a:lnSpc>
              <a:buFont typeface="Arial"/>
              <a:buChar char="￭"/>
            </a:pPr>
            <a:r>
              <a:rPr lang="en-US" sz="2108" spc="-10">
                <a:solidFill>
                  <a:srgbClr val="000000"/>
                </a:solidFill>
                <a:latin typeface="Hammersmith One"/>
              </a:rPr>
              <a:t>Dar parabéns a um amigo por concluir uma atividade: 30 pontos</a:t>
            </a:r>
          </a:p>
          <a:p>
            <a:pPr algn="just">
              <a:lnSpc>
                <a:spcPts val="2740"/>
              </a:lnSpc>
            </a:pPr>
            <a:endParaRPr lang="en-US" sz="2108" spc="-10">
              <a:solidFill>
                <a:srgbClr val="000000"/>
              </a:solidFill>
              <a:latin typeface="Hammersmith One"/>
            </a:endParaRPr>
          </a:p>
          <a:p>
            <a:pPr algn="just">
              <a:lnSpc>
                <a:spcPts val="2192"/>
              </a:lnSpc>
            </a:pPr>
            <a:endParaRPr lang="en-US" sz="2108" spc="-10">
              <a:solidFill>
                <a:srgbClr val="000000"/>
              </a:solidFill>
              <a:latin typeface="Hammersmith One"/>
            </a:endParaRPr>
          </a:p>
          <a:p>
            <a:pPr algn="just">
              <a:lnSpc>
                <a:spcPts val="2192"/>
              </a:lnSpc>
            </a:pPr>
            <a:endParaRPr lang="en-US" sz="2108" spc="-10">
              <a:solidFill>
                <a:srgbClr val="000000"/>
              </a:solidFill>
              <a:latin typeface="Hammersmith One"/>
            </a:endParaRPr>
          </a:p>
          <a:p>
            <a:pPr algn="just">
              <a:lnSpc>
                <a:spcPts val="2192"/>
              </a:lnSpc>
            </a:pPr>
            <a:endParaRPr lang="en-US" sz="2108" spc="-10">
              <a:solidFill>
                <a:srgbClr val="000000"/>
              </a:solidFill>
              <a:latin typeface="Hammersmith One"/>
            </a:endParaRPr>
          </a:p>
          <a:p>
            <a:pPr algn="just">
              <a:lnSpc>
                <a:spcPts val="2192"/>
              </a:lnSpc>
              <a:spcBef>
                <a:spcPct val="0"/>
              </a:spcBef>
            </a:pPr>
            <a:endParaRPr lang="en-US" sz="2108" spc="-10">
              <a:solidFill>
                <a:srgbClr val="000000"/>
              </a:solidFill>
              <a:latin typeface="Hammersmith On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738E"/>
        </a:solidFill>
        <a:effectLst/>
      </p:bgPr>
    </p:bg>
    <p:spTree>
      <p:nvGrpSpPr>
        <p:cNvPr id="1" name=""/>
        <p:cNvGrpSpPr/>
        <p:nvPr/>
      </p:nvGrpSpPr>
      <p:grpSpPr>
        <a:xfrm>
          <a:off x="0" y="0"/>
          <a:ext cx="0" cy="0"/>
          <a:chOff x="0" y="0"/>
          <a:chExt cx="0" cy="0"/>
        </a:xfrm>
      </p:grpSpPr>
      <p:sp>
        <p:nvSpPr>
          <p:cNvPr id="2" name="TextBox 2"/>
          <p:cNvSpPr txBox="1"/>
          <p:nvPr/>
        </p:nvSpPr>
        <p:spPr>
          <a:xfrm>
            <a:off x="-975957" y="202195"/>
            <a:ext cx="6175370" cy="676861"/>
          </a:xfrm>
          <a:prstGeom prst="rect">
            <a:avLst/>
          </a:prstGeom>
        </p:spPr>
        <p:txBody>
          <a:bodyPr lIns="0" tIns="0" rIns="0" bIns="0" rtlCol="0" anchor="t">
            <a:spAutoFit/>
          </a:bodyPr>
          <a:lstStyle/>
          <a:p>
            <a:pPr marL="0" lvl="0" indent="0" algn="ctr">
              <a:lnSpc>
                <a:spcPts val="5481"/>
              </a:lnSpc>
              <a:spcBef>
                <a:spcPct val="0"/>
              </a:spcBef>
            </a:pPr>
            <a:r>
              <a:rPr lang="en-US" sz="4216" spc="-21">
                <a:solidFill>
                  <a:srgbClr val="FFFFFF"/>
                </a:solidFill>
                <a:latin typeface="Hammersmith One"/>
              </a:rPr>
              <a:t>Hobbie Switch</a:t>
            </a:r>
          </a:p>
        </p:txBody>
      </p:sp>
      <p:sp>
        <p:nvSpPr>
          <p:cNvPr id="3" name="TextBox 3"/>
          <p:cNvSpPr txBox="1"/>
          <p:nvPr/>
        </p:nvSpPr>
        <p:spPr>
          <a:xfrm>
            <a:off x="4098847" y="973558"/>
            <a:ext cx="11272332" cy="505915"/>
          </a:xfrm>
          <a:prstGeom prst="rect">
            <a:avLst/>
          </a:prstGeom>
        </p:spPr>
        <p:txBody>
          <a:bodyPr lIns="0" tIns="0" rIns="0" bIns="0" rtlCol="0" anchor="t">
            <a:spAutoFit/>
          </a:bodyPr>
          <a:lstStyle/>
          <a:p>
            <a:pPr algn="ctr">
              <a:lnSpc>
                <a:spcPts val="4014"/>
              </a:lnSpc>
              <a:spcBef>
                <a:spcPct val="0"/>
              </a:spcBef>
            </a:pPr>
            <a:r>
              <a:rPr lang="en-US" sz="2951" spc="82">
                <a:solidFill>
                  <a:srgbClr val="000000"/>
                </a:solidFill>
                <a:latin typeface="Open Sauce Semi-Bold"/>
              </a:rPr>
              <a:t>• Explicações importantes sobre a plataforma:</a:t>
            </a:r>
          </a:p>
        </p:txBody>
      </p:sp>
      <p:sp>
        <p:nvSpPr>
          <p:cNvPr id="4" name="TextBox 4"/>
          <p:cNvSpPr txBox="1"/>
          <p:nvPr/>
        </p:nvSpPr>
        <p:spPr>
          <a:xfrm>
            <a:off x="5583241" y="202195"/>
            <a:ext cx="7537232" cy="676861"/>
          </a:xfrm>
          <a:prstGeom prst="rect">
            <a:avLst/>
          </a:prstGeom>
        </p:spPr>
        <p:txBody>
          <a:bodyPr lIns="0" tIns="0" rIns="0" bIns="0" rtlCol="0" anchor="t">
            <a:spAutoFit/>
          </a:bodyPr>
          <a:lstStyle/>
          <a:p>
            <a:pPr algn="ctr">
              <a:lnSpc>
                <a:spcPts val="5481"/>
              </a:lnSpc>
              <a:spcBef>
                <a:spcPct val="0"/>
              </a:spcBef>
            </a:pPr>
            <a:r>
              <a:rPr lang="en-US" sz="4216" spc="-21">
                <a:solidFill>
                  <a:srgbClr val="000000"/>
                </a:solidFill>
                <a:latin typeface="Hammersmith One"/>
              </a:rPr>
              <a:t>Introdução à plataforma</a:t>
            </a:r>
          </a:p>
        </p:txBody>
      </p:sp>
      <p:sp>
        <p:nvSpPr>
          <p:cNvPr id="5" name="TextBox 5"/>
          <p:cNvSpPr txBox="1"/>
          <p:nvPr/>
        </p:nvSpPr>
        <p:spPr>
          <a:xfrm>
            <a:off x="339198" y="1644757"/>
            <a:ext cx="16920604" cy="7702573"/>
          </a:xfrm>
          <a:prstGeom prst="rect">
            <a:avLst/>
          </a:prstGeom>
        </p:spPr>
        <p:txBody>
          <a:bodyPr lIns="0" tIns="0" rIns="0" bIns="0" rtlCol="0" anchor="t">
            <a:spAutoFit/>
          </a:bodyPr>
          <a:lstStyle/>
          <a:p>
            <a:pPr algn="just">
              <a:lnSpc>
                <a:spcPts val="2740"/>
              </a:lnSpc>
            </a:pPr>
            <a:r>
              <a:rPr lang="en-US" sz="2108" spc="-10">
                <a:solidFill>
                  <a:srgbClr val="000000"/>
                </a:solidFill>
                <a:latin typeface="Hammersmith One"/>
              </a:rPr>
              <a:t>Gamificação: De acordo com o sistema de pontuação acima referido:</a:t>
            </a:r>
          </a:p>
          <a:p>
            <a:pPr algn="just">
              <a:lnSpc>
                <a:spcPts val="2740"/>
              </a:lnSpc>
            </a:pPr>
            <a:endParaRPr lang="en-US" sz="2108" spc="-10">
              <a:solidFill>
                <a:srgbClr val="000000"/>
              </a:solidFill>
              <a:latin typeface="Hammersmith One"/>
            </a:endParaRPr>
          </a:p>
          <a:p>
            <a:pPr marL="455190" lvl="1" indent="-227595" algn="just">
              <a:lnSpc>
                <a:spcPts val="2740"/>
              </a:lnSpc>
              <a:buFont typeface="Arial"/>
              <a:buChar char="•"/>
            </a:pPr>
            <a:r>
              <a:rPr lang="en-US" sz="2108" spc="-10">
                <a:solidFill>
                  <a:srgbClr val="000000"/>
                </a:solidFill>
                <a:latin typeface="Hammersmith One"/>
              </a:rPr>
              <a:t> Quadro de Utilizadores proeminentes: Quadros de líderes para diferentes intervalos de tempo: diário, semanal, mensal e anual. </a:t>
            </a:r>
          </a:p>
          <a:p>
            <a:pPr marL="455190" lvl="1" indent="-227595" algn="just">
              <a:lnSpc>
                <a:spcPts val="2740"/>
              </a:lnSpc>
              <a:buFont typeface="Arial"/>
              <a:buChar char="•"/>
            </a:pPr>
            <a:r>
              <a:rPr lang="en-US" sz="2108" spc="-10">
                <a:solidFill>
                  <a:srgbClr val="000000"/>
                </a:solidFill>
                <a:latin typeface="Hammersmith One"/>
              </a:rPr>
              <a:t> Com base na pontuação acumulada, haverá a classificações dos usuários em cada quadro de líderes, mostrando os principais jogadores em cada período de tempo (A exibição da pontuação poderá ser retirada pelo usuário, caso não deseje participar da Gamificação).</a:t>
            </a:r>
          </a:p>
          <a:p>
            <a:pPr marL="455190" lvl="1" indent="-227595" algn="just">
              <a:lnSpc>
                <a:spcPts val="2740"/>
              </a:lnSpc>
              <a:buFont typeface="Arial"/>
              <a:buChar char="•"/>
            </a:pPr>
            <a:r>
              <a:rPr lang="en-US" sz="2108" spc="-10">
                <a:solidFill>
                  <a:srgbClr val="000000"/>
                </a:solidFill>
                <a:latin typeface="Hammersmith One"/>
              </a:rPr>
              <a:t> O quadro dos usuários proeminentes será facilmente acedível por meio da aba “classificações”.</a:t>
            </a:r>
          </a:p>
          <a:p>
            <a:pPr marL="455190" lvl="1" indent="-227595" algn="just">
              <a:lnSpc>
                <a:spcPts val="2740"/>
              </a:lnSpc>
              <a:buFont typeface="Arial"/>
              <a:buChar char="•"/>
            </a:pPr>
            <a:r>
              <a:rPr lang="en-US" sz="2108" spc="-10">
                <a:solidFill>
                  <a:srgbClr val="000000"/>
                </a:solidFill>
                <a:latin typeface="Hammersmith One"/>
              </a:rPr>
              <a:t> Haverá atualização regularmente dos quadros de líderes para refletir as pontuações mais recentes dos usuários (Por exemplo: a cada 5 minutos).</a:t>
            </a:r>
          </a:p>
          <a:p>
            <a:pPr marL="455190" lvl="1" indent="-227595" algn="just">
              <a:lnSpc>
                <a:spcPts val="2740"/>
              </a:lnSpc>
              <a:buFont typeface="Arial"/>
              <a:buChar char="•"/>
            </a:pPr>
            <a:r>
              <a:rPr lang="en-US" sz="2108" spc="-10">
                <a:solidFill>
                  <a:srgbClr val="000000"/>
                </a:solidFill>
                <a:latin typeface="Hammersmith One"/>
              </a:rPr>
              <a:t> Serão oferecidas recompensas ou reconhecimento especial aos principais jogadores de cada intervalo de tempo. Ex: distintivos de mérito, prêmios virtuais, personalizações de char exclusivas, títulos especiais, ícones exclusivos para o perfil, entre outros benefícios. </a:t>
            </a:r>
          </a:p>
          <a:p>
            <a:pPr marL="455190" lvl="1" indent="-227595" algn="just">
              <a:lnSpc>
                <a:spcPts val="2740"/>
              </a:lnSpc>
              <a:buFont typeface="Arial"/>
              <a:buChar char="•"/>
            </a:pPr>
            <a:r>
              <a:rPr lang="en-US" sz="2108" spc="-10">
                <a:solidFill>
                  <a:srgbClr val="000000"/>
                </a:solidFill>
                <a:latin typeface="Hammersmith One"/>
              </a:rPr>
              <a:t> Destaque dos principais jogadores nas comunicações da plataforma na Homepage geral para reconhecer e valorizar seu desempenho. </a:t>
            </a:r>
          </a:p>
          <a:p>
            <a:pPr marL="455190" lvl="1" indent="-227595" algn="just">
              <a:lnSpc>
                <a:spcPts val="2740"/>
              </a:lnSpc>
              <a:buFont typeface="Arial"/>
              <a:buChar char="•"/>
            </a:pPr>
            <a:r>
              <a:rPr lang="en-US" sz="2108" spc="-10">
                <a:solidFill>
                  <a:srgbClr val="000000"/>
                </a:solidFill>
                <a:latin typeface="Hammersmith One"/>
              </a:rPr>
              <a:t> Introdução de desafios ou competições regulares para incentivar os usuários a competir por posições mais altas nos quadros de líderes, com prêmios especiais para os líderes dos quadros em intervalos específicos.</a:t>
            </a:r>
          </a:p>
          <a:p>
            <a:pPr marL="455190" lvl="1" indent="-227595" algn="just">
              <a:lnSpc>
                <a:spcPts val="2740"/>
              </a:lnSpc>
              <a:buFont typeface="Arial"/>
              <a:buChar char="•"/>
            </a:pPr>
            <a:r>
              <a:rPr lang="en-US" sz="2108" spc="-10">
                <a:solidFill>
                  <a:srgbClr val="000000"/>
                </a:solidFill>
                <a:latin typeface="Hammersmith One"/>
              </a:rPr>
              <a:t> O sistema de pontuação da plataforma sempre poderá ser acessada através do suporte ou na parte das políticas e termos de uso da plataforma, garantindo transparência e justiça no sistema de pontuação e classificação, evitando possíveis formas de manipulação ou trapaças. </a:t>
            </a:r>
          </a:p>
          <a:p>
            <a:pPr algn="just">
              <a:lnSpc>
                <a:spcPts val="2192"/>
              </a:lnSpc>
            </a:pPr>
            <a:endParaRPr lang="en-US" sz="2108" spc="-10">
              <a:solidFill>
                <a:srgbClr val="000000"/>
              </a:solidFill>
              <a:latin typeface="Hammersmith One"/>
            </a:endParaRPr>
          </a:p>
          <a:p>
            <a:pPr algn="just">
              <a:lnSpc>
                <a:spcPts val="2192"/>
              </a:lnSpc>
            </a:pPr>
            <a:endParaRPr lang="en-US" sz="2108" spc="-10">
              <a:solidFill>
                <a:srgbClr val="000000"/>
              </a:solidFill>
              <a:latin typeface="Hammersmith One"/>
            </a:endParaRPr>
          </a:p>
          <a:p>
            <a:pPr algn="just">
              <a:lnSpc>
                <a:spcPts val="2192"/>
              </a:lnSpc>
            </a:pPr>
            <a:endParaRPr lang="en-US" sz="2108" spc="-10">
              <a:solidFill>
                <a:srgbClr val="000000"/>
              </a:solidFill>
              <a:latin typeface="Hammersmith One"/>
            </a:endParaRPr>
          </a:p>
          <a:p>
            <a:pPr algn="just">
              <a:lnSpc>
                <a:spcPts val="2192"/>
              </a:lnSpc>
            </a:pPr>
            <a:endParaRPr lang="en-US" sz="2108" spc="-10">
              <a:solidFill>
                <a:srgbClr val="000000"/>
              </a:solidFill>
              <a:latin typeface="Hammersmith One"/>
            </a:endParaRPr>
          </a:p>
          <a:p>
            <a:pPr algn="just">
              <a:lnSpc>
                <a:spcPts val="2192"/>
              </a:lnSpc>
              <a:spcBef>
                <a:spcPct val="0"/>
              </a:spcBef>
            </a:pPr>
            <a:endParaRPr lang="en-US" sz="2108" spc="-10">
              <a:solidFill>
                <a:srgbClr val="000000"/>
              </a:solidFill>
              <a:latin typeface="Hammersmith One"/>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738E"/>
        </a:solidFill>
        <a:effectLst/>
      </p:bgPr>
    </p:bg>
    <p:spTree>
      <p:nvGrpSpPr>
        <p:cNvPr id="1" name=""/>
        <p:cNvGrpSpPr/>
        <p:nvPr/>
      </p:nvGrpSpPr>
      <p:grpSpPr>
        <a:xfrm>
          <a:off x="0" y="0"/>
          <a:ext cx="0" cy="0"/>
          <a:chOff x="0" y="0"/>
          <a:chExt cx="0" cy="0"/>
        </a:xfrm>
      </p:grpSpPr>
      <p:sp>
        <p:nvSpPr>
          <p:cNvPr id="2" name="TextBox 2"/>
          <p:cNvSpPr txBox="1"/>
          <p:nvPr/>
        </p:nvSpPr>
        <p:spPr>
          <a:xfrm>
            <a:off x="-975957" y="202195"/>
            <a:ext cx="6175370" cy="676861"/>
          </a:xfrm>
          <a:prstGeom prst="rect">
            <a:avLst/>
          </a:prstGeom>
        </p:spPr>
        <p:txBody>
          <a:bodyPr lIns="0" tIns="0" rIns="0" bIns="0" rtlCol="0" anchor="t">
            <a:spAutoFit/>
          </a:bodyPr>
          <a:lstStyle/>
          <a:p>
            <a:pPr marL="0" lvl="0" indent="0" algn="ctr">
              <a:lnSpc>
                <a:spcPts val="5481"/>
              </a:lnSpc>
              <a:spcBef>
                <a:spcPct val="0"/>
              </a:spcBef>
            </a:pPr>
            <a:r>
              <a:rPr lang="en-US" sz="4216" spc="-21">
                <a:solidFill>
                  <a:srgbClr val="FFFFFF"/>
                </a:solidFill>
                <a:latin typeface="Hammersmith One"/>
              </a:rPr>
              <a:t>Hobbie Switch</a:t>
            </a:r>
          </a:p>
        </p:txBody>
      </p:sp>
      <p:sp>
        <p:nvSpPr>
          <p:cNvPr id="3" name="TextBox 3"/>
          <p:cNvSpPr txBox="1"/>
          <p:nvPr/>
        </p:nvSpPr>
        <p:spPr>
          <a:xfrm>
            <a:off x="4098847" y="973558"/>
            <a:ext cx="10867528" cy="505915"/>
          </a:xfrm>
          <a:prstGeom prst="rect">
            <a:avLst/>
          </a:prstGeom>
        </p:spPr>
        <p:txBody>
          <a:bodyPr lIns="0" tIns="0" rIns="0" bIns="0" rtlCol="0" anchor="t">
            <a:spAutoFit/>
          </a:bodyPr>
          <a:lstStyle/>
          <a:p>
            <a:pPr algn="ctr">
              <a:lnSpc>
                <a:spcPts val="4014"/>
              </a:lnSpc>
              <a:spcBef>
                <a:spcPct val="0"/>
              </a:spcBef>
            </a:pPr>
            <a:r>
              <a:rPr lang="en-US" sz="2951" spc="82">
                <a:solidFill>
                  <a:srgbClr val="000000"/>
                </a:solidFill>
                <a:latin typeface="Open Sauce Semi-Bold"/>
              </a:rPr>
              <a:t>• Explicações importantes sobre a plataforma:</a:t>
            </a:r>
          </a:p>
        </p:txBody>
      </p:sp>
      <p:sp>
        <p:nvSpPr>
          <p:cNvPr id="4" name="TextBox 4"/>
          <p:cNvSpPr txBox="1"/>
          <p:nvPr/>
        </p:nvSpPr>
        <p:spPr>
          <a:xfrm>
            <a:off x="5583241" y="202195"/>
            <a:ext cx="9113150" cy="676861"/>
          </a:xfrm>
          <a:prstGeom prst="rect">
            <a:avLst/>
          </a:prstGeom>
        </p:spPr>
        <p:txBody>
          <a:bodyPr lIns="0" tIns="0" rIns="0" bIns="0" rtlCol="0" anchor="t">
            <a:spAutoFit/>
          </a:bodyPr>
          <a:lstStyle/>
          <a:p>
            <a:pPr algn="ctr">
              <a:lnSpc>
                <a:spcPts val="5481"/>
              </a:lnSpc>
              <a:spcBef>
                <a:spcPct val="0"/>
              </a:spcBef>
            </a:pPr>
            <a:r>
              <a:rPr lang="en-US" sz="4216" spc="-21">
                <a:solidFill>
                  <a:srgbClr val="000000"/>
                </a:solidFill>
                <a:latin typeface="Hammersmith One"/>
              </a:rPr>
              <a:t>Introdução à plataforma</a:t>
            </a:r>
          </a:p>
        </p:txBody>
      </p:sp>
      <p:sp>
        <p:nvSpPr>
          <p:cNvPr id="5" name="TextBox 5"/>
          <p:cNvSpPr txBox="1"/>
          <p:nvPr/>
        </p:nvSpPr>
        <p:spPr>
          <a:xfrm>
            <a:off x="405788" y="1607691"/>
            <a:ext cx="17018194" cy="10331252"/>
          </a:xfrm>
          <a:prstGeom prst="rect">
            <a:avLst/>
          </a:prstGeom>
        </p:spPr>
        <p:txBody>
          <a:bodyPr lIns="0" tIns="0" rIns="0" bIns="0" rtlCol="0" anchor="t">
            <a:spAutoFit/>
          </a:bodyPr>
          <a:lstStyle/>
          <a:p>
            <a:pPr algn="just">
              <a:lnSpc>
                <a:spcPts val="2570"/>
              </a:lnSpc>
            </a:pPr>
            <a:r>
              <a:rPr lang="en-US" sz="1977" spc="-9">
                <a:solidFill>
                  <a:srgbClr val="000000"/>
                </a:solidFill>
                <a:latin typeface="Hammersmith One"/>
              </a:rPr>
              <a:t>Personagem/char personalizável - Funcionalidade de personalização de um personagem (ou "Char") como uma recompensa pelo uso contínuo da plataforma e pela obtenção de pontuações. As opções de personalização serão atualizadas corriqueiramente, incluindo personalizações de acordo com datas comemorativas ou eventos importantes.</a:t>
            </a:r>
          </a:p>
          <a:p>
            <a:pPr algn="just">
              <a:lnSpc>
                <a:spcPts val="2205"/>
              </a:lnSpc>
            </a:pPr>
            <a:endParaRPr lang="en-US" sz="1977" spc="-9">
              <a:solidFill>
                <a:srgbClr val="000000"/>
              </a:solidFill>
              <a:latin typeface="Hammersmith One"/>
            </a:endParaRPr>
          </a:p>
          <a:p>
            <a:pPr marL="366254" lvl="1" indent="-183127" algn="just">
              <a:lnSpc>
                <a:spcPts val="2205"/>
              </a:lnSpc>
              <a:buFont typeface="Arial"/>
              <a:buChar char="•"/>
            </a:pPr>
            <a:r>
              <a:rPr lang="en-US" sz="1696" spc="-8">
                <a:solidFill>
                  <a:srgbClr val="000000"/>
                </a:solidFill>
                <a:latin typeface="Hammersmith One Semi-Bold"/>
              </a:rPr>
              <a:t>Desbloqueio do Personagem:</a:t>
            </a:r>
          </a:p>
          <a:p>
            <a:pPr marL="732508" lvl="2" indent="-244169" algn="just">
              <a:lnSpc>
                <a:spcPts val="2205"/>
              </a:lnSpc>
              <a:buFont typeface="Arial"/>
              <a:buChar char="⚬"/>
            </a:pPr>
            <a:r>
              <a:rPr lang="en-US" sz="1696" spc="-8">
                <a:solidFill>
                  <a:srgbClr val="000000"/>
                </a:solidFill>
                <a:latin typeface="Hammersmith One"/>
              </a:rPr>
              <a:t>Após uma semana consecutiva de uso da plataforma, o usuário terá acesso à funcionalidade de obtenção de um personagem/char personalizável.</a:t>
            </a:r>
          </a:p>
          <a:p>
            <a:pPr marL="732508" lvl="2" indent="-244169" algn="just">
              <a:lnSpc>
                <a:spcPts val="2205"/>
              </a:lnSpc>
              <a:buFont typeface="Arial"/>
              <a:buChar char="⚬"/>
            </a:pPr>
            <a:r>
              <a:rPr lang="en-US" sz="1696" spc="-8">
                <a:solidFill>
                  <a:srgbClr val="000000"/>
                </a:solidFill>
                <a:latin typeface="Hammersmith One"/>
              </a:rPr>
              <a:t>O usuário receberá uma notificação informando sobre a conquista desse desbloqueio na plataforma.</a:t>
            </a:r>
          </a:p>
          <a:p>
            <a:pPr marL="366254" lvl="1" indent="-183127" algn="just">
              <a:lnSpc>
                <a:spcPts val="2205"/>
              </a:lnSpc>
              <a:buFont typeface="Arial"/>
              <a:buChar char="•"/>
            </a:pPr>
            <a:r>
              <a:rPr lang="en-US" sz="1696" spc="-8">
                <a:solidFill>
                  <a:srgbClr val="000000"/>
                </a:solidFill>
                <a:latin typeface="Hammersmith One Semi-Bold"/>
              </a:rPr>
              <a:t>Personalização do "Char":</a:t>
            </a:r>
          </a:p>
          <a:p>
            <a:pPr marL="732508" lvl="2" indent="-244169" algn="just">
              <a:lnSpc>
                <a:spcPts val="2205"/>
              </a:lnSpc>
              <a:buFont typeface="Arial"/>
              <a:buChar char="⚬"/>
            </a:pPr>
            <a:r>
              <a:rPr lang="en-US" sz="1696" spc="-8">
                <a:solidFill>
                  <a:srgbClr val="000000"/>
                </a:solidFill>
                <a:latin typeface="Hammersmith One"/>
              </a:rPr>
              <a:t>A plataforma oferece várias opções de personalização para o personagem, incluindo gênero, tonalidade da pele, cor dos olhos roupas, acessórios, cores, estilos de cabelo, entre outros.</a:t>
            </a:r>
          </a:p>
          <a:p>
            <a:pPr marL="732508" lvl="2" indent="-244169" algn="just">
              <a:lnSpc>
                <a:spcPts val="2205"/>
              </a:lnSpc>
              <a:buFont typeface="Arial"/>
              <a:buChar char="⚬"/>
            </a:pPr>
            <a:r>
              <a:rPr lang="en-US" sz="1696" spc="-8">
                <a:solidFill>
                  <a:srgbClr val="000000"/>
                </a:solidFill>
                <a:latin typeface="Hammersmith One"/>
              </a:rPr>
              <a:t>Os usuários terão uma interface intuitiva para fazer escolhas de personalização de acordo com suas preferências, na aba de “configurações”.</a:t>
            </a:r>
          </a:p>
          <a:p>
            <a:pPr marL="366254" lvl="1" indent="-183127" algn="just">
              <a:lnSpc>
                <a:spcPts val="2205"/>
              </a:lnSpc>
              <a:buFont typeface="Arial"/>
              <a:buChar char="•"/>
            </a:pPr>
            <a:r>
              <a:rPr lang="en-US" sz="1696" spc="-8">
                <a:solidFill>
                  <a:srgbClr val="000000"/>
                </a:solidFill>
                <a:latin typeface="Hammersmith One Semi-Bold"/>
              </a:rPr>
              <a:t>Obtenção de Novas Personalizações:</a:t>
            </a:r>
          </a:p>
          <a:p>
            <a:pPr marL="732508" lvl="2" indent="-244169" algn="just">
              <a:lnSpc>
                <a:spcPts val="2205"/>
              </a:lnSpc>
              <a:buFont typeface="Arial"/>
              <a:buChar char="⚬"/>
            </a:pPr>
            <a:r>
              <a:rPr lang="en-US" sz="1696" spc="-8">
                <a:solidFill>
                  <a:srgbClr val="000000"/>
                </a:solidFill>
                <a:latin typeface="Hammersmith One"/>
              </a:rPr>
              <a:t>Os usuários podem ganhar pontos ao completar atividades, interagir com outros usuários, utilizar a plataforma diariamente, entre outras ações. Itens específicos são associados à conquistas ou marcos alcançados pelos usuários na plataforma. Por exemplo, ao atingir certos pontos, concluir um número definido de tarefas, ou receber boas avaliações de outros usuários, novos itens de customização podem ser desbloqueados. </a:t>
            </a:r>
          </a:p>
          <a:p>
            <a:pPr marL="732508" lvl="2" indent="-244169" algn="just">
              <a:lnSpc>
                <a:spcPts val="2205"/>
              </a:lnSpc>
              <a:buFont typeface="Arial"/>
              <a:buChar char="⚬"/>
            </a:pPr>
            <a:r>
              <a:rPr lang="en-US" sz="1696" spc="-8">
                <a:solidFill>
                  <a:srgbClr val="000000"/>
                </a:solidFill>
                <a:latin typeface="Hammersmith One"/>
              </a:rPr>
              <a:t>Existe um sistema onde os usuários podem trocar seus pontos por novas opções de personalização para o personagem, constante em “configurações”, “configurações de personagem”. </a:t>
            </a:r>
          </a:p>
          <a:p>
            <a:pPr marL="732508" lvl="2" indent="-244169" algn="just">
              <a:lnSpc>
                <a:spcPts val="2205"/>
              </a:lnSpc>
              <a:buFont typeface="Arial"/>
              <a:buChar char="⚬"/>
            </a:pPr>
            <a:r>
              <a:rPr lang="en-US" sz="1696" spc="-8">
                <a:solidFill>
                  <a:srgbClr val="000000"/>
                </a:solidFill>
                <a:latin typeface="Hammersmith One"/>
              </a:rPr>
              <a:t>Cada item de personalização possui um valor em pontos associado. Por exemplo, um chapéu pode custar 100 pontos, um novo estilo de cabelo pode custar 150 pontos, etc.</a:t>
            </a:r>
          </a:p>
          <a:p>
            <a:pPr marL="732508" lvl="2" indent="-244169" algn="just">
              <a:lnSpc>
                <a:spcPts val="2205"/>
              </a:lnSpc>
              <a:buFont typeface="Arial"/>
              <a:buChar char="⚬"/>
            </a:pPr>
            <a:r>
              <a:rPr lang="en-US" sz="1696" spc="-8">
                <a:solidFill>
                  <a:srgbClr val="000000"/>
                </a:solidFill>
                <a:latin typeface="Hammersmith One"/>
              </a:rPr>
              <a:t>Usuários podem escolher entre diferentes itens desbloqueados para personalizar seus personagens de acordo com suas preferências. </a:t>
            </a:r>
          </a:p>
          <a:p>
            <a:pPr marL="366254" lvl="1" indent="-183127" algn="just">
              <a:lnSpc>
                <a:spcPts val="2205"/>
              </a:lnSpc>
              <a:buFont typeface="Arial"/>
              <a:buChar char="•"/>
            </a:pPr>
            <a:r>
              <a:rPr lang="en-US" sz="1696" spc="-8">
                <a:solidFill>
                  <a:srgbClr val="000000"/>
                </a:solidFill>
                <a:latin typeface="Hammersmith One Semi-Bold"/>
              </a:rPr>
              <a:t>Feedback e Interação:</a:t>
            </a:r>
          </a:p>
          <a:p>
            <a:pPr marL="732508" lvl="2" indent="-244169" algn="just">
              <a:lnSpc>
                <a:spcPts val="2205"/>
              </a:lnSpc>
              <a:buFont typeface="Arial"/>
              <a:buChar char="⚬"/>
            </a:pPr>
            <a:r>
              <a:rPr lang="en-US" sz="1696" spc="-8">
                <a:solidFill>
                  <a:srgbClr val="000000"/>
                </a:solidFill>
                <a:latin typeface="Hammersmith One"/>
              </a:rPr>
              <a:t>A plataforma incentiva o feedback dos usuários sobre as opções de personalização disponíveis, e novas opções são adicionadas com base nesses comentários.</a:t>
            </a:r>
          </a:p>
          <a:p>
            <a:pPr marL="732508" lvl="2" indent="-244169" algn="just">
              <a:lnSpc>
                <a:spcPts val="2205"/>
              </a:lnSpc>
              <a:buFont typeface="Arial"/>
              <a:buChar char="⚬"/>
            </a:pPr>
            <a:r>
              <a:rPr lang="en-US" sz="1696" spc="-8">
                <a:solidFill>
                  <a:srgbClr val="000000"/>
                </a:solidFill>
                <a:latin typeface="Hammersmith One"/>
              </a:rPr>
              <a:t>Há estímulo à interação dos usuários mostrando os "Chars" personalizados de outros usuários, criando um senso de comunidade e promovendo a personalização.</a:t>
            </a:r>
          </a:p>
          <a:p>
            <a:pPr marL="366254" lvl="1" indent="-183127" algn="just">
              <a:lnSpc>
                <a:spcPts val="2205"/>
              </a:lnSpc>
              <a:buFont typeface="Arial"/>
              <a:buChar char="•"/>
            </a:pPr>
            <a:r>
              <a:rPr lang="en-US" sz="1696" spc="-8">
                <a:solidFill>
                  <a:srgbClr val="000000"/>
                </a:solidFill>
                <a:latin typeface="Hammersmith One Semi-Bold"/>
              </a:rPr>
              <a:t>Persistência das Personalizações:</a:t>
            </a:r>
          </a:p>
          <a:p>
            <a:pPr marL="732508" lvl="2" indent="-244169" algn="just">
              <a:lnSpc>
                <a:spcPts val="2205"/>
              </a:lnSpc>
              <a:buFont typeface="Arial"/>
              <a:buChar char="⚬"/>
            </a:pPr>
            <a:r>
              <a:rPr lang="en-US" sz="1696" spc="-8">
                <a:solidFill>
                  <a:srgbClr val="000000"/>
                </a:solidFill>
                <a:latin typeface="Hammersmith One"/>
              </a:rPr>
              <a:t>As personalizações escolhidas pelos usuários são salvas e permanecem associadas às contas dos usuários para futuras sessões na plataforma.</a:t>
            </a:r>
          </a:p>
          <a:p>
            <a:pPr marL="366254" lvl="1" indent="-183127" algn="just">
              <a:lnSpc>
                <a:spcPts val="2205"/>
              </a:lnSpc>
              <a:buFont typeface="Arial"/>
              <a:buChar char="•"/>
            </a:pPr>
            <a:r>
              <a:rPr lang="en-US" sz="1696" spc="-8">
                <a:solidFill>
                  <a:srgbClr val="000000"/>
                </a:solidFill>
                <a:latin typeface="Hammersmith One Semi-Bold"/>
              </a:rPr>
              <a:t>Exibição do Personagem Personalizado:</a:t>
            </a:r>
          </a:p>
          <a:p>
            <a:pPr marL="732508" lvl="2" indent="-244169" algn="just">
              <a:lnSpc>
                <a:spcPts val="2205"/>
              </a:lnSpc>
              <a:buFont typeface="Arial"/>
              <a:buChar char="⚬"/>
            </a:pPr>
            <a:r>
              <a:rPr lang="en-US" sz="1696" spc="-8">
                <a:solidFill>
                  <a:srgbClr val="000000"/>
                </a:solidFill>
                <a:latin typeface="Hammersmith One"/>
              </a:rPr>
              <a:t>O personagem personalizado é exibido em diferentes áreas da plataforma, como perfis de usuários, páginas de conquistas, fóruns, etc., permitindo que os usuários mostrem suas personalizações únicas.</a:t>
            </a:r>
          </a:p>
          <a:p>
            <a:pPr algn="just">
              <a:lnSpc>
                <a:spcPts val="2205"/>
              </a:lnSpc>
            </a:pPr>
            <a:endParaRPr lang="en-US" sz="1696" spc="-8">
              <a:solidFill>
                <a:srgbClr val="000000"/>
              </a:solidFill>
              <a:latin typeface="Hammersmith One"/>
            </a:endParaRPr>
          </a:p>
          <a:p>
            <a:pPr algn="just">
              <a:lnSpc>
                <a:spcPts val="2205"/>
              </a:lnSpc>
            </a:pPr>
            <a:endParaRPr lang="en-US" sz="1696" spc="-8">
              <a:solidFill>
                <a:srgbClr val="000000"/>
              </a:solidFill>
              <a:latin typeface="Hammersmith One"/>
            </a:endParaRPr>
          </a:p>
          <a:p>
            <a:pPr algn="just">
              <a:lnSpc>
                <a:spcPts val="2205"/>
              </a:lnSpc>
            </a:pPr>
            <a:endParaRPr lang="en-US" sz="1696" spc="-8">
              <a:solidFill>
                <a:srgbClr val="000000"/>
              </a:solidFill>
              <a:latin typeface="Hammersmith One"/>
            </a:endParaRPr>
          </a:p>
          <a:p>
            <a:pPr algn="just">
              <a:lnSpc>
                <a:spcPts val="2205"/>
              </a:lnSpc>
            </a:pPr>
            <a:endParaRPr lang="en-US" sz="1696" spc="-8">
              <a:solidFill>
                <a:srgbClr val="000000"/>
              </a:solidFill>
              <a:latin typeface="Hammersmith One"/>
            </a:endParaRPr>
          </a:p>
          <a:p>
            <a:pPr algn="just">
              <a:lnSpc>
                <a:spcPts val="2205"/>
              </a:lnSpc>
            </a:pPr>
            <a:endParaRPr lang="en-US" sz="1696" spc="-8">
              <a:solidFill>
                <a:srgbClr val="000000"/>
              </a:solidFill>
              <a:latin typeface="Hammersmith One"/>
            </a:endParaRPr>
          </a:p>
          <a:p>
            <a:pPr algn="just">
              <a:lnSpc>
                <a:spcPts val="2205"/>
              </a:lnSpc>
            </a:pPr>
            <a:endParaRPr lang="en-US" sz="1696" spc="-8">
              <a:solidFill>
                <a:srgbClr val="000000"/>
              </a:solidFill>
              <a:latin typeface="Hammersmith One"/>
            </a:endParaRPr>
          </a:p>
          <a:p>
            <a:pPr algn="just">
              <a:lnSpc>
                <a:spcPts val="2205"/>
              </a:lnSpc>
            </a:pPr>
            <a:endParaRPr lang="en-US" sz="1696" spc="-8">
              <a:solidFill>
                <a:srgbClr val="000000"/>
              </a:solidFill>
              <a:latin typeface="Hammersmith One"/>
            </a:endParaRPr>
          </a:p>
          <a:p>
            <a:pPr algn="just">
              <a:lnSpc>
                <a:spcPts val="2205"/>
              </a:lnSpc>
            </a:pPr>
            <a:endParaRPr lang="en-US" sz="1696" spc="-8">
              <a:solidFill>
                <a:srgbClr val="000000"/>
              </a:solidFill>
              <a:latin typeface="Hammersmith One"/>
            </a:endParaRPr>
          </a:p>
          <a:p>
            <a:pPr algn="just">
              <a:lnSpc>
                <a:spcPts val="2205"/>
              </a:lnSpc>
              <a:spcBef>
                <a:spcPct val="0"/>
              </a:spcBef>
            </a:pPr>
            <a:endParaRPr lang="en-US" sz="1696" spc="-8">
              <a:solidFill>
                <a:srgbClr val="000000"/>
              </a:solidFill>
              <a:latin typeface="Hammersmith On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738E"/>
        </a:solidFill>
        <a:effectLst/>
      </p:bgPr>
    </p:bg>
    <p:spTree>
      <p:nvGrpSpPr>
        <p:cNvPr id="1" name=""/>
        <p:cNvGrpSpPr/>
        <p:nvPr/>
      </p:nvGrpSpPr>
      <p:grpSpPr>
        <a:xfrm>
          <a:off x="0" y="0"/>
          <a:ext cx="0" cy="0"/>
          <a:chOff x="0" y="0"/>
          <a:chExt cx="0" cy="0"/>
        </a:xfrm>
      </p:grpSpPr>
      <p:sp>
        <p:nvSpPr>
          <p:cNvPr id="2" name="TextBox 2"/>
          <p:cNvSpPr txBox="1"/>
          <p:nvPr/>
        </p:nvSpPr>
        <p:spPr>
          <a:xfrm>
            <a:off x="-975957" y="202195"/>
            <a:ext cx="6175370" cy="676861"/>
          </a:xfrm>
          <a:prstGeom prst="rect">
            <a:avLst/>
          </a:prstGeom>
        </p:spPr>
        <p:txBody>
          <a:bodyPr lIns="0" tIns="0" rIns="0" bIns="0" rtlCol="0" anchor="t">
            <a:spAutoFit/>
          </a:bodyPr>
          <a:lstStyle/>
          <a:p>
            <a:pPr marL="0" lvl="0" indent="0" algn="ctr">
              <a:lnSpc>
                <a:spcPts val="5481"/>
              </a:lnSpc>
              <a:spcBef>
                <a:spcPct val="0"/>
              </a:spcBef>
            </a:pPr>
            <a:r>
              <a:rPr lang="en-US" sz="4216" spc="-21">
                <a:solidFill>
                  <a:srgbClr val="FFFFFF"/>
                </a:solidFill>
                <a:latin typeface="Hammersmith One"/>
              </a:rPr>
              <a:t>Hobbie Switch</a:t>
            </a:r>
          </a:p>
        </p:txBody>
      </p:sp>
      <p:sp>
        <p:nvSpPr>
          <p:cNvPr id="3" name="TextBox 3"/>
          <p:cNvSpPr txBox="1"/>
          <p:nvPr/>
        </p:nvSpPr>
        <p:spPr>
          <a:xfrm>
            <a:off x="4098847" y="973558"/>
            <a:ext cx="12162899" cy="505915"/>
          </a:xfrm>
          <a:prstGeom prst="rect">
            <a:avLst/>
          </a:prstGeom>
        </p:spPr>
        <p:txBody>
          <a:bodyPr lIns="0" tIns="0" rIns="0" bIns="0" rtlCol="0" anchor="t">
            <a:spAutoFit/>
          </a:bodyPr>
          <a:lstStyle/>
          <a:p>
            <a:pPr algn="ctr">
              <a:lnSpc>
                <a:spcPts val="4014"/>
              </a:lnSpc>
              <a:spcBef>
                <a:spcPct val="0"/>
              </a:spcBef>
            </a:pPr>
            <a:r>
              <a:rPr lang="en-US" sz="2951" spc="82">
                <a:solidFill>
                  <a:srgbClr val="000000"/>
                </a:solidFill>
                <a:latin typeface="Open Sauce Semi-Bold"/>
              </a:rPr>
              <a:t>• Explicações importantes sobre a plataforma:</a:t>
            </a:r>
          </a:p>
        </p:txBody>
      </p:sp>
      <p:sp>
        <p:nvSpPr>
          <p:cNvPr id="4" name="TextBox 4"/>
          <p:cNvSpPr txBox="1"/>
          <p:nvPr/>
        </p:nvSpPr>
        <p:spPr>
          <a:xfrm>
            <a:off x="5583241" y="202195"/>
            <a:ext cx="10295176" cy="676861"/>
          </a:xfrm>
          <a:prstGeom prst="rect">
            <a:avLst/>
          </a:prstGeom>
        </p:spPr>
        <p:txBody>
          <a:bodyPr lIns="0" tIns="0" rIns="0" bIns="0" rtlCol="0" anchor="t">
            <a:spAutoFit/>
          </a:bodyPr>
          <a:lstStyle/>
          <a:p>
            <a:pPr algn="ctr">
              <a:lnSpc>
                <a:spcPts val="5481"/>
              </a:lnSpc>
              <a:spcBef>
                <a:spcPct val="0"/>
              </a:spcBef>
            </a:pPr>
            <a:r>
              <a:rPr lang="en-US" sz="4216" spc="-21">
                <a:solidFill>
                  <a:srgbClr val="000000"/>
                </a:solidFill>
                <a:latin typeface="Hammersmith One"/>
              </a:rPr>
              <a:t>Introdução à plataforma</a:t>
            </a:r>
          </a:p>
        </p:txBody>
      </p:sp>
      <p:sp>
        <p:nvSpPr>
          <p:cNvPr id="5" name="TextBox 5"/>
          <p:cNvSpPr txBox="1"/>
          <p:nvPr/>
        </p:nvSpPr>
        <p:spPr>
          <a:xfrm>
            <a:off x="438610" y="1607691"/>
            <a:ext cx="16920604" cy="9635200"/>
          </a:xfrm>
          <a:prstGeom prst="rect">
            <a:avLst/>
          </a:prstGeom>
        </p:spPr>
        <p:txBody>
          <a:bodyPr lIns="0" tIns="0" rIns="0" bIns="0" rtlCol="0" anchor="t">
            <a:spAutoFit/>
          </a:bodyPr>
          <a:lstStyle/>
          <a:p>
            <a:pPr algn="just">
              <a:lnSpc>
                <a:spcPts val="2558"/>
              </a:lnSpc>
            </a:pPr>
            <a:r>
              <a:rPr lang="en-US" sz="1967" spc="-9">
                <a:solidFill>
                  <a:srgbClr val="000000"/>
                </a:solidFill>
                <a:latin typeface="Hammersmith One"/>
              </a:rPr>
              <a:t>Sistema de Avaliação:</a:t>
            </a:r>
          </a:p>
          <a:p>
            <a:pPr algn="just">
              <a:lnSpc>
                <a:spcPts val="2558"/>
              </a:lnSpc>
            </a:pPr>
            <a:endParaRPr lang="en-US" sz="1967" spc="-9">
              <a:solidFill>
                <a:srgbClr val="000000"/>
              </a:solidFill>
              <a:latin typeface="Hammersmith One"/>
            </a:endParaRPr>
          </a:p>
          <a:p>
            <a:pPr marL="424844" lvl="1" indent="-212422" algn="just">
              <a:lnSpc>
                <a:spcPts val="2558"/>
              </a:lnSpc>
              <a:buFont typeface="Arial"/>
              <a:buChar char="•"/>
            </a:pPr>
            <a:r>
              <a:rPr lang="en-US" sz="1967" spc="-9">
                <a:solidFill>
                  <a:srgbClr val="000000"/>
                </a:solidFill>
                <a:latin typeface="Hammersmith One Semi-Bold"/>
              </a:rPr>
              <a:t>Restrição de Avaliação por Interações Prévias:</a:t>
            </a:r>
          </a:p>
          <a:p>
            <a:pPr marL="849688" lvl="2" indent="-283229" algn="just">
              <a:lnSpc>
                <a:spcPts val="2558"/>
              </a:lnSpc>
              <a:buFont typeface="Arial"/>
              <a:buChar char="⚬"/>
            </a:pPr>
            <a:r>
              <a:rPr lang="en-US" sz="1967" spc="-9">
                <a:solidFill>
                  <a:srgbClr val="000000"/>
                </a:solidFill>
                <a:latin typeface="Hammersmith One"/>
              </a:rPr>
              <a:t>A plataforma permite que os usuários avaliem uns aos outros somente após terem interagido como aluno ou professor.</a:t>
            </a:r>
          </a:p>
          <a:p>
            <a:pPr marL="849688" lvl="2" indent="-283229" algn="just">
              <a:lnSpc>
                <a:spcPts val="2558"/>
              </a:lnSpc>
              <a:buFont typeface="Arial"/>
              <a:buChar char="⚬"/>
            </a:pPr>
            <a:r>
              <a:rPr lang="en-US" sz="1967" spc="-9">
                <a:solidFill>
                  <a:srgbClr val="000000"/>
                </a:solidFill>
                <a:latin typeface="Hammersmith One"/>
              </a:rPr>
              <a:t>Isso assegura que as avaliações sejam baseadas em experiências reais de interações na plataforma, mantendo a relevância e a legitimidade das avaliações.</a:t>
            </a:r>
          </a:p>
          <a:p>
            <a:pPr marL="424844" lvl="1" indent="-212422" algn="just">
              <a:lnSpc>
                <a:spcPts val="2558"/>
              </a:lnSpc>
              <a:buFont typeface="Arial"/>
              <a:buChar char="•"/>
            </a:pPr>
            <a:r>
              <a:rPr lang="en-US" sz="1967" spc="-9">
                <a:solidFill>
                  <a:srgbClr val="000000"/>
                </a:solidFill>
                <a:latin typeface="Hammersmith One Semi-Bold"/>
              </a:rPr>
              <a:t>Elegibilidade para Avaliação:</a:t>
            </a:r>
          </a:p>
          <a:p>
            <a:pPr marL="849688" lvl="2" indent="-283229" algn="just">
              <a:lnSpc>
                <a:spcPts val="2558"/>
              </a:lnSpc>
              <a:buFont typeface="Arial"/>
              <a:buChar char="⚬"/>
            </a:pPr>
            <a:r>
              <a:rPr lang="en-US" sz="1967" spc="-9">
                <a:solidFill>
                  <a:srgbClr val="000000"/>
                </a:solidFill>
                <a:latin typeface="Hammersmith One"/>
              </a:rPr>
              <a:t>A opção de avaliação fica disponível somente para usuários que tenham tido interações como aluno (em relação ao professor) ou como professor (em relação aos alunos).</a:t>
            </a:r>
          </a:p>
          <a:p>
            <a:pPr marL="849688" lvl="2" indent="-283229" algn="just">
              <a:lnSpc>
                <a:spcPts val="2558"/>
              </a:lnSpc>
              <a:buFont typeface="Arial"/>
              <a:buChar char="⚬"/>
            </a:pPr>
            <a:r>
              <a:rPr lang="en-US" sz="1967" spc="-9">
                <a:solidFill>
                  <a:srgbClr val="000000"/>
                </a:solidFill>
                <a:latin typeface="Hammersmith One"/>
              </a:rPr>
              <a:t>Apenas após uma atividade de aluno ou professor ter sido concluída é que a possibilidade de avaliação é desbloqueada.</a:t>
            </a:r>
          </a:p>
          <a:p>
            <a:pPr marL="424844" lvl="1" indent="-212422" algn="just">
              <a:lnSpc>
                <a:spcPts val="2558"/>
              </a:lnSpc>
              <a:buFont typeface="Arial"/>
              <a:buChar char="•"/>
            </a:pPr>
            <a:r>
              <a:rPr lang="en-US" sz="1967" spc="-9">
                <a:solidFill>
                  <a:srgbClr val="000000"/>
                </a:solidFill>
                <a:latin typeface="Hammersmith One Semi-Bold"/>
              </a:rPr>
              <a:t>Propósito da Avaliação:</a:t>
            </a:r>
          </a:p>
          <a:p>
            <a:pPr marL="849688" lvl="2" indent="-283229" algn="just">
              <a:lnSpc>
                <a:spcPts val="2558"/>
              </a:lnSpc>
              <a:buFont typeface="Arial"/>
              <a:buChar char="⚬"/>
            </a:pPr>
            <a:r>
              <a:rPr lang="en-US" sz="1967" spc="-9">
                <a:solidFill>
                  <a:srgbClr val="000000"/>
                </a:solidFill>
                <a:latin typeface="Hammersmith One"/>
              </a:rPr>
              <a:t>Os usuários podem dar uma avaliação por estrelas, de 0 a 10, baseada na qualidade da interação durante a atividade como aluno ou professor.</a:t>
            </a:r>
          </a:p>
          <a:p>
            <a:pPr marL="849688" lvl="2" indent="-283229" algn="just">
              <a:lnSpc>
                <a:spcPts val="2558"/>
              </a:lnSpc>
              <a:buFont typeface="Arial"/>
              <a:buChar char="⚬"/>
            </a:pPr>
            <a:r>
              <a:rPr lang="en-US" sz="1967" spc="-9">
                <a:solidFill>
                  <a:srgbClr val="000000"/>
                </a:solidFill>
                <a:latin typeface="Hammersmith One"/>
              </a:rPr>
              <a:t>A ideia é proporcionar uma forma específica de feedback para o desempenho na função de aluno ou professor na plataforma.</a:t>
            </a:r>
          </a:p>
          <a:p>
            <a:pPr marL="424844" lvl="1" indent="-212422" algn="just">
              <a:lnSpc>
                <a:spcPts val="2558"/>
              </a:lnSpc>
              <a:buFont typeface="Arial"/>
              <a:buChar char="•"/>
            </a:pPr>
            <a:r>
              <a:rPr lang="en-US" sz="1967" spc="-9">
                <a:solidFill>
                  <a:srgbClr val="000000"/>
                </a:solidFill>
                <a:latin typeface="Hammersmith One Semi-Bold"/>
              </a:rPr>
              <a:t>Visibilidade e Utilização das Avaliações:</a:t>
            </a:r>
          </a:p>
          <a:p>
            <a:pPr marL="849688" lvl="2" indent="-283229" algn="just">
              <a:lnSpc>
                <a:spcPts val="2558"/>
              </a:lnSpc>
              <a:buFont typeface="Arial"/>
              <a:buChar char="⚬"/>
            </a:pPr>
            <a:r>
              <a:rPr lang="en-US" sz="1967" spc="-9">
                <a:solidFill>
                  <a:srgbClr val="000000"/>
                </a:solidFill>
                <a:latin typeface="Hammersmith One"/>
              </a:rPr>
              <a:t>As avaliações e suas classificações são visíveis nos perfis dos usuários, mas apenas para aqueles que tiveram interações prévias como aluno ou professor.</a:t>
            </a:r>
          </a:p>
          <a:p>
            <a:pPr marL="849688" lvl="2" indent="-283229" algn="just">
              <a:lnSpc>
                <a:spcPts val="2558"/>
              </a:lnSpc>
              <a:buFont typeface="Arial"/>
              <a:buChar char="⚬"/>
            </a:pPr>
            <a:r>
              <a:rPr lang="en-US" sz="1967" spc="-9">
                <a:solidFill>
                  <a:srgbClr val="000000"/>
                </a:solidFill>
                <a:latin typeface="Hammersmith One"/>
              </a:rPr>
              <a:t>Isso permite que os usuários consultem essas avaliações ao interagir novamente na plataforma, contribuindo para uma melhor tomada de decisão.</a:t>
            </a:r>
          </a:p>
          <a:p>
            <a:pPr marL="424844" lvl="1" indent="-212422" algn="just">
              <a:lnSpc>
                <a:spcPts val="2558"/>
              </a:lnSpc>
              <a:buFont typeface="Arial"/>
              <a:buChar char="•"/>
            </a:pPr>
            <a:r>
              <a:rPr lang="en-US" sz="1967" spc="-9">
                <a:solidFill>
                  <a:srgbClr val="000000"/>
                </a:solidFill>
                <a:latin typeface="Hammersmith One Semi-Bold"/>
              </a:rPr>
              <a:t>Incentivo à Interação Responsável:</a:t>
            </a:r>
          </a:p>
          <a:p>
            <a:pPr marL="849688" lvl="2" indent="-283229" algn="just">
              <a:lnSpc>
                <a:spcPts val="2558"/>
              </a:lnSpc>
              <a:buFont typeface="Arial"/>
              <a:buChar char="⚬"/>
            </a:pPr>
            <a:r>
              <a:rPr lang="en-US" sz="1967" spc="-9">
                <a:solidFill>
                  <a:srgbClr val="000000"/>
                </a:solidFill>
                <a:latin typeface="Hammersmith One"/>
              </a:rPr>
              <a:t>A plataforma incentiva interações respeitosas e construtivas entre alunos e professores, promovendo assim um ambiente propício para a obtenção de avaliações positivas.</a:t>
            </a:r>
          </a:p>
          <a:p>
            <a:pPr marL="424844" lvl="1" indent="-212422" algn="just">
              <a:lnSpc>
                <a:spcPts val="2558"/>
              </a:lnSpc>
              <a:buFont typeface="Arial"/>
              <a:buChar char="•"/>
            </a:pPr>
            <a:r>
              <a:rPr lang="en-US" sz="1967" spc="-9">
                <a:solidFill>
                  <a:srgbClr val="000000"/>
                </a:solidFill>
                <a:latin typeface="Hammersmith One Semi-Bold"/>
              </a:rPr>
              <a:t>Garantia de Integridade do Sistema:</a:t>
            </a:r>
          </a:p>
          <a:p>
            <a:pPr marL="849688" lvl="2" indent="-283229" algn="just">
              <a:lnSpc>
                <a:spcPts val="2558"/>
              </a:lnSpc>
              <a:buFont typeface="Arial"/>
              <a:buChar char="⚬"/>
            </a:pPr>
            <a:r>
              <a:rPr lang="en-US" sz="1967" spc="-9">
                <a:solidFill>
                  <a:srgbClr val="000000"/>
                </a:solidFill>
                <a:latin typeface="Hammersmith One"/>
              </a:rPr>
              <a:t>Medidas são implementadas para evitar abusos ou avaliações injustas, garantindo a autenticidade e a confiabilidade do sistema de avaliação.</a:t>
            </a:r>
          </a:p>
          <a:p>
            <a:pPr algn="just">
              <a:lnSpc>
                <a:spcPts val="2192"/>
              </a:lnSpc>
            </a:pPr>
            <a:endParaRPr lang="en-US" sz="1967" spc="-9">
              <a:solidFill>
                <a:srgbClr val="000000"/>
              </a:solidFill>
              <a:latin typeface="Hammersmith One"/>
            </a:endParaRPr>
          </a:p>
          <a:p>
            <a:pPr algn="just">
              <a:lnSpc>
                <a:spcPts val="2192"/>
              </a:lnSpc>
            </a:pPr>
            <a:endParaRPr lang="en-US" sz="1967" spc="-9">
              <a:solidFill>
                <a:srgbClr val="000000"/>
              </a:solidFill>
              <a:latin typeface="Hammersmith One"/>
            </a:endParaRPr>
          </a:p>
          <a:p>
            <a:pPr algn="just">
              <a:lnSpc>
                <a:spcPts val="2192"/>
              </a:lnSpc>
            </a:pPr>
            <a:endParaRPr lang="en-US" sz="1967" spc="-9">
              <a:solidFill>
                <a:srgbClr val="000000"/>
              </a:solidFill>
              <a:latin typeface="Hammersmith One"/>
            </a:endParaRPr>
          </a:p>
          <a:p>
            <a:pPr algn="just">
              <a:lnSpc>
                <a:spcPts val="2192"/>
              </a:lnSpc>
            </a:pPr>
            <a:endParaRPr lang="en-US" sz="1967" spc="-9">
              <a:solidFill>
                <a:srgbClr val="000000"/>
              </a:solidFill>
              <a:latin typeface="Hammersmith One"/>
            </a:endParaRPr>
          </a:p>
          <a:p>
            <a:pPr algn="just">
              <a:lnSpc>
                <a:spcPts val="2192"/>
              </a:lnSpc>
            </a:pPr>
            <a:endParaRPr lang="en-US" sz="1967" spc="-9">
              <a:solidFill>
                <a:srgbClr val="000000"/>
              </a:solidFill>
              <a:latin typeface="Hammersmith One"/>
            </a:endParaRPr>
          </a:p>
          <a:p>
            <a:pPr algn="just">
              <a:lnSpc>
                <a:spcPts val="2192"/>
              </a:lnSpc>
              <a:spcBef>
                <a:spcPct val="0"/>
              </a:spcBef>
            </a:pPr>
            <a:endParaRPr lang="en-US" sz="1967" spc="-9">
              <a:solidFill>
                <a:srgbClr val="000000"/>
              </a:solidFill>
              <a:latin typeface="Hammersmith On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738E"/>
        </a:solidFill>
        <a:effectLst/>
      </p:bgPr>
    </p:bg>
    <p:spTree>
      <p:nvGrpSpPr>
        <p:cNvPr id="1" name=""/>
        <p:cNvGrpSpPr/>
        <p:nvPr/>
      </p:nvGrpSpPr>
      <p:grpSpPr>
        <a:xfrm>
          <a:off x="0" y="0"/>
          <a:ext cx="0" cy="0"/>
          <a:chOff x="0" y="0"/>
          <a:chExt cx="0" cy="0"/>
        </a:xfrm>
      </p:grpSpPr>
      <p:sp>
        <p:nvSpPr>
          <p:cNvPr id="2" name="TextBox 2"/>
          <p:cNvSpPr txBox="1"/>
          <p:nvPr/>
        </p:nvSpPr>
        <p:spPr>
          <a:xfrm>
            <a:off x="-975957" y="202195"/>
            <a:ext cx="6175370" cy="676861"/>
          </a:xfrm>
          <a:prstGeom prst="rect">
            <a:avLst/>
          </a:prstGeom>
        </p:spPr>
        <p:txBody>
          <a:bodyPr lIns="0" tIns="0" rIns="0" bIns="0" rtlCol="0" anchor="t">
            <a:spAutoFit/>
          </a:bodyPr>
          <a:lstStyle/>
          <a:p>
            <a:pPr marL="0" lvl="0" indent="0" algn="ctr">
              <a:lnSpc>
                <a:spcPts val="5481"/>
              </a:lnSpc>
              <a:spcBef>
                <a:spcPct val="0"/>
              </a:spcBef>
            </a:pPr>
            <a:r>
              <a:rPr lang="en-US" sz="4216" spc="-21">
                <a:solidFill>
                  <a:srgbClr val="FFFFFF"/>
                </a:solidFill>
                <a:latin typeface="Hammersmith One"/>
              </a:rPr>
              <a:t>Hobbie Switch</a:t>
            </a:r>
          </a:p>
        </p:txBody>
      </p:sp>
      <p:sp>
        <p:nvSpPr>
          <p:cNvPr id="3" name="TextBox 3"/>
          <p:cNvSpPr txBox="1"/>
          <p:nvPr/>
        </p:nvSpPr>
        <p:spPr>
          <a:xfrm>
            <a:off x="4098847" y="973558"/>
            <a:ext cx="10106498" cy="505915"/>
          </a:xfrm>
          <a:prstGeom prst="rect">
            <a:avLst/>
          </a:prstGeom>
        </p:spPr>
        <p:txBody>
          <a:bodyPr lIns="0" tIns="0" rIns="0" bIns="0" rtlCol="0" anchor="t">
            <a:spAutoFit/>
          </a:bodyPr>
          <a:lstStyle/>
          <a:p>
            <a:pPr algn="ctr">
              <a:lnSpc>
                <a:spcPts val="4014"/>
              </a:lnSpc>
              <a:spcBef>
                <a:spcPct val="0"/>
              </a:spcBef>
            </a:pPr>
            <a:r>
              <a:rPr lang="en-US" sz="2951" spc="82">
                <a:solidFill>
                  <a:srgbClr val="000000"/>
                </a:solidFill>
                <a:latin typeface="Open Sauce Semi-Bold"/>
              </a:rPr>
              <a:t>• Explicações importantes sobre a plataforma:</a:t>
            </a:r>
          </a:p>
        </p:txBody>
      </p:sp>
      <p:sp>
        <p:nvSpPr>
          <p:cNvPr id="4" name="TextBox 4"/>
          <p:cNvSpPr txBox="1"/>
          <p:nvPr/>
        </p:nvSpPr>
        <p:spPr>
          <a:xfrm>
            <a:off x="5583241" y="202195"/>
            <a:ext cx="8012086" cy="676861"/>
          </a:xfrm>
          <a:prstGeom prst="rect">
            <a:avLst/>
          </a:prstGeom>
        </p:spPr>
        <p:txBody>
          <a:bodyPr lIns="0" tIns="0" rIns="0" bIns="0" rtlCol="0" anchor="t">
            <a:spAutoFit/>
          </a:bodyPr>
          <a:lstStyle/>
          <a:p>
            <a:pPr algn="ctr">
              <a:lnSpc>
                <a:spcPts val="5481"/>
              </a:lnSpc>
              <a:spcBef>
                <a:spcPct val="0"/>
              </a:spcBef>
            </a:pPr>
            <a:r>
              <a:rPr lang="en-US" sz="4216" spc="-21">
                <a:solidFill>
                  <a:srgbClr val="000000"/>
                </a:solidFill>
                <a:latin typeface="Hammersmith One"/>
              </a:rPr>
              <a:t>Introdução à plataforma</a:t>
            </a:r>
          </a:p>
        </p:txBody>
      </p:sp>
      <p:sp>
        <p:nvSpPr>
          <p:cNvPr id="5" name="TextBox 5"/>
          <p:cNvSpPr txBox="1"/>
          <p:nvPr/>
        </p:nvSpPr>
        <p:spPr>
          <a:xfrm>
            <a:off x="438610" y="1607691"/>
            <a:ext cx="16920604" cy="6100770"/>
          </a:xfrm>
          <a:prstGeom prst="rect">
            <a:avLst/>
          </a:prstGeom>
        </p:spPr>
        <p:txBody>
          <a:bodyPr lIns="0" tIns="0" rIns="0" bIns="0" rtlCol="0" anchor="t">
            <a:spAutoFit/>
          </a:bodyPr>
          <a:lstStyle/>
          <a:p>
            <a:pPr algn="just">
              <a:lnSpc>
                <a:spcPts val="2558"/>
              </a:lnSpc>
            </a:pPr>
            <a:r>
              <a:rPr lang="en-US" sz="1967" spc="-9">
                <a:solidFill>
                  <a:srgbClr val="000000"/>
                </a:solidFill>
                <a:latin typeface="Hammersmith One"/>
              </a:rPr>
              <a:t>Cancelamento da interação professor aluno: tanto o usuário que ensina quanto o usuário que aprende possam cancelar a interação a qualquer momento para garantir a liberdade e a autonomia dos participantes.</a:t>
            </a:r>
          </a:p>
          <a:p>
            <a:pPr algn="just">
              <a:lnSpc>
                <a:spcPts val="2558"/>
              </a:lnSpc>
            </a:pPr>
            <a:endParaRPr lang="en-US" sz="1967" spc="-9">
              <a:solidFill>
                <a:srgbClr val="000000"/>
              </a:solidFill>
              <a:latin typeface="Hammersmith One"/>
            </a:endParaRPr>
          </a:p>
          <a:p>
            <a:pPr marL="424844" lvl="1" indent="-212422" algn="just">
              <a:lnSpc>
                <a:spcPts val="2558"/>
              </a:lnSpc>
              <a:buFont typeface="Arial"/>
              <a:buChar char="•"/>
            </a:pPr>
            <a:r>
              <a:rPr lang="en-US" sz="1967" spc="-9">
                <a:solidFill>
                  <a:srgbClr val="000000"/>
                </a:solidFill>
                <a:latin typeface="Hammersmith One"/>
              </a:rPr>
              <a:t> Botão de cancelamento</a:t>
            </a:r>
            <a:r>
              <a:rPr lang="en-US" sz="1967" spc="-9">
                <a:solidFill>
                  <a:srgbClr val="000000"/>
                </a:solidFill>
                <a:latin typeface="Hammersmith One Semi-Bold"/>
              </a:rPr>
              <a:t>: Botão para cancelar a interação em andamento. Isso pode ser feito no chat ou na seção dedicada às atividades. </a:t>
            </a:r>
          </a:p>
          <a:p>
            <a:pPr marL="424844" lvl="1" indent="-212422" algn="just">
              <a:lnSpc>
                <a:spcPts val="2558"/>
              </a:lnSpc>
              <a:buFont typeface="Arial"/>
              <a:buChar char="•"/>
            </a:pPr>
            <a:r>
              <a:rPr lang="en-US" sz="1967" spc="-9">
                <a:solidFill>
                  <a:srgbClr val="000000"/>
                </a:solidFill>
                <a:latin typeface="Hammersmith One Semi-Bold"/>
              </a:rPr>
              <a:t> Confirmação de Cancelamento: Ao clicar no botão de cancelamento, será requerida uma confirmação para evitar cancelamentos acidentais. </a:t>
            </a:r>
          </a:p>
          <a:p>
            <a:pPr marL="424844" lvl="1" indent="-212422" algn="just">
              <a:lnSpc>
                <a:spcPts val="2558"/>
              </a:lnSpc>
              <a:buFont typeface="Arial"/>
              <a:buChar char="•"/>
            </a:pPr>
            <a:r>
              <a:rPr lang="en-US" sz="1967" spc="-9">
                <a:solidFill>
                  <a:srgbClr val="000000"/>
                </a:solidFill>
                <a:latin typeface="Hammersmith One Semi-Bold"/>
              </a:rPr>
              <a:t> Ao cancelar a interação, haverá a oportunidade para ambos os usuários deixarem feedback opcional sobre o motivo do cancelamento, caso achem necessário.</a:t>
            </a:r>
          </a:p>
          <a:p>
            <a:pPr marL="424844" lvl="1" indent="-212422" algn="just">
              <a:lnSpc>
                <a:spcPts val="2558"/>
              </a:lnSpc>
              <a:buFont typeface="Arial"/>
              <a:buChar char="•"/>
            </a:pPr>
            <a:r>
              <a:rPr lang="en-US" sz="1967" spc="-9">
                <a:solidFill>
                  <a:srgbClr val="000000"/>
                </a:solidFill>
                <a:latin typeface="Hammersmith One Semi-Bold"/>
              </a:rPr>
              <a:t> O cancelamento da interação, por si só, não resulta em consequências negativas para nenhum dos usuários. Isso inclui não prejudicar suas pontuações, reputação ou acesso a recursos na plataforma. Obs: Caso haja algum motivo correspondente a um violação dos termos da plataforma, o usuário sempre poderá recorrer ao suporte e a violação será analisada pela plataforma. </a:t>
            </a:r>
          </a:p>
          <a:p>
            <a:pPr marL="424844" lvl="1" indent="-212422" algn="just">
              <a:lnSpc>
                <a:spcPts val="2558"/>
              </a:lnSpc>
              <a:buFont typeface="Arial"/>
              <a:buChar char="•"/>
            </a:pPr>
            <a:r>
              <a:rPr lang="en-US" sz="1967" spc="-9">
                <a:solidFill>
                  <a:srgbClr val="000000"/>
                </a:solidFill>
                <a:latin typeface="Hammersmith One Semi-Bold"/>
              </a:rPr>
              <a:t> Após o cancelamento, aparecerá para ambos os utilizadores nas suas notificações uma mensagem automatizada explicando que a interação foi cancelada e destacando a possibilidade de iniciar novas interações no futuro. </a:t>
            </a:r>
          </a:p>
          <a:p>
            <a:pPr marL="424844" lvl="1" indent="-212422" algn="just">
              <a:lnSpc>
                <a:spcPts val="2558"/>
              </a:lnSpc>
              <a:buFont typeface="Arial"/>
              <a:buChar char="•"/>
            </a:pPr>
            <a:r>
              <a:rPr lang="en-US" sz="1967" spc="-9">
                <a:solidFill>
                  <a:srgbClr val="000000"/>
                </a:solidFill>
                <a:latin typeface="Hammersmith One Semi-Bold"/>
              </a:rPr>
              <a:t> Após o cancelamento, será removido o acesso um ao outro e aos conteúdos compartilhados durante a interação cancelada.</a:t>
            </a:r>
          </a:p>
          <a:p>
            <a:pPr marL="424844" lvl="1" indent="-212422" algn="just">
              <a:lnSpc>
                <a:spcPts val="2558"/>
              </a:lnSpc>
              <a:buFont typeface="Arial"/>
              <a:buChar char="•"/>
            </a:pPr>
            <a:r>
              <a:rPr lang="en-US" sz="1967" spc="-9">
                <a:solidFill>
                  <a:srgbClr val="000000"/>
                </a:solidFill>
                <a:latin typeface="Hammersmith One Semi-Bold"/>
              </a:rPr>
              <a:t> Nada impede que a comunicação seja restabelecida no futuro.</a:t>
            </a:r>
          </a:p>
          <a:p>
            <a:pPr algn="just">
              <a:lnSpc>
                <a:spcPts val="2192"/>
              </a:lnSpc>
            </a:pPr>
            <a:endParaRPr lang="en-US" sz="1967" spc="-9">
              <a:solidFill>
                <a:srgbClr val="000000"/>
              </a:solidFill>
              <a:latin typeface="Hammersmith One Semi-Bold"/>
            </a:endParaRPr>
          </a:p>
          <a:p>
            <a:pPr algn="just">
              <a:lnSpc>
                <a:spcPts val="2192"/>
              </a:lnSpc>
            </a:pPr>
            <a:endParaRPr lang="en-US" sz="1967" spc="-9">
              <a:solidFill>
                <a:srgbClr val="000000"/>
              </a:solidFill>
              <a:latin typeface="Hammersmith One Semi-Bold"/>
            </a:endParaRPr>
          </a:p>
          <a:p>
            <a:pPr algn="just">
              <a:lnSpc>
                <a:spcPts val="2192"/>
              </a:lnSpc>
            </a:pPr>
            <a:endParaRPr lang="en-US" sz="1967" spc="-9">
              <a:solidFill>
                <a:srgbClr val="000000"/>
              </a:solidFill>
              <a:latin typeface="Hammersmith One Semi-Bold"/>
            </a:endParaRPr>
          </a:p>
          <a:p>
            <a:pPr algn="just">
              <a:lnSpc>
                <a:spcPts val="2192"/>
              </a:lnSpc>
            </a:pPr>
            <a:endParaRPr lang="en-US" sz="1967" spc="-9">
              <a:solidFill>
                <a:srgbClr val="000000"/>
              </a:solidFill>
              <a:latin typeface="Hammersmith One Semi-Bold"/>
            </a:endParaRPr>
          </a:p>
          <a:p>
            <a:pPr algn="just">
              <a:lnSpc>
                <a:spcPts val="2192"/>
              </a:lnSpc>
            </a:pPr>
            <a:endParaRPr lang="en-US" sz="1967" spc="-9">
              <a:solidFill>
                <a:srgbClr val="000000"/>
              </a:solidFill>
              <a:latin typeface="Hammersmith One Semi-Bold"/>
            </a:endParaRPr>
          </a:p>
          <a:p>
            <a:pPr algn="just">
              <a:lnSpc>
                <a:spcPts val="2192"/>
              </a:lnSpc>
              <a:spcBef>
                <a:spcPct val="0"/>
              </a:spcBef>
            </a:pPr>
            <a:endParaRPr lang="en-US" sz="1967" spc="-9">
              <a:solidFill>
                <a:srgbClr val="000000"/>
              </a:solidFill>
              <a:latin typeface="Hammersmith One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738E"/>
        </a:solidFill>
        <a:effectLst/>
      </p:bgPr>
    </p:bg>
    <p:spTree>
      <p:nvGrpSpPr>
        <p:cNvPr id="1" name=""/>
        <p:cNvGrpSpPr/>
        <p:nvPr/>
      </p:nvGrpSpPr>
      <p:grpSpPr>
        <a:xfrm>
          <a:off x="0" y="0"/>
          <a:ext cx="0" cy="0"/>
          <a:chOff x="0" y="0"/>
          <a:chExt cx="0" cy="0"/>
        </a:xfrm>
      </p:grpSpPr>
      <p:sp>
        <p:nvSpPr>
          <p:cNvPr id="2" name="TextBox 2"/>
          <p:cNvSpPr txBox="1"/>
          <p:nvPr/>
        </p:nvSpPr>
        <p:spPr>
          <a:xfrm>
            <a:off x="-975957" y="202195"/>
            <a:ext cx="6175370" cy="676861"/>
          </a:xfrm>
          <a:prstGeom prst="rect">
            <a:avLst/>
          </a:prstGeom>
        </p:spPr>
        <p:txBody>
          <a:bodyPr lIns="0" tIns="0" rIns="0" bIns="0" rtlCol="0" anchor="t">
            <a:spAutoFit/>
          </a:bodyPr>
          <a:lstStyle/>
          <a:p>
            <a:pPr marL="0" lvl="0" indent="0" algn="ctr">
              <a:lnSpc>
                <a:spcPts val="5481"/>
              </a:lnSpc>
              <a:spcBef>
                <a:spcPct val="0"/>
              </a:spcBef>
            </a:pPr>
            <a:r>
              <a:rPr lang="en-US" sz="4216" spc="-21">
                <a:solidFill>
                  <a:srgbClr val="FFFFFF"/>
                </a:solidFill>
                <a:latin typeface="Hammersmith One"/>
              </a:rPr>
              <a:t>Hobbie Switch</a:t>
            </a:r>
          </a:p>
        </p:txBody>
      </p:sp>
      <p:sp>
        <p:nvSpPr>
          <p:cNvPr id="3" name="TextBox 3"/>
          <p:cNvSpPr txBox="1"/>
          <p:nvPr/>
        </p:nvSpPr>
        <p:spPr>
          <a:xfrm>
            <a:off x="4098847" y="973558"/>
            <a:ext cx="11579982" cy="505915"/>
          </a:xfrm>
          <a:prstGeom prst="rect">
            <a:avLst/>
          </a:prstGeom>
        </p:spPr>
        <p:txBody>
          <a:bodyPr lIns="0" tIns="0" rIns="0" bIns="0" rtlCol="0" anchor="t">
            <a:spAutoFit/>
          </a:bodyPr>
          <a:lstStyle/>
          <a:p>
            <a:pPr algn="ctr">
              <a:lnSpc>
                <a:spcPts val="4014"/>
              </a:lnSpc>
              <a:spcBef>
                <a:spcPct val="0"/>
              </a:spcBef>
            </a:pPr>
            <a:r>
              <a:rPr lang="en-US" sz="2951" spc="82">
                <a:solidFill>
                  <a:srgbClr val="000000"/>
                </a:solidFill>
                <a:latin typeface="Open Sauce Semi-Bold"/>
              </a:rPr>
              <a:t>• Explicações importantes sobre a plataforma:</a:t>
            </a:r>
          </a:p>
        </p:txBody>
      </p:sp>
      <p:sp>
        <p:nvSpPr>
          <p:cNvPr id="4" name="TextBox 4"/>
          <p:cNvSpPr txBox="1"/>
          <p:nvPr/>
        </p:nvSpPr>
        <p:spPr>
          <a:xfrm>
            <a:off x="5583241" y="202195"/>
            <a:ext cx="8935037" cy="676861"/>
          </a:xfrm>
          <a:prstGeom prst="rect">
            <a:avLst/>
          </a:prstGeom>
        </p:spPr>
        <p:txBody>
          <a:bodyPr lIns="0" tIns="0" rIns="0" bIns="0" rtlCol="0" anchor="t">
            <a:spAutoFit/>
          </a:bodyPr>
          <a:lstStyle/>
          <a:p>
            <a:pPr algn="ctr">
              <a:lnSpc>
                <a:spcPts val="5481"/>
              </a:lnSpc>
              <a:spcBef>
                <a:spcPct val="0"/>
              </a:spcBef>
            </a:pPr>
            <a:r>
              <a:rPr lang="en-US" sz="4216" spc="-21">
                <a:solidFill>
                  <a:srgbClr val="000000"/>
                </a:solidFill>
                <a:latin typeface="Hammersmith One"/>
              </a:rPr>
              <a:t>Introdução à plataforma</a:t>
            </a:r>
          </a:p>
        </p:txBody>
      </p:sp>
      <p:sp>
        <p:nvSpPr>
          <p:cNvPr id="5" name="TextBox 5"/>
          <p:cNvSpPr txBox="1"/>
          <p:nvPr/>
        </p:nvSpPr>
        <p:spPr>
          <a:xfrm>
            <a:off x="438610" y="1607691"/>
            <a:ext cx="16920604" cy="7653777"/>
          </a:xfrm>
          <a:prstGeom prst="rect">
            <a:avLst/>
          </a:prstGeom>
        </p:spPr>
        <p:txBody>
          <a:bodyPr lIns="0" tIns="0" rIns="0" bIns="0" rtlCol="0" anchor="t">
            <a:spAutoFit/>
          </a:bodyPr>
          <a:lstStyle/>
          <a:p>
            <a:pPr algn="just">
              <a:lnSpc>
                <a:spcPts val="2558"/>
              </a:lnSpc>
            </a:pPr>
            <a:r>
              <a:rPr lang="en-US" sz="1967" spc="-9">
                <a:solidFill>
                  <a:srgbClr val="000000"/>
                </a:solidFill>
                <a:latin typeface="Hammersmith One"/>
              </a:rPr>
              <a:t>Suporte/Denúnicias: tanto o usuário que ensina quanto o usuário que aprende possam cancelar a interação a qualquer momento para garantir a liberdade e a autonomia dos participantes.</a:t>
            </a:r>
          </a:p>
          <a:p>
            <a:pPr algn="just">
              <a:lnSpc>
                <a:spcPts val="2558"/>
              </a:lnSpc>
            </a:pPr>
            <a:endParaRPr lang="en-US" sz="1967" spc="-9">
              <a:solidFill>
                <a:srgbClr val="000000"/>
              </a:solidFill>
              <a:latin typeface="Hammersmith One"/>
            </a:endParaRPr>
          </a:p>
          <a:p>
            <a:pPr marL="424844" lvl="1" indent="-212422" algn="just">
              <a:lnSpc>
                <a:spcPts val="2558"/>
              </a:lnSpc>
              <a:buFont typeface="Arial"/>
              <a:buChar char="•"/>
            </a:pPr>
            <a:r>
              <a:rPr lang="en-US" sz="1967" spc="-9">
                <a:solidFill>
                  <a:srgbClr val="000000"/>
                </a:solidFill>
                <a:latin typeface="Hammersmith One"/>
              </a:rPr>
              <a:t> Serviço de suporte ao cliente dedicado para os usuários, onde podem buscar ajuda, esclarecer dúvidas ou relatar problemas relacionados à segurança ou ao funcionamento da plataforma. </a:t>
            </a:r>
          </a:p>
          <a:p>
            <a:pPr marL="424844" lvl="1" indent="-212422" algn="just">
              <a:lnSpc>
                <a:spcPts val="2558"/>
              </a:lnSpc>
              <a:buFont typeface="Arial"/>
              <a:buChar char="•"/>
            </a:pPr>
            <a:r>
              <a:rPr lang="en-US" sz="1967" spc="-9">
                <a:solidFill>
                  <a:srgbClr val="000000"/>
                </a:solidFill>
                <a:latin typeface="Hammersmith One"/>
              </a:rPr>
              <a:t> Diferentes canais de comunicação para o suporte, como chat ao vivo e e-mail, garantindo que os usuários possam obter ajuda rapidamente quando necessário. A preferência pelo chat é recomendada.</a:t>
            </a:r>
          </a:p>
          <a:p>
            <a:pPr marL="424844" lvl="1" indent="-212422" algn="just">
              <a:lnSpc>
                <a:spcPts val="2558"/>
              </a:lnSpc>
              <a:buFont typeface="Arial"/>
              <a:buChar char="•"/>
            </a:pPr>
            <a:r>
              <a:rPr lang="en-US" sz="1967" spc="-9">
                <a:solidFill>
                  <a:srgbClr val="000000"/>
                </a:solidFill>
                <a:latin typeface="Hammersmith One Bold"/>
              </a:rPr>
              <a:t>Opção de Denúncia:</a:t>
            </a:r>
            <a:r>
              <a:rPr lang="en-US" sz="1967" spc="-9">
                <a:solidFill>
                  <a:srgbClr val="000000"/>
                </a:solidFill>
                <a:latin typeface="Hammersmith One"/>
              </a:rPr>
              <a:t> Poderão ser feitas denúncias dentro da plataforma, onde os usuários possam relatar qualquer comportamento inadequado, conteúdo impróprio ou atividades suspeitas. O processo de denúncia seja simples e eficaz, oferecendo orientações sobre como preencher um relatório de denúncia e garantindo confidencialidade aos denunciantes. Para casos mais sérios, será indicada a denúncia para às autoridades competentes.</a:t>
            </a:r>
          </a:p>
          <a:p>
            <a:pPr marL="424844" lvl="1" indent="-212422" algn="just">
              <a:lnSpc>
                <a:spcPts val="2558"/>
              </a:lnSpc>
              <a:buFont typeface="Arial"/>
              <a:buChar char="•"/>
            </a:pPr>
            <a:r>
              <a:rPr lang="en-US" sz="1967" spc="-9">
                <a:solidFill>
                  <a:srgbClr val="000000"/>
                </a:solidFill>
                <a:latin typeface="Hammersmith One"/>
              </a:rPr>
              <a:t> Equipe dedicada a moderação para revisar e agir prontamente sobre as denúncias recebidas, removendo conteúdos inadequados, suspendendo contas problemáticas ou tomando outras medidas apropriadas conforme necessário. </a:t>
            </a:r>
          </a:p>
          <a:p>
            <a:pPr marL="424844" lvl="1" indent="-212422" algn="just">
              <a:lnSpc>
                <a:spcPts val="2558"/>
              </a:lnSpc>
              <a:buFont typeface="Arial"/>
              <a:buChar char="•"/>
            </a:pPr>
            <a:r>
              <a:rPr lang="en-US" sz="1967" spc="-9">
                <a:solidFill>
                  <a:srgbClr val="000000"/>
                </a:solidFill>
                <a:latin typeface="Hammersmith One"/>
              </a:rPr>
              <a:t> Os usuários serão informados sobre o progresso das denúncias feitas, fornecendo feedback sobre as ações tomadas em resposta às denúncias, desde que seja apropriado e não viole a privacidade dos envolvidos. </a:t>
            </a:r>
          </a:p>
          <a:p>
            <a:pPr marL="424844" lvl="1" indent="-212422" algn="just">
              <a:lnSpc>
                <a:spcPts val="2558"/>
              </a:lnSpc>
              <a:buFont typeface="Arial"/>
              <a:buChar char="•"/>
            </a:pPr>
            <a:r>
              <a:rPr lang="en-US" sz="1967" spc="-9">
                <a:solidFill>
                  <a:srgbClr val="000000"/>
                </a:solidFill>
                <a:latin typeface="Hammersmith One"/>
              </a:rPr>
              <a:t> Uso responsável: Recursos educativos sobre o uso responsável da opção de denúncia, com explicação clara do que constitui um comportamento inapropriado e incentivando os usuários a relatar questões sérias ou preocupantes. </a:t>
            </a:r>
          </a:p>
          <a:p>
            <a:pPr marL="424844" lvl="1" indent="-212422" algn="just">
              <a:lnSpc>
                <a:spcPts val="2558"/>
              </a:lnSpc>
              <a:buFont typeface="Arial"/>
              <a:buChar char="•"/>
            </a:pPr>
            <a:r>
              <a:rPr lang="en-US" sz="1967" spc="-9">
                <a:solidFill>
                  <a:srgbClr val="000000"/>
                </a:solidFill>
                <a:latin typeface="Hammersmith One"/>
              </a:rPr>
              <a:t>O feedback dos utilizadores será usado como métrica para melhorias e correções.</a:t>
            </a:r>
          </a:p>
          <a:p>
            <a:pPr algn="just">
              <a:lnSpc>
                <a:spcPts val="2192"/>
              </a:lnSpc>
            </a:pPr>
            <a:endParaRPr lang="en-US" sz="1967" spc="-9">
              <a:solidFill>
                <a:srgbClr val="000000"/>
              </a:solidFill>
              <a:latin typeface="Hammersmith One"/>
            </a:endParaRPr>
          </a:p>
          <a:p>
            <a:pPr algn="just">
              <a:lnSpc>
                <a:spcPts val="2192"/>
              </a:lnSpc>
            </a:pPr>
            <a:endParaRPr lang="en-US" sz="1967" spc="-9">
              <a:solidFill>
                <a:srgbClr val="000000"/>
              </a:solidFill>
              <a:latin typeface="Hammersmith One"/>
            </a:endParaRPr>
          </a:p>
          <a:p>
            <a:pPr algn="just">
              <a:lnSpc>
                <a:spcPts val="2192"/>
              </a:lnSpc>
            </a:pPr>
            <a:endParaRPr lang="en-US" sz="1967" spc="-9">
              <a:solidFill>
                <a:srgbClr val="000000"/>
              </a:solidFill>
              <a:latin typeface="Hammersmith One"/>
            </a:endParaRPr>
          </a:p>
          <a:p>
            <a:pPr algn="just">
              <a:lnSpc>
                <a:spcPts val="2192"/>
              </a:lnSpc>
            </a:pPr>
            <a:endParaRPr lang="en-US" sz="1967" spc="-9">
              <a:solidFill>
                <a:srgbClr val="000000"/>
              </a:solidFill>
              <a:latin typeface="Hammersmith One"/>
            </a:endParaRPr>
          </a:p>
          <a:p>
            <a:pPr algn="just">
              <a:lnSpc>
                <a:spcPts val="2192"/>
              </a:lnSpc>
            </a:pPr>
            <a:endParaRPr lang="en-US" sz="1967" spc="-9">
              <a:solidFill>
                <a:srgbClr val="000000"/>
              </a:solidFill>
              <a:latin typeface="Hammersmith One"/>
            </a:endParaRPr>
          </a:p>
          <a:p>
            <a:pPr algn="just">
              <a:lnSpc>
                <a:spcPts val="2192"/>
              </a:lnSpc>
            </a:pPr>
            <a:endParaRPr lang="en-US" sz="1967" spc="-9">
              <a:solidFill>
                <a:srgbClr val="000000"/>
              </a:solidFill>
              <a:latin typeface="Hammersmith One"/>
            </a:endParaRPr>
          </a:p>
          <a:p>
            <a:pPr algn="just">
              <a:lnSpc>
                <a:spcPts val="2192"/>
              </a:lnSpc>
              <a:spcBef>
                <a:spcPct val="0"/>
              </a:spcBef>
            </a:pPr>
            <a:endParaRPr lang="en-US" sz="1967" spc="-9">
              <a:solidFill>
                <a:srgbClr val="000000"/>
              </a:solidFill>
              <a:latin typeface="Hammersmith On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738E"/>
        </a:solidFill>
        <a:effectLst/>
      </p:bgPr>
    </p:bg>
    <p:spTree>
      <p:nvGrpSpPr>
        <p:cNvPr id="1" name=""/>
        <p:cNvGrpSpPr/>
        <p:nvPr/>
      </p:nvGrpSpPr>
      <p:grpSpPr>
        <a:xfrm>
          <a:off x="0" y="0"/>
          <a:ext cx="0" cy="0"/>
          <a:chOff x="0" y="0"/>
          <a:chExt cx="0" cy="0"/>
        </a:xfrm>
      </p:grpSpPr>
      <p:sp>
        <p:nvSpPr>
          <p:cNvPr id="2" name="TextBox 2"/>
          <p:cNvSpPr txBox="1"/>
          <p:nvPr/>
        </p:nvSpPr>
        <p:spPr>
          <a:xfrm>
            <a:off x="-975957" y="202195"/>
            <a:ext cx="6175370" cy="676861"/>
          </a:xfrm>
          <a:prstGeom prst="rect">
            <a:avLst/>
          </a:prstGeom>
        </p:spPr>
        <p:txBody>
          <a:bodyPr lIns="0" tIns="0" rIns="0" bIns="0" rtlCol="0" anchor="t">
            <a:spAutoFit/>
          </a:bodyPr>
          <a:lstStyle/>
          <a:p>
            <a:pPr marL="0" lvl="0" indent="0" algn="ctr">
              <a:lnSpc>
                <a:spcPts val="5481"/>
              </a:lnSpc>
              <a:spcBef>
                <a:spcPct val="0"/>
              </a:spcBef>
            </a:pPr>
            <a:r>
              <a:rPr lang="en-US" sz="4216" spc="-21">
                <a:solidFill>
                  <a:srgbClr val="FFFFFF"/>
                </a:solidFill>
                <a:latin typeface="Hammersmith One"/>
              </a:rPr>
              <a:t>Hobbie Switch</a:t>
            </a:r>
          </a:p>
        </p:txBody>
      </p:sp>
      <p:sp>
        <p:nvSpPr>
          <p:cNvPr id="3" name="TextBox 3"/>
          <p:cNvSpPr txBox="1"/>
          <p:nvPr/>
        </p:nvSpPr>
        <p:spPr>
          <a:xfrm>
            <a:off x="4098847" y="973558"/>
            <a:ext cx="10219843" cy="505915"/>
          </a:xfrm>
          <a:prstGeom prst="rect">
            <a:avLst/>
          </a:prstGeom>
        </p:spPr>
        <p:txBody>
          <a:bodyPr lIns="0" tIns="0" rIns="0" bIns="0" rtlCol="0" anchor="t">
            <a:spAutoFit/>
          </a:bodyPr>
          <a:lstStyle/>
          <a:p>
            <a:pPr algn="ctr">
              <a:lnSpc>
                <a:spcPts val="4014"/>
              </a:lnSpc>
              <a:spcBef>
                <a:spcPct val="0"/>
              </a:spcBef>
            </a:pPr>
            <a:r>
              <a:rPr lang="en-US" sz="2951" spc="82">
                <a:solidFill>
                  <a:srgbClr val="000000"/>
                </a:solidFill>
                <a:latin typeface="Open Sauce Semi-Bold"/>
              </a:rPr>
              <a:t>• Explicações importantes sobre a plataforma:</a:t>
            </a:r>
          </a:p>
        </p:txBody>
      </p:sp>
      <p:sp>
        <p:nvSpPr>
          <p:cNvPr id="4" name="TextBox 4"/>
          <p:cNvSpPr txBox="1"/>
          <p:nvPr/>
        </p:nvSpPr>
        <p:spPr>
          <a:xfrm>
            <a:off x="5583241" y="202195"/>
            <a:ext cx="7736819" cy="676861"/>
          </a:xfrm>
          <a:prstGeom prst="rect">
            <a:avLst/>
          </a:prstGeom>
        </p:spPr>
        <p:txBody>
          <a:bodyPr lIns="0" tIns="0" rIns="0" bIns="0" rtlCol="0" anchor="t">
            <a:spAutoFit/>
          </a:bodyPr>
          <a:lstStyle/>
          <a:p>
            <a:pPr algn="ctr">
              <a:lnSpc>
                <a:spcPts val="5481"/>
              </a:lnSpc>
              <a:spcBef>
                <a:spcPct val="0"/>
              </a:spcBef>
            </a:pPr>
            <a:r>
              <a:rPr lang="en-US" sz="4216" spc="-21">
                <a:solidFill>
                  <a:srgbClr val="000000"/>
                </a:solidFill>
                <a:latin typeface="Hammersmith One"/>
              </a:rPr>
              <a:t>Introdução à plataforma</a:t>
            </a:r>
          </a:p>
        </p:txBody>
      </p:sp>
      <p:sp>
        <p:nvSpPr>
          <p:cNvPr id="5" name="TextBox 5"/>
          <p:cNvSpPr txBox="1"/>
          <p:nvPr/>
        </p:nvSpPr>
        <p:spPr>
          <a:xfrm>
            <a:off x="438610" y="1607691"/>
            <a:ext cx="16920604" cy="9849408"/>
          </a:xfrm>
          <a:prstGeom prst="rect">
            <a:avLst/>
          </a:prstGeom>
        </p:spPr>
        <p:txBody>
          <a:bodyPr lIns="0" tIns="0" rIns="0" bIns="0" rtlCol="0" anchor="t">
            <a:spAutoFit/>
          </a:bodyPr>
          <a:lstStyle/>
          <a:p>
            <a:pPr algn="just">
              <a:lnSpc>
                <a:spcPts val="2558"/>
              </a:lnSpc>
            </a:pPr>
            <a:r>
              <a:rPr lang="en-US" sz="1967" spc="-9">
                <a:solidFill>
                  <a:srgbClr val="000000"/>
                </a:solidFill>
                <a:latin typeface="Hammersmith One"/>
              </a:rPr>
              <a:t>Sistema de verificação de irregularidades: Avaliação dos conteúdos serão feitos de acordo com as regras e políticas de uso da plataforma, que o usuário aceita ao se cadastrar e/ou efetuar login. O usuário estará ciente das consequências que poderá ter ao violar as regras da plataforma.</a:t>
            </a:r>
          </a:p>
          <a:p>
            <a:pPr algn="just">
              <a:lnSpc>
                <a:spcPts val="2558"/>
              </a:lnSpc>
            </a:pPr>
            <a:endParaRPr lang="en-US" sz="1967" spc="-9">
              <a:solidFill>
                <a:srgbClr val="000000"/>
              </a:solidFill>
              <a:latin typeface="Hammersmith One"/>
            </a:endParaRPr>
          </a:p>
          <a:p>
            <a:pPr marL="424844" lvl="1" indent="-212422" algn="just">
              <a:lnSpc>
                <a:spcPts val="2558"/>
              </a:lnSpc>
              <a:buFont typeface="Arial"/>
              <a:buChar char="•"/>
            </a:pPr>
            <a:r>
              <a:rPr lang="en-US" sz="1967" spc="-9">
                <a:solidFill>
                  <a:srgbClr val="000000"/>
                </a:solidFill>
                <a:latin typeface="Hammersmith One"/>
              </a:rPr>
              <a:t> Filtragem por IA e Ferramentas de Detecção: Uso de algoritmos de Inteligência Artificial (IA) e ferramentas de verificação para analisar vídeos, áudios, textos, imagens e outros conteúdos enviados pelos usuários. Essa IA será configurada para identificar e filtrar automaticamente violações das políticas da plataforma, como discurso de ódio, conteúdo inapropriado, linguagem ofensiva, entre outros. </a:t>
            </a:r>
          </a:p>
          <a:p>
            <a:pPr marL="424844" lvl="1" indent="-212422" algn="just">
              <a:lnSpc>
                <a:spcPts val="2558"/>
              </a:lnSpc>
              <a:buFont typeface="Arial"/>
              <a:buChar char="•"/>
            </a:pPr>
            <a:r>
              <a:rPr lang="en-US" sz="1967" spc="-9">
                <a:solidFill>
                  <a:srgbClr val="000000"/>
                </a:solidFill>
                <a:latin typeface="Hammersmith One"/>
              </a:rPr>
              <a:t> Estabelecimento de regras claras.</a:t>
            </a:r>
          </a:p>
          <a:p>
            <a:pPr marL="424844" lvl="1" indent="-212422" algn="just">
              <a:lnSpc>
                <a:spcPts val="2558"/>
              </a:lnSpc>
              <a:buFont typeface="Arial"/>
              <a:buChar char="•"/>
            </a:pPr>
            <a:r>
              <a:rPr lang="en-US" sz="1967" spc="-9">
                <a:solidFill>
                  <a:srgbClr val="000000"/>
                </a:solidFill>
                <a:latin typeface="Hammersmith One"/>
              </a:rPr>
              <a:t> </a:t>
            </a:r>
            <a:r>
              <a:rPr lang="en-US" sz="1967" spc="-9">
                <a:solidFill>
                  <a:srgbClr val="000000"/>
                </a:solidFill>
                <a:latin typeface="Hammersmith One Bold"/>
              </a:rPr>
              <a:t>Sistema de Punição Gradativa:</a:t>
            </a:r>
            <a:r>
              <a:rPr lang="en-US" sz="1967" spc="-9">
                <a:solidFill>
                  <a:srgbClr val="000000"/>
                </a:solidFill>
                <a:latin typeface="Hammersmith One"/>
              </a:rPr>
              <a:t> Os usuários que violarem as políticas receberam penalidades proporcionais à gravidade da infração. Por exemplo, a primeira violação pode resultar em um aviso, seguido por suspensões temporárias progressivamente mais longas e, em casos graves, um banimento permanente da plataforma. Obs: Em casos que ofendam diretamente a Lei de cada País, o banimento poderá ser logo na primeira violação. </a:t>
            </a:r>
          </a:p>
          <a:p>
            <a:pPr marL="424844" lvl="1" indent="-212422" algn="just">
              <a:lnSpc>
                <a:spcPts val="2558"/>
              </a:lnSpc>
              <a:buFont typeface="Arial"/>
              <a:buChar char="•"/>
            </a:pPr>
            <a:r>
              <a:rPr lang="en-US" sz="1967" spc="-9">
                <a:solidFill>
                  <a:srgbClr val="000000"/>
                </a:solidFill>
                <a:latin typeface="Hammersmith One"/>
              </a:rPr>
              <a:t> </a:t>
            </a:r>
            <a:r>
              <a:rPr lang="en-US" sz="1967" spc="-9">
                <a:solidFill>
                  <a:srgbClr val="000000"/>
                </a:solidFill>
                <a:latin typeface="Hammersmith One Bold"/>
              </a:rPr>
              <a:t>Notificações e Explicações:</a:t>
            </a:r>
            <a:r>
              <a:rPr lang="en-US" sz="1967" spc="-9">
                <a:solidFill>
                  <a:srgbClr val="000000"/>
                </a:solidFill>
                <a:latin typeface="Hammersmith One"/>
              </a:rPr>
              <a:t> Será dada ciência aos usuários sobre a violação detectada e as ações tomadas, com informações claras sobre a infração cometida e por que as medidas foram aplicadas. Os usuários podem recorrer ou contestar a decisão, caso achem que a punição foi injusta.  </a:t>
            </a:r>
          </a:p>
          <a:p>
            <a:pPr marL="424844" lvl="1" indent="-212422" algn="just">
              <a:lnSpc>
                <a:spcPts val="2558"/>
              </a:lnSpc>
              <a:buFont typeface="Arial"/>
              <a:buChar char="•"/>
            </a:pPr>
            <a:r>
              <a:rPr lang="en-US" sz="1967" spc="-9">
                <a:solidFill>
                  <a:srgbClr val="000000"/>
                </a:solidFill>
                <a:latin typeface="Hammersmith One"/>
              </a:rPr>
              <a:t> Realização de monitoramento contínuo para identificar novas violações ou tentativas de contornar o sistema de detecção. </a:t>
            </a:r>
          </a:p>
          <a:p>
            <a:pPr marL="424844" lvl="1" indent="-212422" algn="just">
              <a:lnSpc>
                <a:spcPts val="2558"/>
              </a:lnSpc>
              <a:buFont typeface="Arial"/>
              <a:buChar char="•"/>
            </a:pPr>
            <a:r>
              <a:rPr lang="en-US" sz="1967" spc="-9">
                <a:solidFill>
                  <a:srgbClr val="000000"/>
                </a:solidFill>
                <a:latin typeface="Hammersmith One"/>
              </a:rPr>
              <a:t> Foco na transparência sobre as ações tomadas contra usuários que violam as regras da plataforma com comunicação clara dos motivos por trás das punições e os critérios de aplicação. </a:t>
            </a:r>
          </a:p>
          <a:p>
            <a:pPr marL="424844" lvl="1" indent="-212422" algn="just">
              <a:lnSpc>
                <a:spcPts val="2558"/>
              </a:lnSpc>
              <a:buFont typeface="Arial"/>
              <a:buChar char="•"/>
            </a:pPr>
            <a:r>
              <a:rPr lang="en-US" sz="1967" spc="-9">
                <a:solidFill>
                  <a:srgbClr val="000000"/>
                </a:solidFill>
                <a:latin typeface="Hammersmith One Bold"/>
              </a:rPr>
              <a:t>Proteção da Integridade dos Usuários:</a:t>
            </a:r>
            <a:r>
              <a:rPr lang="en-US" sz="1967" spc="-9">
                <a:solidFill>
                  <a:srgbClr val="000000"/>
                </a:solidFill>
                <a:latin typeface="Hammersmith One"/>
              </a:rPr>
              <a:t> A proteção da integridade e segurança dos usuários sempre será uma prioridade da plataforma, removendo imediatamente qualquer conteúdo ou comportamento que possa colocá-los em risco. </a:t>
            </a:r>
          </a:p>
          <a:p>
            <a:pPr algn="just">
              <a:lnSpc>
                <a:spcPts val="2192"/>
              </a:lnSpc>
            </a:pPr>
            <a:endParaRPr lang="en-US" sz="1967" spc="-9">
              <a:solidFill>
                <a:srgbClr val="000000"/>
              </a:solidFill>
              <a:latin typeface="Hammersmith One"/>
            </a:endParaRPr>
          </a:p>
          <a:p>
            <a:pPr algn="just">
              <a:lnSpc>
                <a:spcPts val="2192"/>
              </a:lnSpc>
            </a:pPr>
            <a:endParaRPr lang="en-US" sz="1967" spc="-9">
              <a:solidFill>
                <a:srgbClr val="000000"/>
              </a:solidFill>
              <a:latin typeface="Hammersmith One"/>
            </a:endParaRPr>
          </a:p>
          <a:p>
            <a:pPr algn="just">
              <a:lnSpc>
                <a:spcPts val="2558"/>
              </a:lnSpc>
            </a:pPr>
            <a:r>
              <a:rPr lang="en-US" sz="1967" spc="-9">
                <a:solidFill>
                  <a:srgbClr val="000000"/>
                </a:solidFill>
                <a:latin typeface="Hammersmith One"/>
              </a:rPr>
              <a:t>Obs: Haverá  a PROIBIÇÃO DE CERTAS TEMÁTICAS para evitar ensinar e/ou aprender assuntos proibidos por lei ou que incitem o ódio, com estabelecimento de políticas claras e rigorosas na plataforma. Ademais, a plataforma não endossa, controla ou assume responsabilidade pelo conteúdo postado pelos usuários. Além disso, a plataforma não garante a precisão, integridade ou utilidade desse conteúdo. Os usuários são individualmente responsáveis por suas ações, interações e comportamentos na plataforma, e podem ser responsabilizados legalmente por qualquer violação das políticas ou condutas inadequadas. </a:t>
            </a:r>
          </a:p>
          <a:p>
            <a:pPr algn="just">
              <a:lnSpc>
                <a:spcPts val="2192"/>
              </a:lnSpc>
            </a:pPr>
            <a:endParaRPr lang="en-US" sz="1967" spc="-9">
              <a:solidFill>
                <a:srgbClr val="000000"/>
              </a:solidFill>
              <a:latin typeface="Hammersmith One"/>
            </a:endParaRPr>
          </a:p>
          <a:p>
            <a:pPr algn="just">
              <a:lnSpc>
                <a:spcPts val="2192"/>
              </a:lnSpc>
            </a:pPr>
            <a:endParaRPr lang="en-US" sz="1967" spc="-9">
              <a:solidFill>
                <a:srgbClr val="000000"/>
              </a:solidFill>
              <a:latin typeface="Hammersmith One"/>
            </a:endParaRPr>
          </a:p>
          <a:p>
            <a:pPr algn="just">
              <a:lnSpc>
                <a:spcPts val="2192"/>
              </a:lnSpc>
            </a:pPr>
            <a:endParaRPr lang="en-US" sz="1967" spc="-9">
              <a:solidFill>
                <a:srgbClr val="000000"/>
              </a:solidFill>
              <a:latin typeface="Hammersmith One"/>
            </a:endParaRPr>
          </a:p>
          <a:p>
            <a:pPr algn="just">
              <a:lnSpc>
                <a:spcPts val="2192"/>
              </a:lnSpc>
            </a:pPr>
            <a:endParaRPr lang="en-US" sz="1967" spc="-9">
              <a:solidFill>
                <a:srgbClr val="000000"/>
              </a:solidFill>
              <a:latin typeface="Hammersmith One"/>
            </a:endParaRPr>
          </a:p>
          <a:p>
            <a:pPr algn="just">
              <a:lnSpc>
                <a:spcPts val="2192"/>
              </a:lnSpc>
            </a:pPr>
            <a:endParaRPr lang="en-US" sz="1967" spc="-9">
              <a:solidFill>
                <a:srgbClr val="000000"/>
              </a:solidFill>
              <a:latin typeface="Hammersmith One"/>
            </a:endParaRPr>
          </a:p>
          <a:p>
            <a:pPr algn="just">
              <a:lnSpc>
                <a:spcPts val="2192"/>
              </a:lnSpc>
              <a:spcBef>
                <a:spcPct val="0"/>
              </a:spcBef>
            </a:pPr>
            <a:endParaRPr lang="en-US" sz="1967" spc="-9">
              <a:solidFill>
                <a:srgbClr val="000000"/>
              </a:solidFill>
              <a:latin typeface="Hammersmith One"/>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738E"/>
        </a:solidFill>
        <a:effectLst/>
      </p:bgPr>
    </p:bg>
    <p:spTree>
      <p:nvGrpSpPr>
        <p:cNvPr id="1" name=""/>
        <p:cNvGrpSpPr/>
        <p:nvPr/>
      </p:nvGrpSpPr>
      <p:grpSpPr>
        <a:xfrm>
          <a:off x="0" y="0"/>
          <a:ext cx="0" cy="0"/>
          <a:chOff x="0" y="0"/>
          <a:chExt cx="0" cy="0"/>
        </a:xfrm>
      </p:grpSpPr>
      <p:sp>
        <p:nvSpPr>
          <p:cNvPr id="2" name="TextBox 2"/>
          <p:cNvSpPr txBox="1"/>
          <p:nvPr/>
        </p:nvSpPr>
        <p:spPr>
          <a:xfrm>
            <a:off x="-975957" y="202195"/>
            <a:ext cx="6175370" cy="676861"/>
          </a:xfrm>
          <a:prstGeom prst="rect">
            <a:avLst/>
          </a:prstGeom>
        </p:spPr>
        <p:txBody>
          <a:bodyPr lIns="0" tIns="0" rIns="0" bIns="0" rtlCol="0" anchor="t">
            <a:spAutoFit/>
          </a:bodyPr>
          <a:lstStyle/>
          <a:p>
            <a:pPr marL="0" lvl="0" indent="0" algn="ctr">
              <a:lnSpc>
                <a:spcPts val="5481"/>
              </a:lnSpc>
              <a:spcBef>
                <a:spcPct val="0"/>
              </a:spcBef>
            </a:pPr>
            <a:r>
              <a:rPr lang="en-US" sz="4216" spc="-21">
                <a:solidFill>
                  <a:srgbClr val="FFFFFF"/>
                </a:solidFill>
                <a:latin typeface="Hammersmith One"/>
              </a:rPr>
              <a:t>Hobbie Switch</a:t>
            </a:r>
          </a:p>
        </p:txBody>
      </p:sp>
      <p:sp>
        <p:nvSpPr>
          <p:cNvPr id="3" name="TextBox 3"/>
          <p:cNvSpPr txBox="1"/>
          <p:nvPr/>
        </p:nvSpPr>
        <p:spPr>
          <a:xfrm>
            <a:off x="4098847" y="973558"/>
            <a:ext cx="10219843" cy="505915"/>
          </a:xfrm>
          <a:prstGeom prst="rect">
            <a:avLst/>
          </a:prstGeom>
        </p:spPr>
        <p:txBody>
          <a:bodyPr lIns="0" tIns="0" rIns="0" bIns="0" rtlCol="0" anchor="t">
            <a:spAutoFit/>
          </a:bodyPr>
          <a:lstStyle/>
          <a:p>
            <a:pPr algn="ctr">
              <a:lnSpc>
                <a:spcPts val="4014"/>
              </a:lnSpc>
              <a:spcBef>
                <a:spcPct val="0"/>
              </a:spcBef>
            </a:pPr>
            <a:r>
              <a:rPr lang="en-US" sz="2951" spc="82">
                <a:solidFill>
                  <a:srgbClr val="000000"/>
                </a:solidFill>
                <a:latin typeface="Open Sauce Semi-Bold"/>
              </a:rPr>
              <a:t>• Explicações importantes sobre a plataforma:</a:t>
            </a:r>
          </a:p>
        </p:txBody>
      </p:sp>
      <p:sp>
        <p:nvSpPr>
          <p:cNvPr id="4" name="TextBox 4"/>
          <p:cNvSpPr txBox="1"/>
          <p:nvPr/>
        </p:nvSpPr>
        <p:spPr>
          <a:xfrm>
            <a:off x="5583241" y="202195"/>
            <a:ext cx="7736819" cy="676861"/>
          </a:xfrm>
          <a:prstGeom prst="rect">
            <a:avLst/>
          </a:prstGeom>
        </p:spPr>
        <p:txBody>
          <a:bodyPr lIns="0" tIns="0" rIns="0" bIns="0" rtlCol="0" anchor="t">
            <a:spAutoFit/>
          </a:bodyPr>
          <a:lstStyle/>
          <a:p>
            <a:pPr algn="ctr">
              <a:lnSpc>
                <a:spcPts val="5481"/>
              </a:lnSpc>
              <a:spcBef>
                <a:spcPct val="0"/>
              </a:spcBef>
            </a:pPr>
            <a:r>
              <a:rPr lang="en-US" sz="4216" spc="-21">
                <a:solidFill>
                  <a:srgbClr val="000000"/>
                </a:solidFill>
                <a:latin typeface="Hammersmith One"/>
              </a:rPr>
              <a:t>Introdução à plataforma</a:t>
            </a:r>
          </a:p>
        </p:txBody>
      </p:sp>
      <p:sp>
        <p:nvSpPr>
          <p:cNvPr id="5" name="TextBox 5"/>
          <p:cNvSpPr txBox="1"/>
          <p:nvPr/>
        </p:nvSpPr>
        <p:spPr>
          <a:xfrm>
            <a:off x="438610" y="1598166"/>
            <a:ext cx="16920604" cy="7067719"/>
          </a:xfrm>
          <a:prstGeom prst="rect">
            <a:avLst/>
          </a:prstGeom>
        </p:spPr>
        <p:txBody>
          <a:bodyPr lIns="0" tIns="0" rIns="0" bIns="0" rtlCol="0" anchor="t">
            <a:spAutoFit/>
          </a:bodyPr>
          <a:lstStyle/>
          <a:p>
            <a:pPr algn="just">
              <a:lnSpc>
                <a:spcPts val="2972"/>
              </a:lnSpc>
            </a:pPr>
            <a:r>
              <a:rPr lang="en-US" sz="2286" spc="-11">
                <a:solidFill>
                  <a:srgbClr val="000000"/>
                </a:solidFill>
                <a:latin typeface="Hammersmith One"/>
              </a:rPr>
              <a:t>Pesquisa, recomendações e compartilhamento de conteúdo:</a:t>
            </a:r>
          </a:p>
          <a:p>
            <a:pPr algn="just">
              <a:lnSpc>
                <a:spcPts val="2842"/>
              </a:lnSpc>
            </a:pPr>
            <a:endParaRPr lang="en-US" sz="2286" spc="-11">
              <a:solidFill>
                <a:srgbClr val="000000"/>
              </a:solidFill>
              <a:latin typeface="Hammersmith One"/>
            </a:endParaRPr>
          </a:p>
          <a:p>
            <a:pPr marL="472100" lvl="1" indent="-236050" algn="just">
              <a:lnSpc>
                <a:spcPts val="2842"/>
              </a:lnSpc>
              <a:buFont typeface="Arial"/>
              <a:buChar char="•"/>
            </a:pPr>
            <a:r>
              <a:rPr lang="en-US" sz="2186" spc="-10">
                <a:solidFill>
                  <a:srgbClr val="000000"/>
                </a:solidFill>
                <a:latin typeface="Hammersmith One"/>
              </a:rPr>
              <a:t>Aparecerá para cada usuário, durante as buscas e/ou na sua página geral, prioritariamente os falantes da língua de interação selecionada por ele nas configurações. </a:t>
            </a:r>
          </a:p>
          <a:p>
            <a:pPr algn="just">
              <a:lnSpc>
                <a:spcPts val="2842"/>
              </a:lnSpc>
            </a:pPr>
            <a:endParaRPr lang="en-US" sz="2186" spc="-10">
              <a:solidFill>
                <a:srgbClr val="000000"/>
              </a:solidFill>
              <a:latin typeface="Hammersmith One"/>
            </a:endParaRPr>
          </a:p>
          <a:p>
            <a:pPr marL="472100" lvl="1" indent="-236050" algn="just">
              <a:lnSpc>
                <a:spcPts val="2842"/>
              </a:lnSpc>
              <a:buFont typeface="Arial"/>
              <a:buChar char="•"/>
            </a:pPr>
            <a:r>
              <a:rPr lang="en-US" sz="2186" spc="-10">
                <a:solidFill>
                  <a:srgbClr val="000000"/>
                </a:solidFill>
                <a:latin typeface="Hammersmith One"/>
              </a:rPr>
              <a:t>O GPS, no mobile, se habilitado, poderá ser usado para restringir a pesquisa e o aparecimento de usuários próximos, o que na versão WEB não ocorre. Na versão WEB, é possível saber o País pelo IP associado, mas caso o usuário queira restringir a distância para certos locais (sua cidade, por exemplo), terá que manualmente, em configurações, selecionar o local e o raio de distância que deseja. Isso se dá devido aos telemóveis terem hardware integrado dedicado à localização e devido a portabilidade/mobilidade dos mobiles.</a:t>
            </a:r>
          </a:p>
          <a:p>
            <a:pPr algn="just">
              <a:lnSpc>
                <a:spcPts val="2842"/>
              </a:lnSpc>
            </a:pPr>
            <a:endParaRPr lang="en-US" sz="2186" spc="-10">
              <a:solidFill>
                <a:srgbClr val="000000"/>
              </a:solidFill>
              <a:latin typeface="Hammersmith One"/>
            </a:endParaRPr>
          </a:p>
          <a:p>
            <a:pPr marL="472100" lvl="1" indent="-236050" algn="just">
              <a:lnSpc>
                <a:spcPts val="2842"/>
              </a:lnSpc>
              <a:buFont typeface="Arial"/>
              <a:buChar char="•"/>
            </a:pPr>
            <a:r>
              <a:rPr lang="en-US" sz="2186" spc="-10">
                <a:solidFill>
                  <a:srgbClr val="000000"/>
                </a:solidFill>
                <a:latin typeface="Hammersmith One"/>
              </a:rPr>
              <a:t>A plataforma, em ambas as versões, permitirá o compartilhamento de conteúdos em outras redes socias (Instagram, Facebook), por exemplo, conquistas de medalhas, títulos, posição na gamificação, char, etc.</a:t>
            </a:r>
          </a:p>
          <a:p>
            <a:pPr algn="just">
              <a:lnSpc>
                <a:spcPts val="2842"/>
              </a:lnSpc>
            </a:pPr>
            <a:endParaRPr lang="en-US" sz="2186" spc="-10">
              <a:solidFill>
                <a:srgbClr val="000000"/>
              </a:solidFill>
              <a:latin typeface="Hammersmith One"/>
            </a:endParaRPr>
          </a:p>
          <a:p>
            <a:pPr marL="472100" lvl="1" indent="-236050" algn="just">
              <a:lnSpc>
                <a:spcPts val="2842"/>
              </a:lnSpc>
              <a:buFont typeface="Arial"/>
              <a:buChar char="•"/>
            </a:pPr>
            <a:r>
              <a:rPr lang="en-US" sz="2186" spc="-10">
                <a:solidFill>
                  <a:srgbClr val="000000"/>
                </a:solidFill>
                <a:latin typeface="Hammersmith One"/>
              </a:rPr>
              <a:t>Recomendações de conteúdos: configurações do usuário sobre linguagem, localidades/proximidade, de acordo com a escolha do usuário sobre o que quer aprender e/ou ensinar, pela nota de recomendação de outros usuários, histórico de navegação e interesses, Análise de Comportamento do usuário, Feedback Direto do Usuário, Integração de Redes Sociais (caso optem por isso), Machine Learning e Inteligência Artificial (Utilizar algoritmos avançados de aprendizado de máquina para análise preditiva com base nas suas interações e gostos), segmentação demográfica, Eventos e Tendências Atuais, Sistema de Recomendação Baseado em conteúdo.</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DC20F"/>
        </a:solidFill>
        <a:effectLst/>
      </p:bgPr>
    </p:bg>
    <p:spTree>
      <p:nvGrpSpPr>
        <p:cNvPr id="1" name=""/>
        <p:cNvGrpSpPr/>
        <p:nvPr/>
      </p:nvGrpSpPr>
      <p:grpSpPr>
        <a:xfrm>
          <a:off x="0" y="0"/>
          <a:ext cx="0" cy="0"/>
          <a:chOff x="0" y="0"/>
          <a:chExt cx="0" cy="0"/>
        </a:xfrm>
      </p:grpSpPr>
      <p:sp>
        <p:nvSpPr>
          <p:cNvPr id="2" name="TextBox 2"/>
          <p:cNvSpPr txBox="1"/>
          <p:nvPr/>
        </p:nvSpPr>
        <p:spPr>
          <a:xfrm>
            <a:off x="-975957" y="202195"/>
            <a:ext cx="6175370" cy="676861"/>
          </a:xfrm>
          <a:prstGeom prst="rect">
            <a:avLst/>
          </a:prstGeom>
        </p:spPr>
        <p:txBody>
          <a:bodyPr lIns="0" tIns="0" rIns="0" bIns="0" rtlCol="0" anchor="t">
            <a:spAutoFit/>
          </a:bodyPr>
          <a:lstStyle/>
          <a:p>
            <a:pPr marL="0" lvl="0" indent="0" algn="ctr">
              <a:lnSpc>
                <a:spcPts val="5481"/>
              </a:lnSpc>
              <a:spcBef>
                <a:spcPct val="0"/>
              </a:spcBef>
            </a:pPr>
            <a:r>
              <a:rPr lang="en-US" sz="4216" spc="-21">
                <a:solidFill>
                  <a:srgbClr val="FFFFFF"/>
                </a:solidFill>
                <a:latin typeface="Hammersmith One"/>
              </a:rPr>
              <a:t>Hobbie Switch</a:t>
            </a:r>
          </a:p>
        </p:txBody>
      </p:sp>
      <p:sp>
        <p:nvSpPr>
          <p:cNvPr id="3" name="TextBox 3"/>
          <p:cNvSpPr txBox="1"/>
          <p:nvPr/>
        </p:nvSpPr>
        <p:spPr>
          <a:xfrm>
            <a:off x="4131540" y="327071"/>
            <a:ext cx="13622745" cy="1359649"/>
          </a:xfrm>
          <a:prstGeom prst="rect">
            <a:avLst/>
          </a:prstGeom>
        </p:spPr>
        <p:txBody>
          <a:bodyPr lIns="0" tIns="0" rIns="0" bIns="0" rtlCol="0" anchor="t">
            <a:spAutoFit/>
          </a:bodyPr>
          <a:lstStyle/>
          <a:p>
            <a:pPr algn="ctr">
              <a:lnSpc>
                <a:spcPts val="5481"/>
              </a:lnSpc>
            </a:pPr>
            <a:r>
              <a:rPr lang="en-US" sz="4216" spc="-21">
                <a:solidFill>
                  <a:srgbClr val="000000"/>
                </a:solidFill>
                <a:latin typeface="Hammersmith One"/>
              </a:rPr>
              <a:t>• Exemplo de Questionário padrão da plataforma</a:t>
            </a:r>
          </a:p>
          <a:p>
            <a:pPr algn="ctr">
              <a:lnSpc>
                <a:spcPts val="5481"/>
              </a:lnSpc>
              <a:spcBef>
                <a:spcPct val="0"/>
              </a:spcBef>
            </a:pPr>
            <a:endParaRPr lang="en-US" sz="4216" spc="-21">
              <a:solidFill>
                <a:srgbClr val="000000"/>
              </a:solidFill>
              <a:latin typeface="Hammersmith One"/>
            </a:endParaRPr>
          </a:p>
        </p:txBody>
      </p:sp>
      <p:sp>
        <p:nvSpPr>
          <p:cNvPr id="4" name="TextBox 4"/>
          <p:cNvSpPr txBox="1"/>
          <p:nvPr/>
        </p:nvSpPr>
        <p:spPr>
          <a:xfrm>
            <a:off x="864806" y="1237789"/>
            <a:ext cx="16889479" cy="9721483"/>
          </a:xfrm>
          <a:prstGeom prst="rect">
            <a:avLst/>
          </a:prstGeom>
        </p:spPr>
        <p:txBody>
          <a:bodyPr lIns="0" tIns="0" rIns="0" bIns="0" rtlCol="0" anchor="t">
            <a:spAutoFit/>
          </a:bodyPr>
          <a:lstStyle/>
          <a:p>
            <a:pPr algn="just">
              <a:lnSpc>
                <a:spcPts val="2740"/>
              </a:lnSpc>
            </a:pPr>
            <a:r>
              <a:rPr lang="en-US" sz="2108" spc="-10">
                <a:solidFill>
                  <a:srgbClr val="000000"/>
                </a:solidFill>
                <a:latin typeface="Hammersmith One"/>
              </a:rPr>
              <a:t>Como a comunicação entre Professor/Aluno é feita através do chat e com a geração de atividades criadas para corresponder às necessidades de ambas as partes, é necessário o preenchimento de um questionário para que ambos os utilizadores estejam com expectativas correspondentes. O questionário poderá ser adaptado, e sua produção e respostas serão em uma página da plataforma (atividades). Ademais, o questionário na plataforma será feito de forma divertida e intuitiva. Por exemplo, na resposta dos dias da semana, aparecerão os dias da semana para serem marcados, qual o aluno preferiria. </a:t>
            </a:r>
          </a:p>
          <a:p>
            <a:pPr algn="just">
              <a:lnSpc>
                <a:spcPts val="2740"/>
              </a:lnSpc>
            </a:pPr>
            <a:r>
              <a:rPr lang="en-US" sz="2108" spc="-10">
                <a:solidFill>
                  <a:srgbClr val="000000"/>
                </a:solidFill>
                <a:latin typeface="Hammersmith One"/>
              </a:rPr>
              <a:t> </a:t>
            </a:r>
          </a:p>
          <a:p>
            <a:pPr algn="just">
              <a:lnSpc>
                <a:spcPts val="2740"/>
              </a:lnSpc>
            </a:pPr>
            <a:r>
              <a:rPr lang="en-US" sz="2108" spc="-10">
                <a:solidFill>
                  <a:srgbClr val="000000"/>
                </a:solidFill>
                <a:latin typeface="Hammersmith One"/>
              </a:rPr>
              <a:t>Assim, um exemplo de questionário seria: </a:t>
            </a:r>
          </a:p>
          <a:p>
            <a:pPr algn="just">
              <a:lnSpc>
                <a:spcPts val="2740"/>
              </a:lnSpc>
            </a:pPr>
            <a:endParaRPr lang="en-US" sz="2108" spc="-10">
              <a:solidFill>
                <a:srgbClr val="000000"/>
              </a:solidFill>
              <a:latin typeface="Hammersmith One"/>
            </a:endParaRPr>
          </a:p>
          <a:p>
            <a:pPr marL="455192" lvl="1" indent="-227596" algn="just">
              <a:lnSpc>
                <a:spcPts val="2740"/>
              </a:lnSpc>
              <a:buFont typeface="Arial"/>
              <a:buChar char="•"/>
            </a:pPr>
            <a:r>
              <a:rPr lang="en-US" sz="2108" spc="-10">
                <a:solidFill>
                  <a:srgbClr val="000000"/>
                </a:solidFill>
                <a:latin typeface="Hammersmith One"/>
              </a:rPr>
              <a:t>Qual é o seu nível de conhecimento/prática nesta área de estudo/atividade?</a:t>
            </a:r>
          </a:p>
          <a:p>
            <a:pPr marL="455192" lvl="1" indent="-227596" algn="just">
              <a:lnSpc>
                <a:spcPts val="2740"/>
              </a:lnSpc>
              <a:buFont typeface="Arial"/>
              <a:buChar char="•"/>
            </a:pPr>
            <a:r>
              <a:rPr lang="en-US" sz="2108" spc="-10">
                <a:solidFill>
                  <a:srgbClr val="000000"/>
                </a:solidFill>
                <a:latin typeface="Hammersmith One"/>
              </a:rPr>
              <a:t>Que tipo de atividades ou tarefas você prefere realizar nesta área? (Exemplos: exercícios práticos, leitura, projetos, etc.)</a:t>
            </a:r>
          </a:p>
          <a:p>
            <a:pPr marL="455192" lvl="1" indent="-227596" algn="just">
              <a:lnSpc>
                <a:spcPts val="2740"/>
              </a:lnSpc>
              <a:buFont typeface="Arial"/>
              <a:buChar char="•"/>
            </a:pPr>
            <a:r>
              <a:rPr lang="en-US" sz="2108" spc="-10">
                <a:solidFill>
                  <a:srgbClr val="000000"/>
                </a:solidFill>
                <a:latin typeface="Hammersmith One"/>
              </a:rPr>
              <a:t>Quais são os seus objetivos ao aprender ou praticar essa atividade?</a:t>
            </a:r>
          </a:p>
          <a:p>
            <a:pPr marL="455192" lvl="1" indent="-227596" algn="just">
              <a:lnSpc>
                <a:spcPts val="2740"/>
              </a:lnSpc>
              <a:buFont typeface="Arial"/>
              <a:buChar char="•"/>
            </a:pPr>
            <a:r>
              <a:rPr lang="en-US" sz="2108" spc="-10">
                <a:solidFill>
                  <a:srgbClr val="000000"/>
                </a:solidFill>
                <a:latin typeface="Hammersmith One"/>
              </a:rPr>
              <a:t>Com que frequência você gostaria de ter sessões de estudo ou prática? (Diariamente, semanalmente, etc.)</a:t>
            </a:r>
          </a:p>
          <a:p>
            <a:pPr marL="455192" lvl="1" indent="-227596" algn="just">
              <a:lnSpc>
                <a:spcPts val="2740"/>
              </a:lnSpc>
              <a:buFont typeface="Arial"/>
              <a:buChar char="•"/>
            </a:pPr>
            <a:r>
              <a:rPr lang="en-US" sz="2108" spc="-10">
                <a:solidFill>
                  <a:srgbClr val="000000"/>
                </a:solidFill>
                <a:latin typeface="Hammersmith One"/>
              </a:rPr>
              <a:t>Quais são os melhores dias da semana para você se dedicar a essas atividades?</a:t>
            </a:r>
          </a:p>
          <a:p>
            <a:pPr marL="455192" lvl="1" indent="-227596" algn="just">
              <a:lnSpc>
                <a:spcPts val="2740"/>
              </a:lnSpc>
              <a:buFont typeface="Arial"/>
              <a:buChar char="•"/>
            </a:pPr>
            <a:r>
              <a:rPr lang="en-US" sz="2108" spc="-10">
                <a:solidFill>
                  <a:srgbClr val="000000"/>
                </a:solidFill>
                <a:latin typeface="Hammersmith One"/>
              </a:rPr>
              <a:t>Qual é a sua disponibilidade de tempo por dia para se dedicar a esses estudos?</a:t>
            </a:r>
          </a:p>
          <a:p>
            <a:pPr marL="455192" lvl="1" indent="-227596" algn="just">
              <a:lnSpc>
                <a:spcPts val="2740"/>
              </a:lnSpc>
              <a:buFont typeface="Arial"/>
              <a:buChar char="•"/>
            </a:pPr>
            <a:r>
              <a:rPr lang="en-US" sz="2108" spc="-10">
                <a:solidFill>
                  <a:srgbClr val="000000"/>
                </a:solidFill>
                <a:latin typeface="Hammersmith One"/>
              </a:rPr>
              <a:t>Você tem alguma preferência em relação à duração das sessões de estudo/prática? (Exemplo: curtos períodos frequentes ou longas sessões espaçadas)</a:t>
            </a:r>
          </a:p>
          <a:p>
            <a:pPr marL="455192" lvl="1" indent="-227596" algn="just">
              <a:lnSpc>
                <a:spcPts val="2740"/>
              </a:lnSpc>
              <a:buFont typeface="Arial"/>
              <a:buChar char="•"/>
            </a:pPr>
            <a:r>
              <a:rPr lang="en-US" sz="2108" spc="-10">
                <a:solidFill>
                  <a:srgbClr val="000000"/>
                </a:solidFill>
                <a:latin typeface="Hammersmith One"/>
              </a:rPr>
              <a:t>Como você prefere aprender? (Vídeos, textos, áudios, aulas presenciais, aulas online, etc.)</a:t>
            </a:r>
          </a:p>
          <a:p>
            <a:pPr marL="455192" lvl="1" indent="-227596" algn="just">
              <a:lnSpc>
                <a:spcPts val="2740"/>
              </a:lnSpc>
              <a:buFont typeface="Arial"/>
              <a:buChar char="•"/>
            </a:pPr>
            <a:r>
              <a:rPr lang="en-US" sz="2108" spc="-10">
                <a:solidFill>
                  <a:srgbClr val="000000"/>
                </a:solidFill>
                <a:latin typeface="Hammersmith One"/>
              </a:rPr>
              <a:t>Você possui alguma restrição de acesso a materiais ou recursos para a prática dessas atividades?</a:t>
            </a:r>
          </a:p>
          <a:p>
            <a:pPr marL="455192" lvl="1" indent="-227596" algn="just">
              <a:lnSpc>
                <a:spcPts val="2740"/>
              </a:lnSpc>
              <a:buFont typeface="Arial"/>
              <a:buChar char="•"/>
            </a:pPr>
            <a:r>
              <a:rPr lang="en-US" sz="2108" spc="-10">
                <a:solidFill>
                  <a:srgbClr val="000000"/>
                </a:solidFill>
                <a:latin typeface="Hammersmith One"/>
              </a:rPr>
              <a:t>Há alguma informação adicional que você considera importante compartilhar para que o professor possa adaptar as atividades de acordo com suas necessidades e estilo de aprendizado?</a:t>
            </a:r>
          </a:p>
          <a:p>
            <a:pPr marL="455192" lvl="1" indent="-227596" algn="just">
              <a:lnSpc>
                <a:spcPts val="2740"/>
              </a:lnSpc>
              <a:buFont typeface="Arial"/>
              <a:buChar char="•"/>
            </a:pPr>
            <a:r>
              <a:rPr lang="en-US" sz="2108" spc="-10">
                <a:solidFill>
                  <a:srgbClr val="000000"/>
                </a:solidFill>
                <a:latin typeface="Hammersmith One"/>
              </a:rPr>
              <a:t>Você prefere aprender de forma independente ou por meio de interações com outras pessoas, como tutoriais, aulas em grupo, fóruns, etc.?</a:t>
            </a:r>
          </a:p>
          <a:p>
            <a:pPr marL="455192" lvl="1" indent="-227596" algn="just">
              <a:lnSpc>
                <a:spcPts val="2740"/>
              </a:lnSpc>
              <a:buFont typeface="Arial"/>
              <a:buChar char="•"/>
            </a:pPr>
            <a:r>
              <a:rPr lang="en-US" sz="2108" spc="-10">
                <a:solidFill>
                  <a:srgbClr val="000000"/>
                </a:solidFill>
                <a:latin typeface="Hammersmith One"/>
              </a:rPr>
              <a:t>Há algum estilo de aprendizagem específico que você acha mais eficaz para você? (Por exemplo: aprendizagem prática, teórica, por exemplos práticos, etc.)</a:t>
            </a:r>
          </a:p>
          <a:p>
            <a:pPr algn="just">
              <a:lnSpc>
                <a:spcPts val="2740"/>
              </a:lnSpc>
            </a:pPr>
            <a:endParaRPr lang="en-US" sz="2108" spc="-10">
              <a:solidFill>
                <a:srgbClr val="000000"/>
              </a:solidFill>
              <a:latin typeface="Hammersmith One"/>
            </a:endParaRPr>
          </a:p>
          <a:p>
            <a:pPr algn="just">
              <a:lnSpc>
                <a:spcPts val="2740"/>
              </a:lnSpc>
            </a:pPr>
            <a:endParaRPr lang="en-US" sz="2108" spc="-10">
              <a:solidFill>
                <a:srgbClr val="000000"/>
              </a:solidFill>
              <a:latin typeface="Hammersmith One"/>
            </a:endParaRPr>
          </a:p>
          <a:p>
            <a:pPr algn="ctr">
              <a:lnSpc>
                <a:spcPts val="5481"/>
              </a:lnSpc>
              <a:spcBef>
                <a:spcPct val="0"/>
              </a:spcBef>
            </a:pPr>
            <a:endParaRPr lang="en-US" sz="2108" spc="-10">
              <a:solidFill>
                <a:srgbClr val="000000"/>
              </a:solidFill>
              <a:latin typeface="Hammersmith One"/>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BCA00"/>
        </a:solidFill>
        <a:effectLst/>
      </p:bgPr>
    </p:bg>
    <p:spTree>
      <p:nvGrpSpPr>
        <p:cNvPr id="1" name=""/>
        <p:cNvGrpSpPr/>
        <p:nvPr/>
      </p:nvGrpSpPr>
      <p:grpSpPr>
        <a:xfrm>
          <a:off x="0" y="0"/>
          <a:ext cx="0" cy="0"/>
          <a:chOff x="0" y="0"/>
          <a:chExt cx="0" cy="0"/>
        </a:xfrm>
      </p:grpSpPr>
      <p:sp>
        <p:nvSpPr>
          <p:cNvPr id="2" name="TextBox 2"/>
          <p:cNvSpPr txBox="1"/>
          <p:nvPr/>
        </p:nvSpPr>
        <p:spPr>
          <a:xfrm>
            <a:off x="-975957" y="202195"/>
            <a:ext cx="6175370" cy="676861"/>
          </a:xfrm>
          <a:prstGeom prst="rect">
            <a:avLst/>
          </a:prstGeom>
        </p:spPr>
        <p:txBody>
          <a:bodyPr lIns="0" tIns="0" rIns="0" bIns="0" rtlCol="0" anchor="t">
            <a:spAutoFit/>
          </a:bodyPr>
          <a:lstStyle/>
          <a:p>
            <a:pPr marL="0" lvl="0" indent="0" algn="ctr">
              <a:lnSpc>
                <a:spcPts val="5481"/>
              </a:lnSpc>
              <a:spcBef>
                <a:spcPct val="0"/>
              </a:spcBef>
            </a:pPr>
            <a:r>
              <a:rPr lang="en-US" sz="4216" spc="-21">
                <a:solidFill>
                  <a:srgbClr val="FFFFFF"/>
                </a:solidFill>
                <a:latin typeface="Hammersmith One"/>
              </a:rPr>
              <a:t>Hobbie Switch</a:t>
            </a:r>
          </a:p>
        </p:txBody>
      </p:sp>
      <p:sp>
        <p:nvSpPr>
          <p:cNvPr id="3" name="TextBox 3"/>
          <p:cNvSpPr txBox="1"/>
          <p:nvPr/>
        </p:nvSpPr>
        <p:spPr>
          <a:xfrm>
            <a:off x="618743" y="3076212"/>
            <a:ext cx="3180276" cy="591135"/>
          </a:xfrm>
          <a:prstGeom prst="rect">
            <a:avLst/>
          </a:prstGeom>
        </p:spPr>
        <p:txBody>
          <a:bodyPr lIns="0" tIns="0" rIns="0" bIns="0" rtlCol="0" anchor="t">
            <a:spAutoFit/>
          </a:bodyPr>
          <a:lstStyle/>
          <a:p>
            <a:pPr marL="0" lvl="0" indent="0" algn="ctr">
              <a:lnSpc>
                <a:spcPts val="4638"/>
              </a:lnSpc>
            </a:pPr>
            <a:endParaRPr/>
          </a:p>
        </p:txBody>
      </p:sp>
      <p:sp>
        <p:nvSpPr>
          <p:cNvPr id="4" name="TextBox 4"/>
          <p:cNvSpPr txBox="1"/>
          <p:nvPr/>
        </p:nvSpPr>
        <p:spPr>
          <a:xfrm>
            <a:off x="7707454" y="314768"/>
            <a:ext cx="2613234" cy="564287"/>
          </a:xfrm>
          <a:prstGeom prst="rect">
            <a:avLst/>
          </a:prstGeom>
        </p:spPr>
        <p:txBody>
          <a:bodyPr lIns="0" tIns="0" rIns="0" bIns="0" rtlCol="0" anchor="t">
            <a:spAutoFit/>
          </a:bodyPr>
          <a:lstStyle/>
          <a:p>
            <a:pPr algn="ctr">
              <a:lnSpc>
                <a:spcPts val="4587"/>
              </a:lnSpc>
              <a:spcBef>
                <a:spcPct val="0"/>
              </a:spcBef>
            </a:pPr>
            <a:r>
              <a:rPr lang="en-US" sz="3373" spc="94">
                <a:solidFill>
                  <a:srgbClr val="000000"/>
                </a:solidFill>
                <a:latin typeface="Open Sauce Semi-Bold"/>
              </a:rPr>
              <a:t>• Aviso:</a:t>
            </a:r>
          </a:p>
        </p:txBody>
      </p:sp>
      <p:sp>
        <p:nvSpPr>
          <p:cNvPr id="5" name="TextBox 5"/>
          <p:cNvSpPr txBox="1"/>
          <p:nvPr/>
        </p:nvSpPr>
        <p:spPr>
          <a:xfrm>
            <a:off x="618743" y="1308272"/>
            <a:ext cx="17053956" cy="8611172"/>
          </a:xfrm>
          <a:prstGeom prst="rect">
            <a:avLst/>
          </a:prstGeom>
        </p:spPr>
        <p:txBody>
          <a:bodyPr lIns="0" tIns="0" rIns="0" bIns="0" rtlCol="0" anchor="t">
            <a:spAutoFit/>
          </a:bodyPr>
          <a:lstStyle/>
          <a:p>
            <a:pPr algn="ctr">
              <a:lnSpc>
                <a:spcPts val="2923"/>
              </a:lnSpc>
            </a:pPr>
            <a:r>
              <a:rPr lang="en-US" sz="2248" spc="-11">
                <a:solidFill>
                  <a:srgbClr val="000000"/>
                </a:solidFill>
                <a:latin typeface="Hammersmith One"/>
              </a:rPr>
              <a:t>Nota Informativa</a:t>
            </a:r>
          </a:p>
          <a:p>
            <a:pPr algn="ctr">
              <a:lnSpc>
                <a:spcPts val="2923"/>
              </a:lnSpc>
            </a:pPr>
            <a:endParaRPr lang="en-US" sz="2248" spc="-11">
              <a:solidFill>
                <a:srgbClr val="000000"/>
              </a:solidFill>
              <a:latin typeface="Hammersmith One"/>
            </a:endParaRPr>
          </a:p>
          <a:p>
            <a:pPr algn="just">
              <a:lnSpc>
                <a:spcPts val="2923"/>
              </a:lnSpc>
            </a:pPr>
            <a:r>
              <a:rPr lang="en-US" sz="2248" spc="-11">
                <a:solidFill>
                  <a:srgbClr val="000000"/>
                </a:solidFill>
                <a:latin typeface="Hammersmith One"/>
              </a:rPr>
              <a:t>Este trabalho, proposto como avaliação na disciplina de Arquitetura de Informação para a Web e Dispositivos Móveis pelo professor Pedro Correia Cravo Pimenta, tem como objetivo a elaboração do esboço de proposta para uma plataforma, sem a sua efetiva implementação. O foco central recai na análise das diferenças e considerações fundamentais ao planejar uma plataforma destinada à web e uma voltada para aplicativos móveis, além de, é claro, pensar em suas características. A proposta consiste em destacar as peculiaridades arquiteturais e as preocupações específicas ao conceber uma plataforma para web em contraste com uma aplicação móvel. A ênfase estará na compreensão das necessidades distintas e na adaptação das funcionalidades para esses ambientes tecnológicos diversos.</a:t>
            </a:r>
          </a:p>
          <a:p>
            <a:pPr algn="just">
              <a:lnSpc>
                <a:spcPts val="2923"/>
              </a:lnSpc>
            </a:pPr>
            <a:endParaRPr lang="en-US" sz="2248" spc="-11">
              <a:solidFill>
                <a:srgbClr val="000000"/>
              </a:solidFill>
              <a:latin typeface="Hammersmith One"/>
            </a:endParaRPr>
          </a:p>
          <a:p>
            <a:pPr algn="just">
              <a:lnSpc>
                <a:spcPts val="2923"/>
              </a:lnSpc>
            </a:pPr>
            <a:r>
              <a:rPr lang="en-US" sz="2248" spc="-11">
                <a:solidFill>
                  <a:srgbClr val="000000"/>
                </a:solidFill>
                <a:latin typeface="Hammersmith One"/>
              </a:rPr>
              <a:t>Este trabalho concentra-se nas principais funcionalidades da proposta de site HobbieSwitch, sem detalhamento extensivo de wireframes ou criação de todas as páginas, além de não existir a implementação prática, testes ou elaboração detalhada do site. O objetivo é destacar as características fundamentais da plataforma, oferecendo uma visão sucinta das principais interações e utilidades para os usuários. Por favor, note que este documento NÃO abrange todos os aspectos do desenvolvimento do site, mas foca-se nas funcionalidades essenciais que definem o HobbieSwitch.</a:t>
            </a:r>
          </a:p>
          <a:p>
            <a:pPr algn="just">
              <a:lnSpc>
                <a:spcPts val="2923"/>
              </a:lnSpc>
            </a:pPr>
            <a:r>
              <a:rPr lang="en-US" sz="2248" spc="-11">
                <a:solidFill>
                  <a:srgbClr val="000000"/>
                </a:solidFill>
                <a:latin typeface="Hammersmith One"/>
              </a:rPr>
              <a:t> </a:t>
            </a:r>
          </a:p>
          <a:p>
            <a:pPr algn="just">
              <a:lnSpc>
                <a:spcPts val="2923"/>
              </a:lnSpc>
            </a:pPr>
            <a:r>
              <a:rPr lang="en-US" sz="2248" spc="-11">
                <a:solidFill>
                  <a:srgbClr val="000000"/>
                </a:solidFill>
                <a:latin typeface="Hammersmith One"/>
              </a:rPr>
              <a:t>Este trabalho tem como foco realçar as características principais do site HobbieSwitch sem aprofundar-se nos detalhes da construção ou execução real do projeto. Além disso, será realizada uma análise das diferenças fundamentais entre as arquiteturas de um site web e de uma aplicação móvel. A intenção é oferecer uma visão abrangente das funcionalidades essenciais do HobbieSwitch, ao mesmo tempo em que se destaca a discrepância arquitetônica entre um ambiente web e uma aplicação móvel.</a:t>
            </a:r>
          </a:p>
          <a:p>
            <a:pPr algn="just">
              <a:lnSpc>
                <a:spcPts val="2923"/>
              </a:lnSpc>
            </a:pPr>
            <a:endParaRPr lang="en-US" sz="2248" spc="-11">
              <a:solidFill>
                <a:srgbClr val="000000"/>
              </a:solidFill>
              <a:latin typeface="Hammersmith One"/>
            </a:endParaRPr>
          </a:p>
          <a:p>
            <a:pPr algn="just">
              <a:lnSpc>
                <a:spcPts val="2923"/>
              </a:lnSpc>
            </a:pPr>
            <a:r>
              <a:rPr lang="en-US" sz="2248" spc="-11">
                <a:solidFill>
                  <a:srgbClr val="000000"/>
                </a:solidFill>
                <a:latin typeface="Hammersmith One"/>
              </a:rPr>
              <a:t>Obrigada pela compreensão.</a:t>
            </a:r>
          </a:p>
          <a:p>
            <a:pPr algn="ctr">
              <a:lnSpc>
                <a:spcPts val="2375"/>
              </a:lnSpc>
              <a:spcBef>
                <a:spcPct val="0"/>
              </a:spcBef>
            </a:pPr>
            <a:endParaRPr lang="en-US" sz="2248" spc="-11">
              <a:solidFill>
                <a:srgbClr val="000000"/>
              </a:solidFill>
              <a:latin typeface="Hammersmith On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A548FF"/>
        </a:solidFill>
        <a:effectLst/>
      </p:bgPr>
    </p:bg>
    <p:spTree>
      <p:nvGrpSpPr>
        <p:cNvPr id="1" name=""/>
        <p:cNvGrpSpPr/>
        <p:nvPr/>
      </p:nvGrpSpPr>
      <p:grpSpPr>
        <a:xfrm>
          <a:off x="0" y="0"/>
          <a:ext cx="0" cy="0"/>
          <a:chOff x="0" y="0"/>
          <a:chExt cx="0" cy="0"/>
        </a:xfrm>
      </p:grpSpPr>
      <p:sp>
        <p:nvSpPr>
          <p:cNvPr id="2" name="TextBox 2"/>
          <p:cNvSpPr txBox="1"/>
          <p:nvPr/>
        </p:nvSpPr>
        <p:spPr>
          <a:xfrm>
            <a:off x="6411115" y="320692"/>
            <a:ext cx="6712563" cy="564287"/>
          </a:xfrm>
          <a:prstGeom prst="rect">
            <a:avLst/>
          </a:prstGeom>
        </p:spPr>
        <p:txBody>
          <a:bodyPr lIns="0" tIns="0" rIns="0" bIns="0" rtlCol="0" anchor="t">
            <a:spAutoFit/>
          </a:bodyPr>
          <a:lstStyle/>
          <a:p>
            <a:pPr algn="ctr">
              <a:lnSpc>
                <a:spcPts val="4587"/>
              </a:lnSpc>
              <a:spcBef>
                <a:spcPct val="0"/>
              </a:spcBef>
            </a:pPr>
            <a:r>
              <a:rPr lang="en-US" sz="3373" spc="94">
                <a:solidFill>
                  <a:srgbClr val="FFFFFF"/>
                </a:solidFill>
                <a:latin typeface="Open Sauce Semi-Bold"/>
              </a:rPr>
              <a:t>• Softwares utilizados</a:t>
            </a:r>
          </a:p>
        </p:txBody>
      </p:sp>
      <p:sp>
        <p:nvSpPr>
          <p:cNvPr id="3" name="TextBox 3"/>
          <p:cNvSpPr txBox="1"/>
          <p:nvPr/>
        </p:nvSpPr>
        <p:spPr>
          <a:xfrm>
            <a:off x="-975957" y="202195"/>
            <a:ext cx="6175370" cy="676861"/>
          </a:xfrm>
          <a:prstGeom prst="rect">
            <a:avLst/>
          </a:prstGeom>
        </p:spPr>
        <p:txBody>
          <a:bodyPr lIns="0" tIns="0" rIns="0" bIns="0" rtlCol="0" anchor="t">
            <a:spAutoFit/>
          </a:bodyPr>
          <a:lstStyle/>
          <a:p>
            <a:pPr marL="0" lvl="0" indent="0" algn="ctr">
              <a:lnSpc>
                <a:spcPts val="5481"/>
              </a:lnSpc>
              <a:spcBef>
                <a:spcPct val="0"/>
              </a:spcBef>
            </a:pPr>
            <a:r>
              <a:rPr lang="en-US" sz="4216" spc="-21">
                <a:solidFill>
                  <a:srgbClr val="FFFFFF"/>
                </a:solidFill>
                <a:latin typeface="Hammersmith One"/>
              </a:rPr>
              <a:t>Hobbie Switch</a:t>
            </a:r>
          </a:p>
        </p:txBody>
      </p:sp>
      <p:sp>
        <p:nvSpPr>
          <p:cNvPr id="4" name="TextBox 4"/>
          <p:cNvSpPr txBox="1"/>
          <p:nvPr/>
        </p:nvSpPr>
        <p:spPr>
          <a:xfrm>
            <a:off x="746238" y="1796757"/>
            <a:ext cx="3194134" cy="1715655"/>
          </a:xfrm>
          <a:prstGeom prst="rect">
            <a:avLst/>
          </a:prstGeom>
        </p:spPr>
        <p:txBody>
          <a:bodyPr lIns="0" tIns="0" rIns="0" bIns="0" rtlCol="0" anchor="t">
            <a:spAutoFit/>
          </a:bodyPr>
          <a:lstStyle/>
          <a:p>
            <a:pPr marL="728307" lvl="1" indent="-364153" algn="just">
              <a:lnSpc>
                <a:spcPts val="4587"/>
              </a:lnSpc>
              <a:buFont typeface="Arial"/>
              <a:buChar char="•"/>
            </a:pPr>
            <a:r>
              <a:rPr lang="en-US" sz="3373" u="sng" spc="94">
                <a:solidFill>
                  <a:srgbClr val="FFFFFF"/>
                </a:solidFill>
                <a:latin typeface="Open Sauce Semi-Bold"/>
                <a:hlinkClick r:id="rId2" tooltip="https://www.canva.com"/>
              </a:rPr>
              <a:t>Canvas</a:t>
            </a:r>
          </a:p>
          <a:p>
            <a:pPr marL="728307" lvl="1" indent="-364153" algn="just">
              <a:lnSpc>
                <a:spcPts val="4587"/>
              </a:lnSpc>
              <a:buFont typeface="Arial"/>
              <a:buChar char="•"/>
            </a:pPr>
            <a:r>
              <a:rPr lang="en-US" sz="3373" u="sng" spc="94">
                <a:solidFill>
                  <a:srgbClr val="FFFFFF"/>
                </a:solidFill>
                <a:latin typeface="Open Sauce Semi-Bold"/>
                <a:hlinkClick r:id="rId3" tooltip="https://www.lucidchart.com/pages/pt/landing?utm_source=google&amp;utm_medium=cpc&amp;utm_campaign=_chart_pt_allcountries_mixed_search_brand_exact_&amp;km_CPC_CampaignId=1500131167&amp;km_CPC_AdGroupID=59412157138&amp;km_CPC_Keyword=lucidchart&amp;km_CPC_MatchType=e&amp;km_CPC_ExtensionID=&amp;km_CPC_Network=g&amp;km_CPC_AdPosition=&amp;km_CPC_Creative=294337318298&amp;km_CPC_TargetID=kwd-33511936169&amp;km_CPC_Country=1011756&amp;km_CPC_Device=c&amp;km_CPC_placement=&amp;km_CPC_target=&amp;gad_source=1&amp;gclid=Cj0KCQiA4Y-sBhC6ARIsAGXF1g7QKrEu7XnXehX9Q8Xz-ZgwM6V82rYe2rOlL272B-wCcojRa2eqDMYaAj7rEALw_wcB"/>
              </a:rPr>
              <a:t>LucidChart</a:t>
            </a:r>
          </a:p>
          <a:p>
            <a:pPr marL="728307" lvl="1" indent="-364153" algn="just">
              <a:lnSpc>
                <a:spcPts val="4587"/>
              </a:lnSpc>
              <a:spcBef>
                <a:spcPct val="0"/>
              </a:spcBef>
              <a:buFont typeface="Arial"/>
              <a:buChar char="•"/>
            </a:pPr>
            <a:r>
              <a:rPr lang="en-US" sz="3373" u="sng" spc="94">
                <a:solidFill>
                  <a:srgbClr val="FFFFFF"/>
                </a:solidFill>
                <a:latin typeface="Open Sauce Semi-Bold"/>
                <a:hlinkClick r:id="rId4" tooltip="https://chat.openai.com"/>
              </a:rPr>
              <a:t>ChatGPT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A53B"/>
        </a:solidFill>
        <a:effectLst/>
      </p:bgPr>
    </p:bg>
    <p:spTree>
      <p:nvGrpSpPr>
        <p:cNvPr id="1" name=""/>
        <p:cNvGrpSpPr/>
        <p:nvPr/>
      </p:nvGrpSpPr>
      <p:grpSpPr>
        <a:xfrm>
          <a:off x="0" y="0"/>
          <a:ext cx="0" cy="0"/>
          <a:chOff x="0" y="0"/>
          <a:chExt cx="0" cy="0"/>
        </a:xfrm>
      </p:grpSpPr>
      <p:sp>
        <p:nvSpPr>
          <p:cNvPr id="2" name="Freeform 2"/>
          <p:cNvSpPr/>
          <p:nvPr/>
        </p:nvSpPr>
        <p:spPr>
          <a:xfrm>
            <a:off x="5414994" y="3059531"/>
            <a:ext cx="5984527" cy="5984527"/>
          </a:xfrm>
          <a:custGeom>
            <a:avLst/>
            <a:gdLst/>
            <a:ahLst/>
            <a:cxnLst/>
            <a:rect l="l" t="t" r="r" b="b"/>
            <a:pathLst>
              <a:path w="5984527" h="5984527">
                <a:moveTo>
                  <a:pt x="0" y="0"/>
                </a:moveTo>
                <a:lnTo>
                  <a:pt x="5984528" y="0"/>
                </a:lnTo>
                <a:lnTo>
                  <a:pt x="5984528" y="5984527"/>
                </a:lnTo>
                <a:lnTo>
                  <a:pt x="0" y="5984527"/>
                </a:lnTo>
                <a:lnTo>
                  <a:pt x="0" y="0"/>
                </a:lnTo>
                <a:close/>
              </a:path>
            </a:pathLst>
          </a:custGeom>
          <a:blipFill>
            <a:blip r:embed="rId2"/>
            <a:stretch>
              <a:fillRect/>
            </a:stretch>
          </a:blipFill>
        </p:spPr>
        <p:txBody>
          <a:bodyPr/>
          <a:lstStyle/>
          <a:p>
            <a:endParaRPr lang="pt-BR"/>
          </a:p>
        </p:txBody>
      </p:sp>
      <p:sp>
        <p:nvSpPr>
          <p:cNvPr id="3" name="TextBox 3"/>
          <p:cNvSpPr txBox="1"/>
          <p:nvPr/>
        </p:nvSpPr>
        <p:spPr>
          <a:xfrm>
            <a:off x="-975957" y="202195"/>
            <a:ext cx="6175370" cy="676861"/>
          </a:xfrm>
          <a:prstGeom prst="rect">
            <a:avLst/>
          </a:prstGeom>
        </p:spPr>
        <p:txBody>
          <a:bodyPr lIns="0" tIns="0" rIns="0" bIns="0" rtlCol="0" anchor="t">
            <a:spAutoFit/>
          </a:bodyPr>
          <a:lstStyle/>
          <a:p>
            <a:pPr marL="0" lvl="0" indent="0" algn="ctr">
              <a:lnSpc>
                <a:spcPts val="5481"/>
              </a:lnSpc>
              <a:spcBef>
                <a:spcPct val="0"/>
              </a:spcBef>
            </a:pPr>
            <a:r>
              <a:rPr lang="en-US" sz="4216" spc="-21">
                <a:solidFill>
                  <a:srgbClr val="FFFFFF"/>
                </a:solidFill>
                <a:latin typeface="Hammersmith One"/>
              </a:rPr>
              <a:t>Hobbie Switch</a:t>
            </a:r>
          </a:p>
        </p:txBody>
      </p:sp>
      <p:sp>
        <p:nvSpPr>
          <p:cNvPr id="4" name="TextBox 4"/>
          <p:cNvSpPr txBox="1"/>
          <p:nvPr/>
        </p:nvSpPr>
        <p:spPr>
          <a:xfrm>
            <a:off x="4847959" y="192670"/>
            <a:ext cx="11781933" cy="1139971"/>
          </a:xfrm>
          <a:prstGeom prst="rect">
            <a:avLst/>
          </a:prstGeom>
        </p:spPr>
        <p:txBody>
          <a:bodyPr lIns="0" tIns="0" rIns="0" bIns="0" rtlCol="0" anchor="t">
            <a:spAutoFit/>
          </a:bodyPr>
          <a:lstStyle/>
          <a:p>
            <a:pPr algn="ctr">
              <a:lnSpc>
                <a:spcPts val="4587"/>
              </a:lnSpc>
            </a:pPr>
            <a:r>
              <a:rPr lang="en-US" sz="3373" spc="94">
                <a:solidFill>
                  <a:srgbClr val="000000"/>
                </a:solidFill>
                <a:latin typeface="Open Sauce Semi-Bold"/>
              </a:rPr>
              <a:t>• Plataformas utilizadas como Inspiração </a:t>
            </a:r>
          </a:p>
          <a:p>
            <a:pPr algn="ctr">
              <a:lnSpc>
                <a:spcPts val="4587"/>
              </a:lnSpc>
              <a:spcBef>
                <a:spcPct val="0"/>
              </a:spcBef>
            </a:pPr>
            <a:r>
              <a:rPr lang="en-US" sz="3373" spc="94">
                <a:solidFill>
                  <a:srgbClr val="000000"/>
                </a:solidFill>
                <a:latin typeface="Open Sauce Semi-Bold"/>
              </a:rPr>
              <a:t>para o desenvolvimento</a:t>
            </a:r>
          </a:p>
        </p:txBody>
      </p:sp>
      <p:sp>
        <p:nvSpPr>
          <p:cNvPr id="5" name="TextBox 5"/>
          <p:cNvSpPr txBox="1"/>
          <p:nvPr/>
        </p:nvSpPr>
        <p:spPr>
          <a:xfrm>
            <a:off x="767542" y="1835548"/>
            <a:ext cx="16153808" cy="2882309"/>
          </a:xfrm>
          <a:prstGeom prst="rect">
            <a:avLst/>
          </a:prstGeom>
        </p:spPr>
        <p:txBody>
          <a:bodyPr lIns="0" tIns="0" rIns="0" bIns="0" rtlCol="0" anchor="t">
            <a:spAutoFit/>
          </a:bodyPr>
          <a:lstStyle/>
          <a:p>
            <a:pPr algn="just">
              <a:lnSpc>
                <a:spcPts val="3823"/>
              </a:lnSpc>
            </a:pPr>
            <a:r>
              <a:rPr lang="en-US" sz="2811" spc="78">
                <a:solidFill>
                  <a:srgbClr val="000000"/>
                </a:solidFill>
                <a:latin typeface="Open Sauce Semi-Bold"/>
              </a:rPr>
              <a:t>As seguintes plataformas foram analisadas para auxílio à criação da plataforma:</a:t>
            </a:r>
          </a:p>
          <a:p>
            <a:pPr algn="just">
              <a:lnSpc>
                <a:spcPts val="3823"/>
              </a:lnSpc>
            </a:pPr>
            <a:endParaRPr lang="en-US" sz="2811" spc="78">
              <a:solidFill>
                <a:srgbClr val="000000"/>
              </a:solidFill>
              <a:latin typeface="Open Sauce Semi-Bold"/>
            </a:endParaRPr>
          </a:p>
          <a:p>
            <a:pPr marL="606925" lvl="1" indent="-303463" algn="just">
              <a:lnSpc>
                <a:spcPts val="3823"/>
              </a:lnSpc>
              <a:buFont typeface="Arial"/>
              <a:buChar char="•"/>
            </a:pPr>
            <a:r>
              <a:rPr lang="en-US" sz="2811" u="sng" spc="78">
                <a:solidFill>
                  <a:srgbClr val="000000"/>
                </a:solidFill>
                <a:latin typeface="Open Sauce Semi-Bold"/>
                <a:hlinkClick r:id="rId3" tooltip="https://www.duolingo.com/welcome?welcomeStep=coursePicker"/>
              </a:rPr>
              <a:t>DuoLingo </a:t>
            </a:r>
          </a:p>
          <a:p>
            <a:pPr marL="606925" lvl="1" indent="-303463" algn="just">
              <a:lnSpc>
                <a:spcPts val="3823"/>
              </a:lnSpc>
              <a:buFont typeface="Arial"/>
              <a:buChar char="•"/>
            </a:pPr>
            <a:r>
              <a:rPr lang="en-US" sz="2811" u="sng" spc="78">
                <a:solidFill>
                  <a:srgbClr val="000000"/>
                </a:solidFill>
                <a:latin typeface="Open Sauce Semi-Bold"/>
                <a:hlinkClick r:id="rId4" tooltip="https://kesero.com"/>
              </a:rPr>
              <a:t>Kesero</a:t>
            </a:r>
          </a:p>
          <a:p>
            <a:pPr marL="606925" lvl="1" indent="-303463" algn="just">
              <a:lnSpc>
                <a:spcPts val="3823"/>
              </a:lnSpc>
              <a:buFont typeface="Arial"/>
              <a:buChar char="•"/>
            </a:pPr>
            <a:r>
              <a:rPr lang="en-US" sz="2811" u="sng" spc="78">
                <a:solidFill>
                  <a:srgbClr val="000000"/>
                </a:solidFill>
                <a:latin typeface="Open Sauce Semi-Bold"/>
                <a:hlinkClick r:id="rId5" tooltip="https://play.google.com/store/apps/details?id=com.bliive&amp;hl=pt&amp;gl=US"/>
              </a:rPr>
              <a:t>Beliive</a:t>
            </a:r>
          </a:p>
          <a:p>
            <a:pPr marL="606925" lvl="1" indent="-303463" algn="just">
              <a:lnSpc>
                <a:spcPts val="3823"/>
              </a:lnSpc>
              <a:spcBef>
                <a:spcPct val="0"/>
              </a:spcBef>
              <a:buFont typeface="Arial"/>
              <a:buChar char="•"/>
            </a:pPr>
            <a:r>
              <a:rPr lang="en-US" sz="2811" u="sng" spc="78">
                <a:solidFill>
                  <a:srgbClr val="000000"/>
                </a:solidFill>
                <a:latin typeface="Open Sauce Semi-Bold"/>
                <a:hlinkClick r:id="rId6" tooltip="https://www.instagram.com"/>
              </a:rPr>
              <a:t>Instagram</a:t>
            </a:r>
          </a:p>
        </p:txBody>
      </p:sp>
      <p:sp>
        <p:nvSpPr>
          <p:cNvPr id="6" name="TextBox 6"/>
          <p:cNvSpPr txBox="1"/>
          <p:nvPr/>
        </p:nvSpPr>
        <p:spPr>
          <a:xfrm>
            <a:off x="6717338" y="9246767"/>
            <a:ext cx="3379841" cy="194279"/>
          </a:xfrm>
          <a:prstGeom prst="rect">
            <a:avLst/>
          </a:prstGeom>
        </p:spPr>
        <p:txBody>
          <a:bodyPr lIns="0" tIns="0" rIns="0" bIns="0" rtlCol="0" anchor="t">
            <a:spAutoFit/>
          </a:bodyPr>
          <a:lstStyle/>
          <a:p>
            <a:pPr algn="ctr">
              <a:lnSpc>
                <a:spcPts val="1644"/>
              </a:lnSpc>
              <a:spcBef>
                <a:spcPct val="0"/>
              </a:spcBef>
            </a:pPr>
            <a:r>
              <a:rPr lang="en-US" sz="1265" spc="-6">
                <a:solidFill>
                  <a:srgbClr val="000000"/>
                </a:solidFill>
                <a:latin typeface="Hammersmith One"/>
              </a:rPr>
              <a:t>Disclaimer: Imagem gerada por IA do Canvas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A548FF"/>
        </a:solidFill>
        <a:effectLst/>
      </p:bgPr>
    </p:bg>
    <p:spTree>
      <p:nvGrpSpPr>
        <p:cNvPr id="1" name=""/>
        <p:cNvGrpSpPr/>
        <p:nvPr/>
      </p:nvGrpSpPr>
      <p:grpSpPr>
        <a:xfrm>
          <a:off x="0" y="0"/>
          <a:ext cx="0" cy="0"/>
          <a:chOff x="0" y="0"/>
          <a:chExt cx="0" cy="0"/>
        </a:xfrm>
      </p:grpSpPr>
      <p:sp>
        <p:nvSpPr>
          <p:cNvPr id="2" name="Freeform 2"/>
          <p:cNvSpPr/>
          <p:nvPr/>
        </p:nvSpPr>
        <p:spPr>
          <a:xfrm>
            <a:off x="15117231" y="2510"/>
            <a:ext cx="3170769" cy="3337114"/>
          </a:xfrm>
          <a:custGeom>
            <a:avLst/>
            <a:gdLst/>
            <a:ahLst/>
            <a:cxnLst/>
            <a:rect l="l" t="t" r="r" b="b"/>
            <a:pathLst>
              <a:path w="3170769" h="3337114">
                <a:moveTo>
                  <a:pt x="0" y="0"/>
                </a:moveTo>
                <a:lnTo>
                  <a:pt x="3170769" y="0"/>
                </a:lnTo>
                <a:lnTo>
                  <a:pt x="3170769" y="3337114"/>
                </a:lnTo>
                <a:lnTo>
                  <a:pt x="0" y="3337114"/>
                </a:lnTo>
                <a:lnTo>
                  <a:pt x="0" y="0"/>
                </a:lnTo>
                <a:close/>
              </a:path>
            </a:pathLst>
          </a:custGeom>
          <a:blipFill>
            <a:blip r:embed="rId2"/>
            <a:stretch>
              <a:fillRect l="-5246"/>
            </a:stretch>
          </a:blipFill>
        </p:spPr>
        <p:txBody>
          <a:bodyPr/>
          <a:lstStyle/>
          <a:p>
            <a:endParaRPr lang="pt-BR"/>
          </a:p>
        </p:txBody>
      </p:sp>
      <p:sp>
        <p:nvSpPr>
          <p:cNvPr id="3" name="Freeform 3"/>
          <p:cNvSpPr/>
          <p:nvPr/>
        </p:nvSpPr>
        <p:spPr>
          <a:xfrm>
            <a:off x="0" y="282204"/>
            <a:ext cx="15258318" cy="9373050"/>
          </a:xfrm>
          <a:custGeom>
            <a:avLst/>
            <a:gdLst/>
            <a:ahLst/>
            <a:cxnLst/>
            <a:rect l="l" t="t" r="r" b="b"/>
            <a:pathLst>
              <a:path w="15258318" h="9373050">
                <a:moveTo>
                  <a:pt x="0" y="0"/>
                </a:moveTo>
                <a:lnTo>
                  <a:pt x="15258318" y="0"/>
                </a:lnTo>
                <a:lnTo>
                  <a:pt x="15258318" y="9373050"/>
                </a:lnTo>
                <a:lnTo>
                  <a:pt x="0" y="9373050"/>
                </a:lnTo>
                <a:lnTo>
                  <a:pt x="0" y="0"/>
                </a:lnTo>
                <a:close/>
              </a:path>
            </a:pathLst>
          </a:custGeom>
          <a:blipFill>
            <a:blip r:embed="rId3"/>
            <a:stretch>
              <a:fillRect t="-8165" b="-699"/>
            </a:stretch>
          </a:blipFill>
        </p:spPr>
        <p:txBody>
          <a:bodyPr/>
          <a:lstStyle/>
          <a:p>
            <a:endParaRPr lang="pt-BR"/>
          </a:p>
        </p:txBody>
      </p:sp>
      <p:sp>
        <p:nvSpPr>
          <p:cNvPr id="4" name="TextBox 4"/>
          <p:cNvSpPr txBox="1"/>
          <p:nvPr/>
        </p:nvSpPr>
        <p:spPr>
          <a:xfrm>
            <a:off x="13240734" y="9607629"/>
            <a:ext cx="6175370" cy="676861"/>
          </a:xfrm>
          <a:prstGeom prst="rect">
            <a:avLst/>
          </a:prstGeom>
        </p:spPr>
        <p:txBody>
          <a:bodyPr lIns="0" tIns="0" rIns="0" bIns="0" rtlCol="0" anchor="t">
            <a:spAutoFit/>
          </a:bodyPr>
          <a:lstStyle/>
          <a:p>
            <a:pPr marL="0" lvl="0" indent="0" algn="ctr">
              <a:lnSpc>
                <a:spcPts val="5481"/>
              </a:lnSpc>
              <a:spcBef>
                <a:spcPct val="0"/>
              </a:spcBef>
            </a:pPr>
            <a:r>
              <a:rPr lang="en-US" sz="4216" spc="-21">
                <a:solidFill>
                  <a:srgbClr val="FFFFFF"/>
                </a:solidFill>
                <a:latin typeface="Hammersmith One"/>
              </a:rPr>
              <a:t>Hobbie Switch</a:t>
            </a:r>
          </a:p>
        </p:txBody>
      </p:sp>
      <p:sp>
        <p:nvSpPr>
          <p:cNvPr id="5" name="TextBox 5"/>
          <p:cNvSpPr txBox="1"/>
          <p:nvPr/>
        </p:nvSpPr>
        <p:spPr>
          <a:xfrm>
            <a:off x="5521210" y="137426"/>
            <a:ext cx="5544294" cy="2042437"/>
          </a:xfrm>
          <a:prstGeom prst="rect">
            <a:avLst/>
          </a:prstGeom>
        </p:spPr>
        <p:txBody>
          <a:bodyPr lIns="0" tIns="0" rIns="0" bIns="0" rtlCol="0" anchor="t">
            <a:spAutoFit/>
          </a:bodyPr>
          <a:lstStyle/>
          <a:p>
            <a:pPr algn="ctr">
              <a:lnSpc>
                <a:spcPts val="5481"/>
              </a:lnSpc>
            </a:pPr>
            <a:r>
              <a:rPr lang="en-US" sz="4216" spc="-21">
                <a:solidFill>
                  <a:srgbClr val="FFFFFF"/>
                </a:solidFill>
                <a:latin typeface="Hammersmith One"/>
              </a:rPr>
              <a:t>• SiteMap: Web</a:t>
            </a:r>
          </a:p>
          <a:p>
            <a:pPr algn="ctr">
              <a:lnSpc>
                <a:spcPts val="5481"/>
              </a:lnSpc>
            </a:pPr>
            <a:endParaRPr lang="en-US" sz="4216" spc="-21">
              <a:solidFill>
                <a:srgbClr val="FFFFFF"/>
              </a:solidFill>
              <a:latin typeface="Hammersmith One"/>
            </a:endParaRPr>
          </a:p>
          <a:p>
            <a:pPr algn="ctr">
              <a:lnSpc>
                <a:spcPts val="5481"/>
              </a:lnSpc>
              <a:spcBef>
                <a:spcPct val="0"/>
              </a:spcBef>
            </a:pPr>
            <a:endParaRPr lang="en-US" sz="4216" spc="-21">
              <a:solidFill>
                <a:srgbClr val="FFFFFF"/>
              </a:solidFill>
              <a:latin typeface="Hammersmith One"/>
            </a:endParaRPr>
          </a:p>
        </p:txBody>
      </p:sp>
      <p:sp>
        <p:nvSpPr>
          <p:cNvPr id="6" name="TextBox 6"/>
          <p:cNvSpPr txBox="1"/>
          <p:nvPr/>
        </p:nvSpPr>
        <p:spPr>
          <a:xfrm>
            <a:off x="15117231" y="3330099"/>
            <a:ext cx="3004425" cy="173758"/>
          </a:xfrm>
          <a:prstGeom prst="rect">
            <a:avLst/>
          </a:prstGeom>
        </p:spPr>
        <p:txBody>
          <a:bodyPr lIns="0" tIns="0" rIns="0" bIns="0" rtlCol="0" anchor="t">
            <a:spAutoFit/>
          </a:bodyPr>
          <a:lstStyle/>
          <a:p>
            <a:pPr algn="ctr">
              <a:lnSpc>
                <a:spcPts val="1461"/>
              </a:lnSpc>
              <a:spcBef>
                <a:spcPct val="0"/>
              </a:spcBef>
            </a:pPr>
            <a:r>
              <a:rPr lang="en-US" sz="1124" spc="-5">
                <a:solidFill>
                  <a:srgbClr val="FFFFFF"/>
                </a:solidFill>
                <a:latin typeface="Hammersmith One"/>
              </a:rPr>
              <a:t>Disclaimer: Imagem gerada por IA do Canvas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A548FF"/>
        </a:solidFill>
        <a:effectLst/>
      </p:bgPr>
    </p:bg>
    <p:spTree>
      <p:nvGrpSpPr>
        <p:cNvPr id="1" name=""/>
        <p:cNvGrpSpPr/>
        <p:nvPr/>
      </p:nvGrpSpPr>
      <p:grpSpPr>
        <a:xfrm>
          <a:off x="0" y="0"/>
          <a:ext cx="0" cy="0"/>
          <a:chOff x="0" y="0"/>
          <a:chExt cx="0" cy="0"/>
        </a:xfrm>
      </p:grpSpPr>
      <p:sp>
        <p:nvSpPr>
          <p:cNvPr id="2" name="Freeform 2"/>
          <p:cNvSpPr/>
          <p:nvPr/>
        </p:nvSpPr>
        <p:spPr>
          <a:xfrm>
            <a:off x="14950886" y="2510"/>
            <a:ext cx="3337114" cy="3337114"/>
          </a:xfrm>
          <a:custGeom>
            <a:avLst/>
            <a:gdLst/>
            <a:ahLst/>
            <a:cxnLst/>
            <a:rect l="l" t="t" r="r" b="b"/>
            <a:pathLst>
              <a:path w="3337114" h="3337114">
                <a:moveTo>
                  <a:pt x="0" y="0"/>
                </a:moveTo>
                <a:lnTo>
                  <a:pt x="3337114" y="0"/>
                </a:lnTo>
                <a:lnTo>
                  <a:pt x="3337114" y="3337114"/>
                </a:lnTo>
                <a:lnTo>
                  <a:pt x="0" y="3337114"/>
                </a:lnTo>
                <a:lnTo>
                  <a:pt x="0" y="0"/>
                </a:lnTo>
                <a:close/>
              </a:path>
            </a:pathLst>
          </a:custGeom>
          <a:blipFill>
            <a:blip r:embed="rId2"/>
            <a:stretch>
              <a:fillRect/>
            </a:stretch>
          </a:blipFill>
        </p:spPr>
        <p:txBody>
          <a:bodyPr/>
          <a:lstStyle/>
          <a:p>
            <a:endParaRPr lang="pt-BR"/>
          </a:p>
        </p:txBody>
      </p:sp>
      <p:sp>
        <p:nvSpPr>
          <p:cNvPr id="3" name="Freeform 3"/>
          <p:cNvSpPr/>
          <p:nvPr/>
        </p:nvSpPr>
        <p:spPr>
          <a:xfrm>
            <a:off x="0" y="99663"/>
            <a:ext cx="14698384" cy="10367321"/>
          </a:xfrm>
          <a:custGeom>
            <a:avLst/>
            <a:gdLst/>
            <a:ahLst/>
            <a:cxnLst/>
            <a:rect l="l" t="t" r="r" b="b"/>
            <a:pathLst>
              <a:path w="14698384" h="10367321">
                <a:moveTo>
                  <a:pt x="0" y="0"/>
                </a:moveTo>
                <a:lnTo>
                  <a:pt x="14698384" y="0"/>
                </a:lnTo>
                <a:lnTo>
                  <a:pt x="14698384" y="10367321"/>
                </a:lnTo>
                <a:lnTo>
                  <a:pt x="0" y="10367321"/>
                </a:lnTo>
                <a:lnTo>
                  <a:pt x="0" y="0"/>
                </a:lnTo>
                <a:close/>
              </a:path>
            </a:pathLst>
          </a:custGeom>
          <a:blipFill>
            <a:blip r:embed="rId3"/>
            <a:stretch>
              <a:fillRect t="-2427" b="-2427"/>
            </a:stretch>
          </a:blipFill>
        </p:spPr>
        <p:txBody>
          <a:bodyPr/>
          <a:lstStyle/>
          <a:p>
            <a:endParaRPr lang="pt-BR"/>
          </a:p>
        </p:txBody>
      </p:sp>
      <p:sp>
        <p:nvSpPr>
          <p:cNvPr id="4" name="TextBox 4"/>
          <p:cNvSpPr txBox="1"/>
          <p:nvPr/>
        </p:nvSpPr>
        <p:spPr>
          <a:xfrm>
            <a:off x="13240734" y="9607629"/>
            <a:ext cx="6175370" cy="676861"/>
          </a:xfrm>
          <a:prstGeom prst="rect">
            <a:avLst/>
          </a:prstGeom>
        </p:spPr>
        <p:txBody>
          <a:bodyPr lIns="0" tIns="0" rIns="0" bIns="0" rtlCol="0" anchor="t">
            <a:spAutoFit/>
          </a:bodyPr>
          <a:lstStyle/>
          <a:p>
            <a:pPr marL="0" lvl="0" indent="0" algn="ctr">
              <a:lnSpc>
                <a:spcPts val="5481"/>
              </a:lnSpc>
              <a:spcBef>
                <a:spcPct val="0"/>
              </a:spcBef>
            </a:pPr>
            <a:r>
              <a:rPr lang="en-US" sz="4216" spc="-21">
                <a:solidFill>
                  <a:srgbClr val="FFFFFF"/>
                </a:solidFill>
                <a:latin typeface="Hammersmith One"/>
              </a:rPr>
              <a:t>Hobbie Switch</a:t>
            </a:r>
          </a:p>
        </p:txBody>
      </p:sp>
      <p:sp>
        <p:nvSpPr>
          <p:cNvPr id="5" name="TextBox 5"/>
          <p:cNvSpPr txBox="1"/>
          <p:nvPr/>
        </p:nvSpPr>
        <p:spPr>
          <a:xfrm>
            <a:off x="7464266" y="250771"/>
            <a:ext cx="5997674" cy="2042437"/>
          </a:xfrm>
          <a:prstGeom prst="rect">
            <a:avLst/>
          </a:prstGeom>
        </p:spPr>
        <p:txBody>
          <a:bodyPr lIns="0" tIns="0" rIns="0" bIns="0" rtlCol="0" anchor="t">
            <a:spAutoFit/>
          </a:bodyPr>
          <a:lstStyle/>
          <a:p>
            <a:pPr algn="ctr">
              <a:lnSpc>
                <a:spcPts val="5481"/>
              </a:lnSpc>
            </a:pPr>
            <a:r>
              <a:rPr lang="en-US" sz="4216" spc="-21">
                <a:solidFill>
                  <a:srgbClr val="FFFFFF"/>
                </a:solidFill>
                <a:latin typeface="Hammersmith One"/>
              </a:rPr>
              <a:t>• SiteMap: APP</a:t>
            </a:r>
          </a:p>
          <a:p>
            <a:pPr algn="ctr">
              <a:lnSpc>
                <a:spcPts val="5481"/>
              </a:lnSpc>
            </a:pPr>
            <a:endParaRPr lang="en-US" sz="4216" spc="-21">
              <a:solidFill>
                <a:srgbClr val="FFFFFF"/>
              </a:solidFill>
              <a:latin typeface="Hammersmith One"/>
            </a:endParaRPr>
          </a:p>
          <a:p>
            <a:pPr algn="ctr">
              <a:lnSpc>
                <a:spcPts val="5481"/>
              </a:lnSpc>
              <a:spcBef>
                <a:spcPct val="0"/>
              </a:spcBef>
            </a:pPr>
            <a:endParaRPr lang="en-US" sz="4216" spc="-21">
              <a:solidFill>
                <a:srgbClr val="FFFFFF"/>
              </a:solidFill>
              <a:latin typeface="Hammersmith One"/>
            </a:endParaRPr>
          </a:p>
        </p:txBody>
      </p:sp>
      <p:sp>
        <p:nvSpPr>
          <p:cNvPr id="6" name="TextBox 6"/>
          <p:cNvSpPr txBox="1"/>
          <p:nvPr/>
        </p:nvSpPr>
        <p:spPr>
          <a:xfrm>
            <a:off x="15117231" y="3330099"/>
            <a:ext cx="3004425" cy="173758"/>
          </a:xfrm>
          <a:prstGeom prst="rect">
            <a:avLst/>
          </a:prstGeom>
        </p:spPr>
        <p:txBody>
          <a:bodyPr lIns="0" tIns="0" rIns="0" bIns="0" rtlCol="0" anchor="t">
            <a:spAutoFit/>
          </a:bodyPr>
          <a:lstStyle/>
          <a:p>
            <a:pPr algn="ctr">
              <a:lnSpc>
                <a:spcPts val="1461"/>
              </a:lnSpc>
              <a:spcBef>
                <a:spcPct val="0"/>
              </a:spcBef>
            </a:pPr>
            <a:r>
              <a:rPr lang="en-US" sz="1124" spc="-5">
                <a:solidFill>
                  <a:srgbClr val="FFFFFF"/>
                </a:solidFill>
                <a:latin typeface="Hammersmith One"/>
              </a:rPr>
              <a:t>Disclaimer: Imagem gerada por IA do Canvas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A548FF"/>
        </a:solidFill>
        <a:effectLst/>
      </p:bgPr>
    </p:bg>
    <p:spTree>
      <p:nvGrpSpPr>
        <p:cNvPr id="1" name=""/>
        <p:cNvGrpSpPr/>
        <p:nvPr/>
      </p:nvGrpSpPr>
      <p:grpSpPr>
        <a:xfrm>
          <a:off x="0" y="0"/>
          <a:ext cx="0" cy="0"/>
          <a:chOff x="0" y="0"/>
          <a:chExt cx="0" cy="0"/>
        </a:xfrm>
      </p:grpSpPr>
      <p:sp>
        <p:nvSpPr>
          <p:cNvPr id="2" name="Freeform 2"/>
          <p:cNvSpPr/>
          <p:nvPr/>
        </p:nvSpPr>
        <p:spPr>
          <a:xfrm>
            <a:off x="507505" y="6632758"/>
            <a:ext cx="3337114" cy="3337114"/>
          </a:xfrm>
          <a:custGeom>
            <a:avLst/>
            <a:gdLst/>
            <a:ahLst/>
            <a:cxnLst/>
            <a:rect l="l" t="t" r="r" b="b"/>
            <a:pathLst>
              <a:path w="3337114" h="3337114">
                <a:moveTo>
                  <a:pt x="0" y="0"/>
                </a:moveTo>
                <a:lnTo>
                  <a:pt x="3337114" y="0"/>
                </a:lnTo>
                <a:lnTo>
                  <a:pt x="3337114" y="3337114"/>
                </a:lnTo>
                <a:lnTo>
                  <a:pt x="0" y="3337114"/>
                </a:lnTo>
                <a:lnTo>
                  <a:pt x="0" y="0"/>
                </a:lnTo>
                <a:close/>
              </a:path>
            </a:pathLst>
          </a:custGeom>
          <a:blipFill>
            <a:blip r:embed="rId2"/>
            <a:stretch>
              <a:fillRect/>
            </a:stretch>
          </a:blipFill>
        </p:spPr>
        <p:txBody>
          <a:bodyPr/>
          <a:lstStyle/>
          <a:p>
            <a:endParaRPr lang="pt-BR"/>
          </a:p>
        </p:txBody>
      </p:sp>
      <p:sp>
        <p:nvSpPr>
          <p:cNvPr id="3" name="TextBox 3"/>
          <p:cNvSpPr txBox="1"/>
          <p:nvPr/>
        </p:nvSpPr>
        <p:spPr>
          <a:xfrm>
            <a:off x="13240734" y="9607629"/>
            <a:ext cx="6175370" cy="676861"/>
          </a:xfrm>
          <a:prstGeom prst="rect">
            <a:avLst/>
          </a:prstGeom>
        </p:spPr>
        <p:txBody>
          <a:bodyPr lIns="0" tIns="0" rIns="0" bIns="0" rtlCol="0" anchor="t">
            <a:spAutoFit/>
          </a:bodyPr>
          <a:lstStyle/>
          <a:p>
            <a:pPr marL="0" lvl="0" indent="0" algn="ctr">
              <a:lnSpc>
                <a:spcPts val="5481"/>
              </a:lnSpc>
              <a:spcBef>
                <a:spcPct val="0"/>
              </a:spcBef>
            </a:pPr>
            <a:r>
              <a:rPr lang="en-US" sz="4216" spc="-21">
                <a:solidFill>
                  <a:srgbClr val="FFFFFF"/>
                </a:solidFill>
                <a:latin typeface="Hammersmith One"/>
              </a:rPr>
              <a:t>Hobbie Switch</a:t>
            </a:r>
          </a:p>
        </p:txBody>
      </p:sp>
      <p:sp>
        <p:nvSpPr>
          <p:cNvPr id="4" name="TextBox 4"/>
          <p:cNvSpPr txBox="1"/>
          <p:nvPr/>
        </p:nvSpPr>
        <p:spPr>
          <a:xfrm>
            <a:off x="5715516" y="250771"/>
            <a:ext cx="7633079" cy="2042437"/>
          </a:xfrm>
          <a:prstGeom prst="rect">
            <a:avLst/>
          </a:prstGeom>
        </p:spPr>
        <p:txBody>
          <a:bodyPr lIns="0" tIns="0" rIns="0" bIns="0" rtlCol="0" anchor="t">
            <a:spAutoFit/>
          </a:bodyPr>
          <a:lstStyle/>
          <a:p>
            <a:pPr algn="ctr">
              <a:lnSpc>
                <a:spcPts val="5481"/>
              </a:lnSpc>
            </a:pPr>
            <a:r>
              <a:rPr lang="en-US" sz="4216" spc="-21">
                <a:solidFill>
                  <a:srgbClr val="FFFFFF"/>
                </a:solidFill>
                <a:latin typeface="Hammersmith One"/>
              </a:rPr>
              <a:t>• SiteMap: Web X APP</a:t>
            </a:r>
          </a:p>
          <a:p>
            <a:pPr algn="ctr">
              <a:lnSpc>
                <a:spcPts val="5481"/>
              </a:lnSpc>
            </a:pPr>
            <a:endParaRPr lang="en-US" sz="4216" spc="-21">
              <a:solidFill>
                <a:srgbClr val="FFFFFF"/>
              </a:solidFill>
              <a:latin typeface="Hammersmith One"/>
            </a:endParaRPr>
          </a:p>
          <a:p>
            <a:pPr algn="ctr">
              <a:lnSpc>
                <a:spcPts val="5481"/>
              </a:lnSpc>
              <a:spcBef>
                <a:spcPct val="0"/>
              </a:spcBef>
            </a:pPr>
            <a:endParaRPr lang="en-US" sz="4216" spc="-21">
              <a:solidFill>
                <a:srgbClr val="FFFFFF"/>
              </a:solidFill>
              <a:latin typeface="Hammersmith One"/>
            </a:endParaRPr>
          </a:p>
        </p:txBody>
      </p:sp>
      <p:sp>
        <p:nvSpPr>
          <p:cNvPr id="5" name="TextBox 5"/>
          <p:cNvSpPr txBox="1"/>
          <p:nvPr/>
        </p:nvSpPr>
        <p:spPr>
          <a:xfrm>
            <a:off x="673850" y="9960347"/>
            <a:ext cx="3004425" cy="173758"/>
          </a:xfrm>
          <a:prstGeom prst="rect">
            <a:avLst/>
          </a:prstGeom>
        </p:spPr>
        <p:txBody>
          <a:bodyPr lIns="0" tIns="0" rIns="0" bIns="0" rtlCol="0" anchor="t">
            <a:spAutoFit/>
          </a:bodyPr>
          <a:lstStyle/>
          <a:p>
            <a:pPr algn="ctr">
              <a:lnSpc>
                <a:spcPts val="1461"/>
              </a:lnSpc>
              <a:spcBef>
                <a:spcPct val="0"/>
              </a:spcBef>
            </a:pPr>
            <a:r>
              <a:rPr lang="en-US" sz="1124" spc="-5">
                <a:solidFill>
                  <a:srgbClr val="FFFFFF"/>
                </a:solidFill>
                <a:latin typeface="Hammersmith One"/>
              </a:rPr>
              <a:t>Disclaimer: Imagem gerada por IA do Canvas </a:t>
            </a:r>
          </a:p>
        </p:txBody>
      </p:sp>
      <p:sp>
        <p:nvSpPr>
          <p:cNvPr id="6" name="TextBox 6"/>
          <p:cNvSpPr txBox="1"/>
          <p:nvPr/>
        </p:nvSpPr>
        <p:spPr>
          <a:xfrm>
            <a:off x="673850" y="1621727"/>
            <a:ext cx="17041206" cy="4089600"/>
          </a:xfrm>
          <a:prstGeom prst="rect">
            <a:avLst/>
          </a:prstGeom>
        </p:spPr>
        <p:txBody>
          <a:bodyPr lIns="0" tIns="0" rIns="0" bIns="0" rtlCol="0" anchor="t">
            <a:spAutoFit/>
          </a:bodyPr>
          <a:lstStyle/>
          <a:p>
            <a:pPr algn="just">
              <a:lnSpc>
                <a:spcPts val="3654"/>
              </a:lnSpc>
              <a:spcBef>
                <a:spcPct val="0"/>
              </a:spcBef>
            </a:pPr>
            <a:r>
              <a:rPr lang="en-US" sz="2811" spc="-14">
                <a:solidFill>
                  <a:srgbClr val="FFFFFF"/>
                </a:solidFill>
                <a:latin typeface="Hammersmith One"/>
              </a:rPr>
              <a:t>A distinção crucial entre o sitemap de uma plataforma na versão Web e seu equivalente em formato de aplicativo para dispositivos móveis reside na disposição e na extensão das páginas iniciais. Enquanto o aplicativo móvel apresenta uma interface inicial mais simplificada, direcionando os usuários diretamente para a página de login ou cadastro, a versão Web oferece uma página inicial mais ampla. Esta última costuma abranger diversas subpáginas, como login, cadastro, informações sobre a empresa, avaliações de usuários, formas de contato, suporte e seção de perguntas frequentes (FAQs). Essa discrepância estrutural busca adaptar as interfaces às diferentes experiências de uso, priorizando a praticidade e a navegabilidade, considerando a plataforma específica em uso.</a:t>
            </a:r>
          </a:p>
        </p:txBody>
      </p:sp>
      <p:sp>
        <p:nvSpPr>
          <p:cNvPr id="7" name="TextBox 7"/>
          <p:cNvSpPr txBox="1"/>
          <p:nvPr/>
        </p:nvSpPr>
        <p:spPr>
          <a:xfrm>
            <a:off x="5015757" y="8888306"/>
            <a:ext cx="1763063" cy="367986"/>
          </a:xfrm>
          <a:prstGeom prst="rect">
            <a:avLst/>
          </a:prstGeom>
        </p:spPr>
        <p:txBody>
          <a:bodyPr lIns="0" tIns="0" rIns="0" bIns="0" rtlCol="0" anchor="t">
            <a:spAutoFit/>
          </a:bodyPr>
          <a:lstStyle/>
          <a:p>
            <a:pPr algn="ctr">
              <a:lnSpc>
                <a:spcPts val="2956"/>
              </a:lnSpc>
              <a:spcBef>
                <a:spcPct val="0"/>
              </a:spcBef>
            </a:pPr>
            <a:r>
              <a:rPr lang="en-US" sz="2274" spc="-11">
                <a:solidFill>
                  <a:srgbClr val="FFFFFF"/>
                </a:solidFill>
                <a:latin typeface="Hammersmith One"/>
              </a:rPr>
              <a:t>Sitemap: App</a:t>
            </a:r>
          </a:p>
        </p:txBody>
      </p:sp>
      <p:sp>
        <p:nvSpPr>
          <p:cNvPr id="8" name="TextBox 8"/>
          <p:cNvSpPr txBox="1"/>
          <p:nvPr/>
        </p:nvSpPr>
        <p:spPr>
          <a:xfrm>
            <a:off x="11090855" y="8901136"/>
            <a:ext cx="1765792" cy="355155"/>
          </a:xfrm>
          <a:prstGeom prst="rect">
            <a:avLst/>
          </a:prstGeom>
        </p:spPr>
        <p:txBody>
          <a:bodyPr lIns="0" tIns="0" rIns="0" bIns="0" rtlCol="0" anchor="t">
            <a:spAutoFit/>
          </a:bodyPr>
          <a:lstStyle/>
          <a:p>
            <a:pPr algn="ctr">
              <a:lnSpc>
                <a:spcPts val="2845"/>
              </a:lnSpc>
              <a:spcBef>
                <a:spcPct val="0"/>
              </a:spcBef>
            </a:pPr>
            <a:r>
              <a:rPr lang="en-US" sz="2188" spc="-10">
                <a:solidFill>
                  <a:srgbClr val="FFFFFF"/>
                </a:solidFill>
                <a:latin typeface="Hammersmith One"/>
              </a:rPr>
              <a:t>Sitemap: Web</a:t>
            </a:r>
          </a:p>
        </p:txBody>
      </p:sp>
      <p:sp>
        <p:nvSpPr>
          <p:cNvPr id="9" name="Freeform 9"/>
          <p:cNvSpPr/>
          <p:nvPr/>
        </p:nvSpPr>
        <p:spPr>
          <a:xfrm>
            <a:off x="3844619" y="5347378"/>
            <a:ext cx="6501011" cy="4704610"/>
          </a:xfrm>
          <a:custGeom>
            <a:avLst/>
            <a:gdLst/>
            <a:ahLst/>
            <a:cxnLst/>
            <a:rect l="l" t="t" r="r" b="b"/>
            <a:pathLst>
              <a:path w="6501011" h="4704610">
                <a:moveTo>
                  <a:pt x="0" y="0"/>
                </a:moveTo>
                <a:lnTo>
                  <a:pt x="6501011" y="0"/>
                </a:lnTo>
                <a:lnTo>
                  <a:pt x="6501011" y="4704610"/>
                </a:lnTo>
                <a:lnTo>
                  <a:pt x="0" y="4704610"/>
                </a:lnTo>
                <a:lnTo>
                  <a:pt x="0" y="0"/>
                </a:lnTo>
                <a:close/>
              </a:path>
            </a:pathLst>
          </a:custGeom>
          <a:blipFill>
            <a:blip r:embed="rId3"/>
            <a:stretch>
              <a:fillRect t="-1099" b="-1099"/>
            </a:stretch>
          </a:blipFill>
        </p:spPr>
        <p:txBody>
          <a:bodyPr/>
          <a:lstStyle/>
          <a:p>
            <a:endParaRPr lang="pt-BR"/>
          </a:p>
        </p:txBody>
      </p:sp>
      <p:sp>
        <p:nvSpPr>
          <p:cNvPr id="10" name="Freeform 10"/>
          <p:cNvSpPr/>
          <p:nvPr/>
        </p:nvSpPr>
        <p:spPr>
          <a:xfrm>
            <a:off x="10345630" y="5347378"/>
            <a:ext cx="7742532" cy="4822701"/>
          </a:xfrm>
          <a:custGeom>
            <a:avLst/>
            <a:gdLst/>
            <a:ahLst/>
            <a:cxnLst/>
            <a:rect l="l" t="t" r="r" b="b"/>
            <a:pathLst>
              <a:path w="7742532" h="4822701">
                <a:moveTo>
                  <a:pt x="0" y="0"/>
                </a:moveTo>
                <a:lnTo>
                  <a:pt x="7742532" y="0"/>
                </a:lnTo>
                <a:lnTo>
                  <a:pt x="7742532" y="4822702"/>
                </a:lnTo>
                <a:lnTo>
                  <a:pt x="0" y="4822702"/>
                </a:lnTo>
                <a:lnTo>
                  <a:pt x="0" y="0"/>
                </a:lnTo>
                <a:close/>
              </a:path>
            </a:pathLst>
          </a:custGeom>
          <a:blipFill>
            <a:blip r:embed="rId4"/>
            <a:stretch>
              <a:fillRect t="-7363"/>
            </a:stretch>
          </a:blipFill>
        </p:spPr>
        <p:txBody>
          <a:bodyPr/>
          <a:lstStyle/>
          <a:p>
            <a:endParaRPr lang="pt-B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A548FF"/>
        </a:solidFill>
        <a:effectLst/>
      </p:bgPr>
    </p:bg>
    <p:spTree>
      <p:nvGrpSpPr>
        <p:cNvPr id="1" name=""/>
        <p:cNvGrpSpPr/>
        <p:nvPr/>
      </p:nvGrpSpPr>
      <p:grpSpPr>
        <a:xfrm>
          <a:off x="0" y="0"/>
          <a:ext cx="0" cy="0"/>
          <a:chOff x="0" y="0"/>
          <a:chExt cx="0" cy="0"/>
        </a:xfrm>
      </p:grpSpPr>
      <p:sp>
        <p:nvSpPr>
          <p:cNvPr id="2" name="Freeform 2"/>
          <p:cNvSpPr/>
          <p:nvPr/>
        </p:nvSpPr>
        <p:spPr>
          <a:xfrm>
            <a:off x="507505" y="6632758"/>
            <a:ext cx="3337114" cy="3337114"/>
          </a:xfrm>
          <a:custGeom>
            <a:avLst/>
            <a:gdLst/>
            <a:ahLst/>
            <a:cxnLst/>
            <a:rect l="l" t="t" r="r" b="b"/>
            <a:pathLst>
              <a:path w="3337114" h="3337114">
                <a:moveTo>
                  <a:pt x="0" y="0"/>
                </a:moveTo>
                <a:lnTo>
                  <a:pt x="3337114" y="0"/>
                </a:lnTo>
                <a:lnTo>
                  <a:pt x="3337114" y="3337114"/>
                </a:lnTo>
                <a:lnTo>
                  <a:pt x="0" y="3337114"/>
                </a:lnTo>
                <a:lnTo>
                  <a:pt x="0" y="0"/>
                </a:lnTo>
                <a:close/>
              </a:path>
            </a:pathLst>
          </a:custGeom>
          <a:blipFill>
            <a:blip r:embed="rId2"/>
            <a:stretch>
              <a:fillRect/>
            </a:stretch>
          </a:blipFill>
        </p:spPr>
        <p:txBody>
          <a:bodyPr/>
          <a:lstStyle/>
          <a:p>
            <a:endParaRPr lang="pt-BR"/>
          </a:p>
        </p:txBody>
      </p:sp>
      <p:sp>
        <p:nvSpPr>
          <p:cNvPr id="3" name="Freeform 3"/>
          <p:cNvSpPr/>
          <p:nvPr/>
        </p:nvSpPr>
        <p:spPr>
          <a:xfrm>
            <a:off x="3258141" y="1030708"/>
            <a:ext cx="14754035" cy="1865070"/>
          </a:xfrm>
          <a:custGeom>
            <a:avLst/>
            <a:gdLst/>
            <a:ahLst/>
            <a:cxnLst/>
            <a:rect l="l" t="t" r="r" b="b"/>
            <a:pathLst>
              <a:path w="14754035" h="1865070">
                <a:moveTo>
                  <a:pt x="0" y="0"/>
                </a:moveTo>
                <a:lnTo>
                  <a:pt x="14754036" y="0"/>
                </a:lnTo>
                <a:lnTo>
                  <a:pt x="14754036" y="1865070"/>
                </a:lnTo>
                <a:lnTo>
                  <a:pt x="0" y="1865070"/>
                </a:lnTo>
                <a:lnTo>
                  <a:pt x="0" y="0"/>
                </a:lnTo>
                <a:close/>
              </a:path>
            </a:pathLst>
          </a:custGeom>
          <a:blipFill>
            <a:blip r:embed="rId3"/>
            <a:stretch>
              <a:fillRect/>
            </a:stretch>
          </a:blipFill>
        </p:spPr>
        <p:txBody>
          <a:bodyPr/>
          <a:lstStyle/>
          <a:p>
            <a:endParaRPr lang="pt-BR"/>
          </a:p>
        </p:txBody>
      </p:sp>
      <p:sp>
        <p:nvSpPr>
          <p:cNvPr id="4" name="Freeform 4"/>
          <p:cNvSpPr/>
          <p:nvPr/>
        </p:nvSpPr>
        <p:spPr>
          <a:xfrm>
            <a:off x="1028198" y="4234585"/>
            <a:ext cx="5758869" cy="2076008"/>
          </a:xfrm>
          <a:custGeom>
            <a:avLst/>
            <a:gdLst/>
            <a:ahLst/>
            <a:cxnLst/>
            <a:rect l="l" t="t" r="r" b="b"/>
            <a:pathLst>
              <a:path w="5758869" h="2076008">
                <a:moveTo>
                  <a:pt x="0" y="0"/>
                </a:moveTo>
                <a:lnTo>
                  <a:pt x="5758869" y="0"/>
                </a:lnTo>
                <a:lnTo>
                  <a:pt x="5758869" y="2076008"/>
                </a:lnTo>
                <a:lnTo>
                  <a:pt x="0" y="2076008"/>
                </a:lnTo>
                <a:lnTo>
                  <a:pt x="0" y="0"/>
                </a:lnTo>
                <a:close/>
              </a:path>
            </a:pathLst>
          </a:custGeom>
          <a:blipFill>
            <a:blip r:embed="rId4"/>
            <a:stretch>
              <a:fillRect/>
            </a:stretch>
          </a:blipFill>
        </p:spPr>
        <p:txBody>
          <a:bodyPr/>
          <a:lstStyle/>
          <a:p>
            <a:endParaRPr lang="pt-BR"/>
          </a:p>
        </p:txBody>
      </p:sp>
      <p:sp>
        <p:nvSpPr>
          <p:cNvPr id="5" name="TextBox 5"/>
          <p:cNvSpPr txBox="1"/>
          <p:nvPr/>
        </p:nvSpPr>
        <p:spPr>
          <a:xfrm>
            <a:off x="13240734" y="9607629"/>
            <a:ext cx="6175370" cy="676861"/>
          </a:xfrm>
          <a:prstGeom prst="rect">
            <a:avLst/>
          </a:prstGeom>
        </p:spPr>
        <p:txBody>
          <a:bodyPr lIns="0" tIns="0" rIns="0" bIns="0" rtlCol="0" anchor="t">
            <a:spAutoFit/>
          </a:bodyPr>
          <a:lstStyle/>
          <a:p>
            <a:pPr marL="0" lvl="0" indent="0" algn="ctr">
              <a:lnSpc>
                <a:spcPts val="5481"/>
              </a:lnSpc>
              <a:spcBef>
                <a:spcPct val="0"/>
              </a:spcBef>
            </a:pPr>
            <a:r>
              <a:rPr lang="en-US" sz="4216" spc="-21">
                <a:solidFill>
                  <a:srgbClr val="FFFFFF"/>
                </a:solidFill>
                <a:latin typeface="Hammersmith One"/>
              </a:rPr>
              <a:t>Hobbie Switch</a:t>
            </a:r>
          </a:p>
        </p:txBody>
      </p:sp>
      <p:sp>
        <p:nvSpPr>
          <p:cNvPr id="6" name="TextBox 6"/>
          <p:cNvSpPr txBox="1"/>
          <p:nvPr/>
        </p:nvSpPr>
        <p:spPr>
          <a:xfrm>
            <a:off x="5715516" y="250771"/>
            <a:ext cx="7843576" cy="2042437"/>
          </a:xfrm>
          <a:prstGeom prst="rect">
            <a:avLst/>
          </a:prstGeom>
        </p:spPr>
        <p:txBody>
          <a:bodyPr lIns="0" tIns="0" rIns="0" bIns="0" rtlCol="0" anchor="t">
            <a:spAutoFit/>
          </a:bodyPr>
          <a:lstStyle/>
          <a:p>
            <a:pPr algn="ctr">
              <a:lnSpc>
                <a:spcPts val="5481"/>
              </a:lnSpc>
            </a:pPr>
            <a:r>
              <a:rPr lang="en-US" sz="4216" spc="-21">
                <a:solidFill>
                  <a:srgbClr val="FFFFFF"/>
                </a:solidFill>
                <a:latin typeface="Hammersmith One"/>
              </a:rPr>
              <a:t>• SiteMap: Web X APP</a:t>
            </a:r>
          </a:p>
          <a:p>
            <a:pPr algn="ctr">
              <a:lnSpc>
                <a:spcPts val="5481"/>
              </a:lnSpc>
            </a:pPr>
            <a:endParaRPr lang="en-US" sz="4216" spc="-21">
              <a:solidFill>
                <a:srgbClr val="FFFFFF"/>
              </a:solidFill>
              <a:latin typeface="Hammersmith One"/>
            </a:endParaRPr>
          </a:p>
          <a:p>
            <a:pPr algn="ctr">
              <a:lnSpc>
                <a:spcPts val="5481"/>
              </a:lnSpc>
              <a:spcBef>
                <a:spcPct val="0"/>
              </a:spcBef>
            </a:pPr>
            <a:endParaRPr lang="en-US" sz="4216" spc="-21">
              <a:solidFill>
                <a:srgbClr val="FFFFFF"/>
              </a:solidFill>
              <a:latin typeface="Hammersmith One"/>
            </a:endParaRPr>
          </a:p>
        </p:txBody>
      </p:sp>
      <p:sp>
        <p:nvSpPr>
          <p:cNvPr id="7" name="TextBox 7"/>
          <p:cNvSpPr txBox="1"/>
          <p:nvPr/>
        </p:nvSpPr>
        <p:spPr>
          <a:xfrm>
            <a:off x="673850" y="9960347"/>
            <a:ext cx="3004425" cy="173758"/>
          </a:xfrm>
          <a:prstGeom prst="rect">
            <a:avLst/>
          </a:prstGeom>
        </p:spPr>
        <p:txBody>
          <a:bodyPr lIns="0" tIns="0" rIns="0" bIns="0" rtlCol="0" anchor="t">
            <a:spAutoFit/>
          </a:bodyPr>
          <a:lstStyle/>
          <a:p>
            <a:pPr algn="ctr">
              <a:lnSpc>
                <a:spcPts val="1461"/>
              </a:lnSpc>
              <a:spcBef>
                <a:spcPct val="0"/>
              </a:spcBef>
            </a:pPr>
            <a:r>
              <a:rPr lang="en-US" sz="1124" spc="-5">
                <a:solidFill>
                  <a:srgbClr val="FFFFFF"/>
                </a:solidFill>
                <a:latin typeface="Hammersmith One"/>
              </a:rPr>
              <a:t>Disclaimer: Imagem gerada por IA do Canvas </a:t>
            </a:r>
          </a:p>
        </p:txBody>
      </p:sp>
      <p:sp>
        <p:nvSpPr>
          <p:cNvPr id="8" name="TextBox 8"/>
          <p:cNvSpPr txBox="1"/>
          <p:nvPr/>
        </p:nvSpPr>
        <p:spPr>
          <a:xfrm>
            <a:off x="7237576" y="3122948"/>
            <a:ext cx="10341242" cy="6023719"/>
          </a:xfrm>
          <a:prstGeom prst="rect">
            <a:avLst/>
          </a:prstGeom>
        </p:spPr>
        <p:txBody>
          <a:bodyPr lIns="0" tIns="0" rIns="0" bIns="0" rtlCol="0" anchor="t">
            <a:spAutoFit/>
          </a:bodyPr>
          <a:lstStyle/>
          <a:p>
            <a:pPr algn="just">
              <a:lnSpc>
                <a:spcPts val="4385"/>
              </a:lnSpc>
            </a:pPr>
            <a:r>
              <a:rPr lang="en-US" sz="3373" spc="-16">
                <a:solidFill>
                  <a:srgbClr val="FFFFFF"/>
                </a:solidFill>
                <a:latin typeface="Hammersmith One"/>
              </a:rPr>
              <a:t>A diferença entre o sitemap das duas versões se encontra no início da navegação. O Site (Web) possui: Login, Página de cadastro, Sobre Nós, Reviews, Contactos, Suporte e FAQs. Enquanto na versão do APP, como a primeira página apresentada já é a de login e/ou cadastro, apenas o Login e a Página de Cadastro. </a:t>
            </a:r>
          </a:p>
          <a:p>
            <a:pPr algn="just">
              <a:lnSpc>
                <a:spcPts val="4385"/>
              </a:lnSpc>
              <a:spcBef>
                <a:spcPct val="0"/>
              </a:spcBef>
            </a:pPr>
            <a:r>
              <a:rPr lang="en-US" sz="3373" spc="-16">
                <a:solidFill>
                  <a:srgbClr val="FFFFFF"/>
                </a:solidFill>
                <a:latin typeface="Hammersmith One"/>
              </a:rPr>
              <a:t>Nesse contexto, favoreceu-se o site no tocante à explicação do funcionamento da plataforma, comentários de outros utilizadores, suporte, sobre a empresa, entre outros aspectos.</a:t>
            </a:r>
          </a:p>
        </p:txBody>
      </p:sp>
      <p:sp>
        <p:nvSpPr>
          <p:cNvPr id="9" name="TextBox 9"/>
          <p:cNvSpPr txBox="1"/>
          <p:nvPr/>
        </p:nvSpPr>
        <p:spPr>
          <a:xfrm>
            <a:off x="315744" y="1486809"/>
            <a:ext cx="2423290" cy="676861"/>
          </a:xfrm>
          <a:prstGeom prst="rect">
            <a:avLst/>
          </a:prstGeom>
        </p:spPr>
        <p:txBody>
          <a:bodyPr lIns="0" tIns="0" rIns="0" bIns="0" rtlCol="0" anchor="t">
            <a:spAutoFit/>
          </a:bodyPr>
          <a:lstStyle/>
          <a:p>
            <a:pPr marL="910377" lvl="1" indent="-455188" algn="ctr">
              <a:lnSpc>
                <a:spcPts val="5481"/>
              </a:lnSpc>
              <a:buFont typeface="Arial"/>
              <a:buChar char="•"/>
            </a:pPr>
            <a:r>
              <a:rPr lang="en-US" sz="4216" spc="-21">
                <a:solidFill>
                  <a:srgbClr val="FFFFFF"/>
                </a:solidFill>
                <a:latin typeface="Hammersmith One"/>
              </a:rPr>
              <a:t>Web: </a:t>
            </a:r>
          </a:p>
        </p:txBody>
      </p:sp>
      <p:sp>
        <p:nvSpPr>
          <p:cNvPr id="10" name="TextBox 10"/>
          <p:cNvSpPr txBox="1"/>
          <p:nvPr/>
        </p:nvSpPr>
        <p:spPr>
          <a:xfrm>
            <a:off x="315744" y="3236412"/>
            <a:ext cx="2423290" cy="676861"/>
          </a:xfrm>
          <a:prstGeom prst="rect">
            <a:avLst/>
          </a:prstGeom>
        </p:spPr>
        <p:txBody>
          <a:bodyPr lIns="0" tIns="0" rIns="0" bIns="0" rtlCol="0" anchor="t">
            <a:spAutoFit/>
          </a:bodyPr>
          <a:lstStyle/>
          <a:p>
            <a:pPr marL="910377" lvl="1" indent="-455188" algn="ctr">
              <a:lnSpc>
                <a:spcPts val="5481"/>
              </a:lnSpc>
              <a:buFont typeface="Arial"/>
              <a:buChar char="•"/>
            </a:pPr>
            <a:r>
              <a:rPr lang="en-US" sz="4216" spc="-21">
                <a:solidFill>
                  <a:srgbClr val="FFFFFF"/>
                </a:solidFill>
                <a:latin typeface="Hammersmith One"/>
              </a:rPr>
              <a:t>App:</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738E"/>
        </a:solidFill>
        <a:effectLst/>
      </p:bgPr>
    </p:bg>
    <p:spTree>
      <p:nvGrpSpPr>
        <p:cNvPr id="1" name=""/>
        <p:cNvGrpSpPr/>
        <p:nvPr/>
      </p:nvGrpSpPr>
      <p:grpSpPr>
        <a:xfrm>
          <a:off x="0" y="0"/>
          <a:ext cx="0" cy="0"/>
          <a:chOff x="0" y="0"/>
          <a:chExt cx="0" cy="0"/>
        </a:xfrm>
      </p:grpSpPr>
      <p:sp>
        <p:nvSpPr>
          <p:cNvPr id="2" name="Freeform 2"/>
          <p:cNvSpPr/>
          <p:nvPr/>
        </p:nvSpPr>
        <p:spPr>
          <a:xfrm>
            <a:off x="233288" y="879056"/>
            <a:ext cx="7442050" cy="9405434"/>
          </a:xfrm>
          <a:custGeom>
            <a:avLst/>
            <a:gdLst/>
            <a:ahLst/>
            <a:cxnLst/>
            <a:rect l="l" t="t" r="r" b="b"/>
            <a:pathLst>
              <a:path w="7442050" h="9405434">
                <a:moveTo>
                  <a:pt x="0" y="0"/>
                </a:moveTo>
                <a:lnTo>
                  <a:pt x="7442050" y="0"/>
                </a:lnTo>
                <a:lnTo>
                  <a:pt x="7442050" y="9405434"/>
                </a:lnTo>
                <a:lnTo>
                  <a:pt x="0" y="9405434"/>
                </a:lnTo>
                <a:lnTo>
                  <a:pt x="0" y="0"/>
                </a:lnTo>
                <a:close/>
              </a:path>
            </a:pathLst>
          </a:custGeom>
          <a:blipFill>
            <a:blip r:embed="rId2"/>
            <a:stretch>
              <a:fillRect/>
            </a:stretch>
          </a:blipFill>
        </p:spPr>
        <p:txBody>
          <a:bodyPr/>
          <a:lstStyle/>
          <a:p>
            <a:endParaRPr lang="pt-BR"/>
          </a:p>
        </p:txBody>
      </p:sp>
      <p:sp>
        <p:nvSpPr>
          <p:cNvPr id="3" name="Freeform 3"/>
          <p:cNvSpPr/>
          <p:nvPr/>
        </p:nvSpPr>
        <p:spPr>
          <a:xfrm>
            <a:off x="7529608" y="1143596"/>
            <a:ext cx="4854534" cy="9050039"/>
          </a:xfrm>
          <a:custGeom>
            <a:avLst/>
            <a:gdLst/>
            <a:ahLst/>
            <a:cxnLst/>
            <a:rect l="l" t="t" r="r" b="b"/>
            <a:pathLst>
              <a:path w="4854534" h="9050039">
                <a:moveTo>
                  <a:pt x="0" y="0"/>
                </a:moveTo>
                <a:lnTo>
                  <a:pt x="4854534" y="0"/>
                </a:lnTo>
                <a:lnTo>
                  <a:pt x="4854534" y="9050039"/>
                </a:lnTo>
                <a:lnTo>
                  <a:pt x="0" y="9050039"/>
                </a:lnTo>
                <a:lnTo>
                  <a:pt x="0" y="0"/>
                </a:lnTo>
                <a:close/>
              </a:path>
            </a:pathLst>
          </a:custGeom>
          <a:blipFill>
            <a:blip r:embed="rId3"/>
            <a:stretch>
              <a:fillRect/>
            </a:stretch>
          </a:blipFill>
        </p:spPr>
        <p:txBody>
          <a:bodyPr/>
          <a:lstStyle/>
          <a:p>
            <a:endParaRPr lang="pt-BR"/>
          </a:p>
        </p:txBody>
      </p:sp>
      <p:sp>
        <p:nvSpPr>
          <p:cNvPr id="4" name="TextBox 4"/>
          <p:cNvSpPr txBox="1"/>
          <p:nvPr/>
        </p:nvSpPr>
        <p:spPr>
          <a:xfrm>
            <a:off x="-975957" y="202195"/>
            <a:ext cx="6175370" cy="676861"/>
          </a:xfrm>
          <a:prstGeom prst="rect">
            <a:avLst/>
          </a:prstGeom>
        </p:spPr>
        <p:txBody>
          <a:bodyPr lIns="0" tIns="0" rIns="0" bIns="0" rtlCol="0" anchor="t">
            <a:spAutoFit/>
          </a:bodyPr>
          <a:lstStyle/>
          <a:p>
            <a:pPr marL="0" lvl="0" indent="0" algn="ctr">
              <a:lnSpc>
                <a:spcPts val="5481"/>
              </a:lnSpc>
              <a:spcBef>
                <a:spcPct val="0"/>
              </a:spcBef>
            </a:pPr>
            <a:r>
              <a:rPr lang="en-US" sz="4216" spc="-21">
                <a:solidFill>
                  <a:srgbClr val="FFFFFF"/>
                </a:solidFill>
                <a:latin typeface="Hammersmith One"/>
              </a:rPr>
              <a:t>Hobbie Switch</a:t>
            </a:r>
          </a:p>
        </p:txBody>
      </p:sp>
      <p:sp>
        <p:nvSpPr>
          <p:cNvPr id="5" name="TextBox 5"/>
          <p:cNvSpPr txBox="1"/>
          <p:nvPr/>
        </p:nvSpPr>
        <p:spPr>
          <a:xfrm>
            <a:off x="6403679" y="-26065"/>
            <a:ext cx="7261776" cy="1959124"/>
          </a:xfrm>
          <a:prstGeom prst="rect">
            <a:avLst/>
          </a:prstGeom>
        </p:spPr>
        <p:txBody>
          <a:bodyPr lIns="0" tIns="0" rIns="0" bIns="0" rtlCol="0" anchor="t">
            <a:spAutoFit/>
          </a:bodyPr>
          <a:lstStyle/>
          <a:p>
            <a:pPr algn="ctr">
              <a:lnSpc>
                <a:spcPts val="4933"/>
              </a:lnSpc>
            </a:pPr>
            <a:r>
              <a:rPr lang="en-US" sz="3795" spc="-18">
                <a:solidFill>
                  <a:srgbClr val="FFFFFF"/>
                </a:solidFill>
                <a:latin typeface="Hammersmith One"/>
              </a:rPr>
              <a:t>• Wireframe/Design: </a:t>
            </a:r>
          </a:p>
          <a:p>
            <a:pPr algn="ctr">
              <a:lnSpc>
                <a:spcPts val="5481"/>
              </a:lnSpc>
            </a:pPr>
            <a:endParaRPr lang="en-US" sz="3795" spc="-18">
              <a:solidFill>
                <a:srgbClr val="FFFFFF"/>
              </a:solidFill>
              <a:latin typeface="Hammersmith One"/>
            </a:endParaRPr>
          </a:p>
          <a:p>
            <a:pPr algn="ctr">
              <a:lnSpc>
                <a:spcPts val="5481"/>
              </a:lnSpc>
              <a:spcBef>
                <a:spcPct val="0"/>
              </a:spcBef>
            </a:pPr>
            <a:endParaRPr lang="en-US" sz="3795" spc="-18">
              <a:solidFill>
                <a:srgbClr val="FFFFFF"/>
              </a:solidFill>
              <a:latin typeface="Hammersmith One"/>
            </a:endParaRPr>
          </a:p>
        </p:txBody>
      </p:sp>
      <p:sp>
        <p:nvSpPr>
          <p:cNvPr id="6" name="TextBox 6"/>
          <p:cNvSpPr txBox="1"/>
          <p:nvPr/>
        </p:nvSpPr>
        <p:spPr>
          <a:xfrm>
            <a:off x="12384142" y="1591244"/>
            <a:ext cx="5529351" cy="7952483"/>
          </a:xfrm>
          <a:prstGeom prst="rect">
            <a:avLst/>
          </a:prstGeom>
        </p:spPr>
        <p:txBody>
          <a:bodyPr lIns="0" tIns="0" rIns="0" bIns="0" rtlCol="0" anchor="t">
            <a:spAutoFit/>
          </a:bodyPr>
          <a:lstStyle/>
          <a:p>
            <a:pPr algn="just">
              <a:lnSpc>
                <a:spcPts val="2923"/>
              </a:lnSpc>
            </a:pPr>
            <a:r>
              <a:rPr lang="en-US" sz="2248" spc="-11">
                <a:solidFill>
                  <a:srgbClr val="000000"/>
                </a:solidFill>
                <a:latin typeface="Hammersmith One"/>
              </a:rPr>
              <a:t>Este é  o primeiro  protótipo de design da plataforma. Apesar de ter sofrido alterações, principalmente quando trata-se do mobile, foi a ideia original de visualização da página. </a:t>
            </a:r>
          </a:p>
          <a:p>
            <a:pPr algn="just">
              <a:lnSpc>
                <a:spcPts val="2923"/>
              </a:lnSpc>
            </a:pPr>
            <a:r>
              <a:rPr lang="en-US" sz="2248" spc="-11">
                <a:solidFill>
                  <a:srgbClr val="000000"/>
                </a:solidFill>
                <a:latin typeface="Hammersmith One"/>
              </a:rPr>
              <a:t>Para a versão mobile, foi necessário fazer o mesmo modelo ajustando para um Layout mais vertical, texto menores e mais objetivos, fazendo uso de menus retráteis e ícones mais simplificados, priorizando as informações essenciais, reduzindo a quantidade de elementos,  usando menus de navegação hambúrguer e carrosséis. </a:t>
            </a:r>
          </a:p>
          <a:p>
            <a:pPr algn="just">
              <a:lnSpc>
                <a:spcPts val="2923"/>
              </a:lnSpc>
            </a:pPr>
            <a:r>
              <a:rPr lang="en-US" sz="2248" spc="-11">
                <a:solidFill>
                  <a:srgbClr val="000000"/>
                </a:solidFill>
                <a:latin typeface="Hammersmith One"/>
              </a:rPr>
              <a:t>Na versão Web, utilizou mais do espaço da tela, priorizando textos e deixando as opções de navegação visíveis para o utilizador.</a:t>
            </a:r>
          </a:p>
          <a:p>
            <a:pPr algn="just">
              <a:lnSpc>
                <a:spcPts val="2923"/>
              </a:lnSpc>
              <a:spcBef>
                <a:spcPct val="0"/>
              </a:spcBef>
            </a:pPr>
            <a:r>
              <a:rPr lang="en-US" sz="2248" spc="-11">
                <a:solidFill>
                  <a:srgbClr val="000000"/>
                </a:solidFill>
                <a:latin typeface="Hammersmith One"/>
              </a:rPr>
              <a:t>Ademais, como já explicitado acima, priorizou-se na versão WEB, uma maior quantidade de informações sobre a plataforma do que na versão APP.</a:t>
            </a:r>
          </a:p>
        </p:txBody>
      </p:sp>
      <p:sp>
        <p:nvSpPr>
          <p:cNvPr id="7" name="TextBox 7"/>
          <p:cNvSpPr txBox="1"/>
          <p:nvPr/>
        </p:nvSpPr>
        <p:spPr>
          <a:xfrm>
            <a:off x="8881679" y="4991755"/>
            <a:ext cx="524642" cy="676861"/>
          </a:xfrm>
          <a:prstGeom prst="rect">
            <a:avLst/>
          </a:prstGeom>
        </p:spPr>
        <p:txBody>
          <a:bodyPr lIns="0" tIns="0" rIns="0" bIns="0" rtlCol="0" anchor="t">
            <a:spAutoFit/>
          </a:bodyPr>
          <a:lstStyle/>
          <a:p>
            <a:pPr algn="ctr">
              <a:lnSpc>
                <a:spcPts val="5481"/>
              </a:lnSpc>
              <a:spcBef>
                <a:spcPct val="0"/>
              </a:spcBef>
            </a:pPr>
            <a:r>
              <a:rPr lang="en-US" sz="4216" spc="-21">
                <a:solidFill>
                  <a:srgbClr val="000000"/>
                </a:solidFill>
                <a:latin typeface="Hammersmith One"/>
              </a:rPr>
              <a:t>   </a:t>
            </a:r>
          </a:p>
        </p:txBody>
      </p:sp>
      <p:sp>
        <p:nvSpPr>
          <p:cNvPr id="8" name="Freeform 8"/>
          <p:cNvSpPr/>
          <p:nvPr/>
        </p:nvSpPr>
        <p:spPr>
          <a:xfrm>
            <a:off x="6208474" y="2143106"/>
            <a:ext cx="284542" cy="304866"/>
          </a:xfrm>
          <a:custGeom>
            <a:avLst/>
            <a:gdLst/>
            <a:ahLst/>
            <a:cxnLst/>
            <a:rect l="l" t="t" r="r" b="b"/>
            <a:pathLst>
              <a:path w="284542" h="304866">
                <a:moveTo>
                  <a:pt x="0" y="0"/>
                </a:moveTo>
                <a:lnTo>
                  <a:pt x="284541" y="0"/>
                </a:lnTo>
                <a:lnTo>
                  <a:pt x="284541" y="304867"/>
                </a:lnTo>
                <a:lnTo>
                  <a:pt x="0" y="304867"/>
                </a:lnTo>
                <a:lnTo>
                  <a:pt x="0" y="0"/>
                </a:lnTo>
                <a:close/>
              </a:path>
            </a:pathLst>
          </a:custGeom>
          <a:blipFill>
            <a:blip r:embed="rId4"/>
            <a:stretch>
              <a:fillRect/>
            </a:stretch>
          </a:blipFill>
        </p:spPr>
        <p:txBody>
          <a:bodyPr/>
          <a:lstStyle/>
          <a:p>
            <a:endParaRPr lang="pt-BR"/>
          </a:p>
        </p:txBody>
      </p:sp>
      <p:sp>
        <p:nvSpPr>
          <p:cNvPr id="9" name="Freeform 9"/>
          <p:cNvSpPr/>
          <p:nvPr/>
        </p:nvSpPr>
        <p:spPr>
          <a:xfrm>
            <a:off x="6683378" y="2165230"/>
            <a:ext cx="334150" cy="282742"/>
          </a:xfrm>
          <a:custGeom>
            <a:avLst/>
            <a:gdLst/>
            <a:ahLst/>
            <a:cxnLst/>
            <a:rect l="l" t="t" r="r" b="b"/>
            <a:pathLst>
              <a:path w="334150" h="282742">
                <a:moveTo>
                  <a:pt x="0" y="0"/>
                </a:moveTo>
                <a:lnTo>
                  <a:pt x="334150" y="0"/>
                </a:lnTo>
                <a:lnTo>
                  <a:pt x="334150" y="282743"/>
                </a:lnTo>
                <a:lnTo>
                  <a:pt x="0" y="282743"/>
                </a:lnTo>
                <a:lnTo>
                  <a:pt x="0" y="0"/>
                </a:lnTo>
                <a:close/>
              </a:path>
            </a:pathLst>
          </a:custGeom>
          <a:blipFill>
            <a:blip r:embed="rId5"/>
            <a:stretch>
              <a:fillRect/>
            </a:stretch>
          </a:blipFill>
        </p:spPr>
        <p:txBody>
          <a:bodyPr/>
          <a:lstStyle/>
          <a:p>
            <a:endParaRPr lang="pt-BR"/>
          </a:p>
        </p:txBody>
      </p:sp>
      <p:sp>
        <p:nvSpPr>
          <p:cNvPr id="10" name="Freeform 10"/>
          <p:cNvSpPr/>
          <p:nvPr/>
        </p:nvSpPr>
        <p:spPr>
          <a:xfrm>
            <a:off x="5789830" y="2148607"/>
            <a:ext cx="213833" cy="299366"/>
          </a:xfrm>
          <a:custGeom>
            <a:avLst/>
            <a:gdLst/>
            <a:ahLst/>
            <a:cxnLst/>
            <a:rect l="l" t="t" r="r" b="b"/>
            <a:pathLst>
              <a:path w="213833" h="299366">
                <a:moveTo>
                  <a:pt x="0" y="0"/>
                </a:moveTo>
                <a:lnTo>
                  <a:pt x="213833" y="0"/>
                </a:lnTo>
                <a:lnTo>
                  <a:pt x="213833" y="299366"/>
                </a:lnTo>
                <a:lnTo>
                  <a:pt x="0" y="299366"/>
                </a:lnTo>
                <a:lnTo>
                  <a:pt x="0" y="0"/>
                </a:lnTo>
                <a:close/>
              </a:path>
            </a:pathLst>
          </a:custGeom>
          <a:blipFill>
            <a:blip r:embed="rId6"/>
            <a:stretch>
              <a:fillRect/>
            </a:stretch>
          </a:blipFill>
        </p:spPr>
        <p:txBody>
          <a:bodyPr/>
          <a:lstStyle/>
          <a:p>
            <a:endParaRPr lang="pt-B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738E"/>
        </a:solidFill>
        <a:effectLst/>
      </p:bgPr>
    </p:bg>
    <p:spTree>
      <p:nvGrpSpPr>
        <p:cNvPr id="1" name=""/>
        <p:cNvGrpSpPr/>
        <p:nvPr/>
      </p:nvGrpSpPr>
      <p:grpSpPr>
        <a:xfrm>
          <a:off x="0" y="0"/>
          <a:ext cx="0" cy="0"/>
          <a:chOff x="0" y="0"/>
          <a:chExt cx="0" cy="0"/>
        </a:xfrm>
      </p:grpSpPr>
      <p:sp>
        <p:nvSpPr>
          <p:cNvPr id="2" name="Freeform 2"/>
          <p:cNvSpPr/>
          <p:nvPr/>
        </p:nvSpPr>
        <p:spPr>
          <a:xfrm>
            <a:off x="233288" y="879056"/>
            <a:ext cx="7442050" cy="9405434"/>
          </a:xfrm>
          <a:custGeom>
            <a:avLst/>
            <a:gdLst/>
            <a:ahLst/>
            <a:cxnLst/>
            <a:rect l="l" t="t" r="r" b="b"/>
            <a:pathLst>
              <a:path w="7442050" h="9405434">
                <a:moveTo>
                  <a:pt x="0" y="0"/>
                </a:moveTo>
                <a:lnTo>
                  <a:pt x="7442050" y="0"/>
                </a:lnTo>
                <a:lnTo>
                  <a:pt x="7442050" y="9405434"/>
                </a:lnTo>
                <a:lnTo>
                  <a:pt x="0" y="9405434"/>
                </a:lnTo>
                <a:lnTo>
                  <a:pt x="0" y="0"/>
                </a:lnTo>
                <a:close/>
              </a:path>
            </a:pathLst>
          </a:custGeom>
          <a:blipFill>
            <a:blip r:embed="rId2"/>
            <a:stretch>
              <a:fillRect/>
            </a:stretch>
          </a:blipFill>
        </p:spPr>
        <p:txBody>
          <a:bodyPr/>
          <a:lstStyle/>
          <a:p>
            <a:endParaRPr lang="pt-BR"/>
          </a:p>
        </p:txBody>
      </p:sp>
      <p:sp>
        <p:nvSpPr>
          <p:cNvPr id="3" name="Freeform 3"/>
          <p:cNvSpPr/>
          <p:nvPr/>
        </p:nvSpPr>
        <p:spPr>
          <a:xfrm>
            <a:off x="7529608" y="1143596"/>
            <a:ext cx="4854534" cy="9050039"/>
          </a:xfrm>
          <a:custGeom>
            <a:avLst/>
            <a:gdLst/>
            <a:ahLst/>
            <a:cxnLst/>
            <a:rect l="l" t="t" r="r" b="b"/>
            <a:pathLst>
              <a:path w="4854534" h="9050039">
                <a:moveTo>
                  <a:pt x="0" y="0"/>
                </a:moveTo>
                <a:lnTo>
                  <a:pt x="4854534" y="0"/>
                </a:lnTo>
                <a:lnTo>
                  <a:pt x="4854534" y="9050039"/>
                </a:lnTo>
                <a:lnTo>
                  <a:pt x="0" y="9050039"/>
                </a:lnTo>
                <a:lnTo>
                  <a:pt x="0" y="0"/>
                </a:lnTo>
                <a:close/>
              </a:path>
            </a:pathLst>
          </a:custGeom>
          <a:blipFill>
            <a:blip r:embed="rId3"/>
            <a:stretch>
              <a:fillRect/>
            </a:stretch>
          </a:blipFill>
        </p:spPr>
        <p:txBody>
          <a:bodyPr/>
          <a:lstStyle/>
          <a:p>
            <a:endParaRPr lang="pt-BR"/>
          </a:p>
        </p:txBody>
      </p:sp>
      <p:sp>
        <p:nvSpPr>
          <p:cNvPr id="4" name="TextBox 4"/>
          <p:cNvSpPr txBox="1"/>
          <p:nvPr/>
        </p:nvSpPr>
        <p:spPr>
          <a:xfrm>
            <a:off x="-975957" y="202195"/>
            <a:ext cx="6175370" cy="676861"/>
          </a:xfrm>
          <a:prstGeom prst="rect">
            <a:avLst/>
          </a:prstGeom>
        </p:spPr>
        <p:txBody>
          <a:bodyPr lIns="0" tIns="0" rIns="0" bIns="0" rtlCol="0" anchor="t">
            <a:spAutoFit/>
          </a:bodyPr>
          <a:lstStyle/>
          <a:p>
            <a:pPr marL="0" lvl="0" indent="0" algn="ctr">
              <a:lnSpc>
                <a:spcPts val="5481"/>
              </a:lnSpc>
              <a:spcBef>
                <a:spcPct val="0"/>
              </a:spcBef>
            </a:pPr>
            <a:r>
              <a:rPr lang="en-US" sz="4216" spc="-21">
                <a:solidFill>
                  <a:srgbClr val="FFFFFF"/>
                </a:solidFill>
                <a:latin typeface="Hammersmith One"/>
              </a:rPr>
              <a:t>Hobbie Switch</a:t>
            </a:r>
          </a:p>
        </p:txBody>
      </p:sp>
      <p:sp>
        <p:nvSpPr>
          <p:cNvPr id="5" name="TextBox 5"/>
          <p:cNvSpPr txBox="1"/>
          <p:nvPr/>
        </p:nvSpPr>
        <p:spPr>
          <a:xfrm>
            <a:off x="6683378" y="-26065"/>
            <a:ext cx="6533131" cy="1959124"/>
          </a:xfrm>
          <a:prstGeom prst="rect">
            <a:avLst/>
          </a:prstGeom>
        </p:spPr>
        <p:txBody>
          <a:bodyPr lIns="0" tIns="0" rIns="0" bIns="0" rtlCol="0" anchor="t">
            <a:spAutoFit/>
          </a:bodyPr>
          <a:lstStyle/>
          <a:p>
            <a:pPr algn="ctr">
              <a:lnSpc>
                <a:spcPts val="4933"/>
              </a:lnSpc>
            </a:pPr>
            <a:r>
              <a:rPr lang="en-US" sz="3795" spc="-18">
                <a:solidFill>
                  <a:srgbClr val="FFFFFF"/>
                </a:solidFill>
                <a:latin typeface="Hammersmith One"/>
              </a:rPr>
              <a:t>• Wireframe/Design: </a:t>
            </a:r>
          </a:p>
          <a:p>
            <a:pPr algn="ctr">
              <a:lnSpc>
                <a:spcPts val="5481"/>
              </a:lnSpc>
            </a:pPr>
            <a:endParaRPr lang="en-US" sz="3795" spc="-18">
              <a:solidFill>
                <a:srgbClr val="FFFFFF"/>
              </a:solidFill>
              <a:latin typeface="Hammersmith One"/>
            </a:endParaRPr>
          </a:p>
          <a:p>
            <a:pPr algn="ctr">
              <a:lnSpc>
                <a:spcPts val="5481"/>
              </a:lnSpc>
              <a:spcBef>
                <a:spcPct val="0"/>
              </a:spcBef>
            </a:pPr>
            <a:endParaRPr lang="en-US" sz="3795" spc="-18">
              <a:solidFill>
                <a:srgbClr val="FFFFFF"/>
              </a:solidFill>
              <a:latin typeface="Hammersmith One"/>
            </a:endParaRPr>
          </a:p>
        </p:txBody>
      </p:sp>
      <p:sp>
        <p:nvSpPr>
          <p:cNvPr id="6" name="TextBox 6"/>
          <p:cNvSpPr txBox="1"/>
          <p:nvPr/>
        </p:nvSpPr>
        <p:spPr>
          <a:xfrm>
            <a:off x="12384142" y="1229768"/>
            <a:ext cx="5327689" cy="8675434"/>
          </a:xfrm>
          <a:prstGeom prst="rect">
            <a:avLst/>
          </a:prstGeom>
        </p:spPr>
        <p:txBody>
          <a:bodyPr lIns="0" tIns="0" rIns="0" bIns="0" rtlCol="0" anchor="t">
            <a:spAutoFit/>
          </a:bodyPr>
          <a:lstStyle/>
          <a:p>
            <a:pPr algn="just">
              <a:lnSpc>
                <a:spcPts val="2923"/>
              </a:lnSpc>
            </a:pPr>
            <a:r>
              <a:rPr lang="en-US" sz="2248" spc="-11">
                <a:solidFill>
                  <a:srgbClr val="000000"/>
                </a:solidFill>
                <a:latin typeface="Hammersmith One"/>
              </a:rPr>
              <a:t>Ao pensar na plataforma, priorizou-se o uso de um menu estático e posicionado no topo da página (conhecido como 'header'), que consistirá em um conjunto de botões que, ao serem selecionados pelo usuário, direcionam para diferentes opções, possibilitando a atualização da página conforme a escolha feita, facilitando a navegação através da plataforma pelos usuários. </a:t>
            </a:r>
          </a:p>
          <a:p>
            <a:pPr algn="just">
              <a:lnSpc>
                <a:spcPts val="2923"/>
              </a:lnSpc>
            </a:pPr>
            <a:endParaRPr lang="en-US" sz="2248" spc="-11">
              <a:solidFill>
                <a:srgbClr val="000000"/>
              </a:solidFill>
              <a:latin typeface="Hammersmith One"/>
            </a:endParaRPr>
          </a:p>
          <a:p>
            <a:pPr algn="just">
              <a:lnSpc>
                <a:spcPts val="2923"/>
              </a:lnSpc>
            </a:pPr>
            <a:r>
              <a:rPr lang="en-US" sz="2248" spc="-11">
                <a:solidFill>
                  <a:srgbClr val="000000"/>
                </a:solidFill>
                <a:latin typeface="Hammersmith One"/>
              </a:rPr>
              <a:t>O Menu Header está presente em ambas as versões, Web e APP, mas é mais prevalente na versão Web, pelos seguintes motivos: Uma Navegação mais aberta na web, foco na experiência do user e sua familiarização com este conceito já amplamente difundido na versão WEB, além do tamanho do ecrã.</a:t>
            </a:r>
          </a:p>
          <a:p>
            <a:pPr algn="just">
              <a:lnSpc>
                <a:spcPts val="2923"/>
              </a:lnSpc>
            </a:pPr>
            <a:endParaRPr lang="en-US" sz="2248" spc="-11">
              <a:solidFill>
                <a:srgbClr val="000000"/>
              </a:solidFill>
              <a:latin typeface="Hammersmith One"/>
            </a:endParaRPr>
          </a:p>
          <a:p>
            <a:pPr algn="just">
              <a:lnSpc>
                <a:spcPts val="2923"/>
              </a:lnSpc>
              <a:spcBef>
                <a:spcPct val="0"/>
              </a:spcBef>
            </a:pPr>
            <a:r>
              <a:rPr lang="en-US" sz="2248" spc="-11">
                <a:solidFill>
                  <a:srgbClr val="000000"/>
                </a:solidFill>
                <a:latin typeface="Hammersmith One"/>
              </a:rPr>
              <a:t>No APP foi priorizado o uso do Menu Sanduíche.</a:t>
            </a:r>
          </a:p>
        </p:txBody>
      </p:sp>
      <p:sp>
        <p:nvSpPr>
          <p:cNvPr id="7" name="TextBox 7"/>
          <p:cNvSpPr txBox="1"/>
          <p:nvPr/>
        </p:nvSpPr>
        <p:spPr>
          <a:xfrm>
            <a:off x="8881679" y="4991755"/>
            <a:ext cx="524642" cy="676861"/>
          </a:xfrm>
          <a:prstGeom prst="rect">
            <a:avLst/>
          </a:prstGeom>
        </p:spPr>
        <p:txBody>
          <a:bodyPr lIns="0" tIns="0" rIns="0" bIns="0" rtlCol="0" anchor="t">
            <a:spAutoFit/>
          </a:bodyPr>
          <a:lstStyle/>
          <a:p>
            <a:pPr algn="ctr">
              <a:lnSpc>
                <a:spcPts val="5481"/>
              </a:lnSpc>
              <a:spcBef>
                <a:spcPct val="0"/>
              </a:spcBef>
            </a:pPr>
            <a:r>
              <a:rPr lang="en-US" sz="4216" spc="-21">
                <a:solidFill>
                  <a:srgbClr val="000000"/>
                </a:solidFill>
                <a:latin typeface="Hammersmith One"/>
              </a:rPr>
              <a:t>   </a:t>
            </a:r>
          </a:p>
        </p:txBody>
      </p:sp>
      <p:sp>
        <p:nvSpPr>
          <p:cNvPr id="8" name="Freeform 8"/>
          <p:cNvSpPr/>
          <p:nvPr/>
        </p:nvSpPr>
        <p:spPr>
          <a:xfrm>
            <a:off x="6208474" y="2143106"/>
            <a:ext cx="284542" cy="304866"/>
          </a:xfrm>
          <a:custGeom>
            <a:avLst/>
            <a:gdLst/>
            <a:ahLst/>
            <a:cxnLst/>
            <a:rect l="l" t="t" r="r" b="b"/>
            <a:pathLst>
              <a:path w="284542" h="304866">
                <a:moveTo>
                  <a:pt x="0" y="0"/>
                </a:moveTo>
                <a:lnTo>
                  <a:pt x="284541" y="0"/>
                </a:lnTo>
                <a:lnTo>
                  <a:pt x="284541" y="304867"/>
                </a:lnTo>
                <a:lnTo>
                  <a:pt x="0" y="304867"/>
                </a:lnTo>
                <a:lnTo>
                  <a:pt x="0" y="0"/>
                </a:lnTo>
                <a:close/>
              </a:path>
            </a:pathLst>
          </a:custGeom>
          <a:blipFill>
            <a:blip r:embed="rId4"/>
            <a:stretch>
              <a:fillRect/>
            </a:stretch>
          </a:blipFill>
        </p:spPr>
        <p:txBody>
          <a:bodyPr/>
          <a:lstStyle/>
          <a:p>
            <a:endParaRPr lang="pt-BR"/>
          </a:p>
        </p:txBody>
      </p:sp>
      <p:sp>
        <p:nvSpPr>
          <p:cNvPr id="9" name="Freeform 9"/>
          <p:cNvSpPr/>
          <p:nvPr/>
        </p:nvSpPr>
        <p:spPr>
          <a:xfrm>
            <a:off x="6683378" y="2165230"/>
            <a:ext cx="334150" cy="282742"/>
          </a:xfrm>
          <a:custGeom>
            <a:avLst/>
            <a:gdLst/>
            <a:ahLst/>
            <a:cxnLst/>
            <a:rect l="l" t="t" r="r" b="b"/>
            <a:pathLst>
              <a:path w="334150" h="282742">
                <a:moveTo>
                  <a:pt x="0" y="0"/>
                </a:moveTo>
                <a:lnTo>
                  <a:pt x="334150" y="0"/>
                </a:lnTo>
                <a:lnTo>
                  <a:pt x="334150" y="282743"/>
                </a:lnTo>
                <a:lnTo>
                  <a:pt x="0" y="282743"/>
                </a:lnTo>
                <a:lnTo>
                  <a:pt x="0" y="0"/>
                </a:lnTo>
                <a:close/>
              </a:path>
            </a:pathLst>
          </a:custGeom>
          <a:blipFill>
            <a:blip r:embed="rId5"/>
            <a:stretch>
              <a:fillRect/>
            </a:stretch>
          </a:blipFill>
        </p:spPr>
        <p:txBody>
          <a:bodyPr/>
          <a:lstStyle/>
          <a:p>
            <a:endParaRPr lang="pt-BR"/>
          </a:p>
        </p:txBody>
      </p:sp>
      <p:sp>
        <p:nvSpPr>
          <p:cNvPr id="10" name="Freeform 10"/>
          <p:cNvSpPr/>
          <p:nvPr/>
        </p:nvSpPr>
        <p:spPr>
          <a:xfrm>
            <a:off x="5789830" y="2148607"/>
            <a:ext cx="213833" cy="299366"/>
          </a:xfrm>
          <a:custGeom>
            <a:avLst/>
            <a:gdLst/>
            <a:ahLst/>
            <a:cxnLst/>
            <a:rect l="l" t="t" r="r" b="b"/>
            <a:pathLst>
              <a:path w="213833" h="299366">
                <a:moveTo>
                  <a:pt x="0" y="0"/>
                </a:moveTo>
                <a:lnTo>
                  <a:pt x="213833" y="0"/>
                </a:lnTo>
                <a:lnTo>
                  <a:pt x="213833" y="299366"/>
                </a:lnTo>
                <a:lnTo>
                  <a:pt x="0" y="299366"/>
                </a:lnTo>
                <a:lnTo>
                  <a:pt x="0" y="0"/>
                </a:lnTo>
                <a:close/>
              </a:path>
            </a:pathLst>
          </a:custGeom>
          <a:blipFill>
            <a:blip r:embed="rId6"/>
            <a:stretch>
              <a:fillRect/>
            </a:stretch>
          </a:blipFill>
        </p:spPr>
        <p:txBody>
          <a:bodyPr/>
          <a:lstStyle/>
          <a:p>
            <a:endParaRPr lang="pt-BR"/>
          </a:p>
        </p:txBody>
      </p:sp>
      <p:grpSp>
        <p:nvGrpSpPr>
          <p:cNvPr id="11" name="Group 11"/>
          <p:cNvGrpSpPr/>
          <p:nvPr/>
        </p:nvGrpSpPr>
        <p:grpSpPr>
          <a:xfrm>
            <a:off x="334537" y="1425567"/>
            <a:ext cx="7072130" cy="717540"/>
            <a:chOff x="0" y="0"/>
            <a:chExt cx="1863528" cy="189074"/>
          </a:xfrm>
        </p:grpSpPr>
        <p:sp>
          <p:nvSpPr>
            <p:cNvPr id="12" name="Freeform 12"/>
            <p:cNvSpPr/>
            <p:nvPr/>
          </p:nvSpPr>
          <p:spPr>
            <a:xfrm>
              <a:off x="0" y="0"/>
              <a:ext cx="1863528" cy="189074"/>
            </a:xfrm>
            <a:custGeom>
              <a:avLst/>
              <a:gdLst/>
              <a:ahLst/>
              <a:cxnLst/>
              <a:rect l="l" t="t" r="r" b="b"/>
              <a:pathLst>
                <a:path w="1863528" h="189074">
                  <a:moveTo>
                    <a:pt x="10771" y="0"/>
                  </a:moveTo>
                  <a:lnTo>
                    <a:pt x="1852757" y="0"/>
                  </a:lnTo>
                  <a:cubicBezTo>
                    <a:pt x="1858706" y="0"/>
                    <a:pt x="1863528" y="4822"/>
                    <a:pt x="1863528" y="10771"/>
                  </a:cubicBezTo>
                  <a:lnTo>
                    <a:pt x="1863528" y="178303"/>
                  </a:lnTo>
                  <a:cubicBezTo>
                    <a:pt x="1863528" y="184252"/>
                    <a:pt x="1858706" y="189074"/>
                    <a:pt x="1852757" y="189074"/>
                  </a:cubicBezTo>
                  <a:lnTo>
                    <a:pt x="10771" y="189074"/>
                  </a:lnTo>
                  <a:cubicBezTo>
                    <a:pt x="4822" y="189074"/>
                    <a:pt x="0" y="184252"/>
                    <a:pt x="0" y="178303"/>
                  </a:cubicBezTo>
                  <a:lnTo>
                    <a:pt x="0" y="10771"/>
                  </a:lnTo>
                  <a:cubicBezTo>
                    <a:pt x="0" y="4822"/>
                    <a:pt x="4822" y="0"/>
                    <a:pt x="10771" y="0"/>
                  </a:cubicBezTo>
                  <a:close/>
                </a:path>
              </a:pathLst>
            </a:custGeom>
            <a:solidFill>
              <a:srgbClr val="000000">
                <a:alpha val="0"/>
              </a:srgbClr>
            </a:solidFill>
            <a:ln w="57150" cap="sq">
              <a:solidFill>
                <a:srgbClr val="0CC0DF"/>
              </a:solidFill>
              <a:prstDash val="solid"/>
              <a:miter/>
            </a:ln>
          </p:spPr>
          <p:txBody>
            <a:bodyPr/>
            <a:lstStyle/>
            <a:p>
              <a:endParaRPr lang="pt-BR"/>
            </a:p>
          </p:txBody>
        </p:sp>
        <p:sp>
          <p:nvSpPr>
            <p:cNvPr id="13" name="TextBox 13"/>
            <p:cNvSpPr txBox="1"/>
            <p:nvPr/>
          </p:nvSpPr>
          <p:spPr>
            <a:xfrm>
              <a:off x="0" y="-28575"/>
              <a:ext cx="1863528" cy="217649"/>
            </a:xfrm>
            <a:prstGeom prst="rect">
              <a:avLst/>
            </a:prstGeom>
          </p:spPr>
          <p:txBody>
            <a:bodyPr lIns="71403" tIns="71403" rIns="71403" bIns="71403" rtlCol="0" anchor="ctr"/>
            <a:lstStyle/>
            <a:p>
              <a:pPr algn="ctr">
                <a:lnSpc>
                  <a:spcPts val="2956"/>
                </a:lnSpc>
              </a:pPr>
              <a:endParaRPr/>
            </a:p>
          </p:txBody>
        </p:sp>
      </p:grpSp>
      <p:grpSp>
        <p:nvGrpSpPr>
          <p:cNvPr id="14" name="Group 14"/>
          <p:cNvGrpSpPr/>
          <p:nvPr/>
        </p:nvGrpSpPr>
        <p:grpSpPr>
          <a:xfrm>
            <a:off x="12190888" y="5353998"/>
            <a:ext cx="5825336" cy="3632123"/>
            <a:chOff x="0" y="0"/>
            <a:chExt cx="1534994" cy="957076"/>
          </a:xfrm>
        </p:grpSpPr>
        <p:sp>
          <p:nvSpPr>
            <p:cNvPr id="15" name="Freeform 15"/>
            <p:cNvSpPr/>
            <p:nvPr/>
          </p:nvSpPr>
          <p:spPr>
            <a:xfrm>
              <a:off x="0" y="0"/>
              <a:ext cx="1534994" cy="957076"/>
            </a:xfrm>
            <a:custGeom>
              <a:avLst/>
              <a:gdLst/>
              <a:ahLst/>
              <a:cxnLst/>
              <a:rect l="l" t="t" r="r" b="b"/>
              <a:pathLst>
                <a:path w="1534994" h="957076">
                  <a:moveTo>
                    <a:pt x="13076" y="0"/>
                  </a:moveTo>
                  <a:lnTo>
                    <a:pt x="1521918" y="0"/>
                  </a:lnTo>
                  <a:cubicBezTo>
                    <a:pt x="1529140" y="0"/>
                    <a:pt x="1534994" y="5854"/>
                    <a:pt x="1534994" y="13076"/>
                  </a:cubicBezTo>
                  <a:lnTo>
                    <a:pt x="1534994" y="944000"/>
                  </a:lnTo>
                  <a:cubicBezTo>
                    <a:pt x="1534994" y="951221"/>
                    <a:pt x="1529140" y="957076"/>
                    <a:pt x="1521918" y="957076"/>
                  </a:cubicBezTo>
                  <a:lnTo>
                    <a:pt x="13076" y="957076"/>
                  </a:lnTo>
                  <a:cubicBezTo>
                    <a:pt x="5854" y="957076"/>
                    <a:pt x="0" y="951221"/>
                    <a:pt x="0" y="944000"/>
                  </a:cubicBezTo>
                  <a:lnTo>
                    <a:pt x="0" y="13076"/>
                  </a:lnTo>
                  <a:cubicBezTo>
                    <a:pt x="0" y="5854"/>
                    <a:pt x="5854" y="0"/>
                    <a:pt x="13076" y="0"/>
                  </a:cubicBezTo>
                  <a:close/>
                </a:path>
              </a:pathLst>
            </a:custGeom>
            <a:solidFill>
              <a:srgbClr val="000000">
                <a:alpha val="0"/>
              </a:srgbClr>
            </a:solidFill>
            <a:ln w="57150" cap="sq">
              <a:solidFill>
                <a:srgbClr val="0CC0DF"/>
              </a:solidFill>
              <a:prstDash val="solid"/>
              <a:miter/>
            </a:ln>
          </p:spPr>
          <p:txBody>
            <a:bodyPr/>
            <a:lstStyle/>
            <a:p>
              <a:endParaRPr lang="pt-BR"/>
            </a:p>
          </p:txBody>
        </p:sp>
        <p:sp>
          <p:nvSpPr>
            <p:cNvPr id="16" name="TextBox 16"/>
            <p:cNvSpPr txBox="1"/>
            <p:nvPr/>
          </p:nvSpPr>
          <p:spPr>
            <a:xfrm>
              <a:off x="0" y="-28575"/>
              <a:ext cx="1534994" cy="985651"/>
            </a:xfrm>
            <a:prstGeom prst="rect">
              <a:avLst/>
            </a:prstGeom>
          </p:spPr>
          <p:txBody>
            <a:bodyPr lIns="71403" tIns="71403" rIns="71403" bIns="71403" rtlCol="0" anchor="ctr"/>
            <a:lstStyle/>
            <a:p>
              <a:pPr algn="ctr">
                <a:lnSpc>
                  <a:spcPts val="2956"/>
                </a:lnSpc>
              </a:pPr>
              <a:endParaRPr/>
            </a:p>
          </p:txBody>
        </p:sp>
      </p:grpSp>
      <p:grpSp>
        <p:nvGrpSpPr>
          <p:cNvPr id="17" name="Group 17"/>
          <p:cNvGrpSpPr/>
          <p:nvPr/>
        </p:nvGrpSpPr>
        <p:grpSpPr>
          <a:xfrm>
            <a:off x="7876157" y="2447973"/>
            <a:ext cx="1005522" cy="717540"/>
            <a:chOff x="0" y="0"/>
            <a:chExt cx="264958" cy="189074"/>
          </a:xfrm>
        </p:grpSpPr>
        <p:sp>
          <p:nvSpPr>
            <p:cNvPr id="18" name="Freeform 18"/>
            <p:cNvSpPr/>
            <p:nvPr/>
          </p:nvSpPr>
          <p:spPr>
            <a:xfrm>
              <a:off x="0" y="0"/>
              <a:ext cx="264958" cy="189074"/>
            </a:xfrm>
            <a:custGeom>
              <a:avLst/>
              <a:gdLst/>
              <a:ahLst/>
              <a:cxnLst/>
              <a:rect l="l" t="t" r="r" b="b"/>
              <a:pathLst>
                <a:path w="264958" h="189074">
                  <a:moveTo>
                    <a:pt x="75754" y="0"/>
                  </a:moveTo>
                  <a:lnTo>
                    <a:pt x="189204" y="0"/>
                  </a:lnTo>
                  <a:cubicBezTo>
                    <a:pt x="209295" y="0"/>
                    <a:pt x="228564" y="7981"/>
                    <a:pt x="242770" y="22188"/>
                  </a:cubicBezTo>
                  <a:cubicBezTo>
                    <a:pt x="256977" y="36394"/>
                    <a:pt x="264958" y="55663"/>
                    <a:pt x="264958" y="75754"/>
                  </a:cubicBezTo>
                  <a:lnTo>
                    <a:pt x="264958" y="113320"/>
                  </a:lnTo>
                  <a:cubicBezTo>
                    <a:pt x="264958" y="155158"/>
                    <a:pt x="231042" y="189074"/>
                    <a:pt x="189204" y="189074"/>
                  </a:cubicBezTo>
                  <a:lnTo>
                    <a:pt x="75754" y="189074"/>
                  </a:lnTo>
                  <a:cubicBezTo>
                    <a:pt x="33916" y="189074"/>
                    <a:pt x="0" y="155158"/>
                    <a:pt x="0" y="113320"/>
                  </a:cubicBezTo>
                  <a:lnTo>
                    <a:pt x="0" y="75754"/>
                  </a:lnTo>
                  <a:cubicBezTo>
                    <a:pt x="0" y="33916"/>
                    <a:pt x="33916" y="0"/>
                    <a:pt x="75754" y="0"/>
                  </a:cubicBezTo>
                  <a:close/>
                </a:path>
              </a:pathLst>
            </a:custGeom>
            <a:solidFill>
              <a:srgbClr val="000000">
                <a:alpha val="0"/>
              </a:srgbClr>
            </a:solidFill>
            <a:ln w="57150" cap="sq">
              <a:solidFill>
                <a:srgbClr val="B64DFF"/>
              </a:solidFill>
              <a:prstDash val="solid"/>
              <a:miter/>
            </a:ln>
          </p:spPr>
          <p:txBody>
            <a:bodyPr/>
            <a:lstStyle/>
            <a:p>
              <a:endParaRPr lang="pt-BR"/>
            </a:p>
          </p:txBody>
        </p:sp>
        <p:sp>
          <p:nvSpPr>
            <p:cNvPr id="19" name="TextBox 19"/>
            <p:cNvSpPr txBox="1"/>
            <p:nvPr/>
          </p:nvSpPr>
          <p:spPr>
            <a:xfrm>
              <a:off x="0" y="-28575"/>
              <a:ext cx="264958" cy="217649"/>
            </a:xfrm>
            <a:prstGeom prst="rect">
              <a:avLst/>
            </a:prstGeom>
          </p:spPr>
          <p:txBody>
            <a:bodyPr lIns="71403" tIns="71403" rIns="71403" bIns="71403" rtlCol="0" anchor="ctr"/>
            <a:lstStyle/>
            <a:p>
              <a:pPr algn="ctr">
                <a:lnSpc>
                  <a:spcPts val="2956"/>
                </a:lnSpc>
              </a:pPr>
              <a:endParaRPr/>
            </a:p>
          </p:txBody>
        </p:sp>
      </p:grpSp>
      <p:grpSp>
        <p:nvGrpSpPr>
          <p:cNvPr id="20" name="Group 20"/>
          <p:cNvGrpSpPr/>
          <p:nvPr/>
        </p:nvGrpSpPr>
        <p:grpSpPr>
          <a:xfrm>
            <a:off x="12261032" y="9300751"/>
            <a:ext cx="5685047" cy="717540"/>
            <a:chOff x="0" y="0"/>
            <a:chExt cx="1498028" cy="189074"/>
          </a:xfrm>
        </p:grpSpPr>
        <p:sp>
          <p:nvSpPr>
            <p:cNvPr id="21" name="Freeform 21"/>
            <p:cNvSpPr/>
            <p:nvPr/>
          </p:nvSpPr>
          <p:spPr>
            <a:xfrm>
              <a:off x="0" y="0"/>
              <a:ext cx="1498028" cy="189074"/>
            </a:xfrm>
            <a:custGeom>
              <a:avLst/>
              <a:gdLst/>
              <a:ahLst/>
              <a:cxnLst/>
              <a:rect l="l" t="t" r="r" b="b"/>
              <a:pathLst>
                <a:path w="1498028" h="189074">
                  <a:moveTo>
                    <a:pt x="13399" y="0"/>
                  </a:moveTo>
                  <a:lnTo>
                    <a:pt x="1484629" y="0"/>
                  </a:lnTo>
                  <a:cubicBezTo>
                    <a:pt x="1488182" y="0"/>
                    <a:pt x="1491590" y="1412"/>
                    <a:pt x="1494103" y="3924"/>
                  </a:cubicBezTo>
                  <a:cubicBezTo>
                    <a:pt x="1496616" y="6437"/>
                    <a:pt x="1498028" y="9845"/>
                    <a:pt x="1498028" y="13399"/>
                  </a:cubicBezTo>
                  <a:lnTo>
                    <a:pt x="1498028" y="175675"/>
                  </a:lnTo>
                  <a:cubicBezTo>
                    <a:pt x="1498028" y="179229"/>
                    <a:pt x="1496616" y="182637"/>
                    <a:pt x="1494103" y="185150"/>
                  </a:cubicBezTo>
                  <a:cubicBezTo>
                    <a:pt x="1491590" y="187662"/>
                    <a:pt x="1488182" y="189074"/>
                    <a:pt x="1484629" y="189074"/>
                  </a:cubicBezTo>
                  <a:lnTo>
                    <a:pt x="13399" y="189074"/>
                  </a:lnTo>
                  <a:cubicBezTo>
                    <a:pt x="9845" y="189074"/>
                    <a:pt x="6437" y="187662"/>
                    <a:pt x="3924" y="185150"/>
                  </a:cubicBezTo>
                  <a:cubicBezTo>
                    <a:pt x="1412" y="182637"/>
                    <a:pt x="0" y="179229"/>
                    <a:pt x="0" y="175675"/>
                  </a:cubicBezTo>
                  <a:lnTo>
                    <a:pt x="0" y="13399"/>
                  </a:lnTo>
                  <a:cubicBezTo>
                    <a:pt x="0" y="9845"/>
                    <a:pt x="1412" y="6437"/>
                    <a:pt x="3924" y="3924"/>
                  </a:cubicBezTo>
                  <a:cubicBezTo>
                    <a:pt x="6437" y="1412"/>
                    <a:pt x="9845" y="0"/>
                    <a:pt x="13399" y="0"/>
                  </a:cubicBezTo>
                  <a:close/>
                </a:path>
              </a:pathLst>
            </a:custGeom>
            <a:solidFill>
              <a:srgbClr val="000000">
                <a:alpha val="0"/>
              </a:srgbClr>
            </a:solidFill>
            <a:ln w="57150" cap="sq">
              <a:solidFill>
                <a:srgbClr val="B64DFF"/>
              </a:solidFill>
              <a:prstDash val="solid"/>
              <a:miter/>
            </a:ln>
          </p:spPr>
          <p:txBody>
            <a:bodyPr/>
            <a:lstStyle/>
            <a:p>
              <a:endParaRPr lang="pt-BR"/>
            </a:p>
          </p:txBody>
        </p:sp>
        <p:sp>
          <p:nvSpPr>
            <p:cNvPr id="22" name="TextBox 22"/>
            <p:cNvSpPr txBox="1"/>
            <p:nvPr/>
          </p:nvSpPr>
          <p:spPr>
            <a:xfrm>
              <a:off x="0" y="-28575"/>
              <a:ext cx="1498028" cy="217649"/>
            </a:xfrm>
            <a:prstGeom prst="rect">
              <a:avLst/>
            </a:prstGeom>
          </p:spPr>
          <p:txBody>
            <a:bodyPr lIns="71403" tIns="71403" rIns="71403" bIns="71403" rtlCol="0" anchor="ctr"/>
            <a:lstStyle/>
            <a:p>
              <a:pPr algn="ctr">
                <a:lnSpc>
                  <a:spcPts val="2956"/>
                </a:lnSpc>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A53B"/>
        </a:solidFill>
        <a:effectLst/>
      </p:bgPr>
    </p:bg>
    <p:spTree>
      <p:nvGrpSpPr>
        <p:cNvPr id="1" name=""/>
        <p:cNvGrpSpPr/>
        <p:nvPr/>
      </p:nvGrpSpPr>
      <p:grpSpPr>
        <a:xfrm>
          <a:off x="0" y="0"/>
          <a:ext cx="0" cy="0"/>
          <a:chOff x="0" y="0"/>
          <a:chExt cx="0" cy="0"/>
        </a:xfrm>
      </p:grpSpPr>
      <p:sp>
        <p:nvSpPr>
          <p:cNvPr id="2" name="Freeform 2"/>
          <p:cNvSpPr/>
          <p:nvPr/>
        </p:nvSpPr>
        <p:spPr>
          <a:xfrm>
            <a:off x="6527879" y="1446316"/>
            <a:ext cx="4066409" cy="7580781"/>
          </a:xfrm>
          <a:custGeom>
            <a:avLst/>
            <a:gdLst/>
            <a:ahLst/>
            <a:cxnLst/>
            <a:rect l="l" t="t" r="r" b="b"/>
            <a:pathLst>
              <a:path w="4066409" h="7580781">
                <a:moveTo>
                  <a:pt x="0" y="0"/>
                </a:moveTo>
                <a:lnTo>
                  <a:pt x="4066409" y="0"/>
                </a:lnTo>
                <a:lnTo>
                  <a:pt x="4066409" y="7580781"/>
                </a:lnTo>
                <a:lnTo>
                  <a:pt x="0" y="7580781"/>
                </a:lnTo>
                <a:lnTo>
                  <a:pt x="0" y="0"/>
                </a:lnTo>
                <a:close/>
              </a:path>
            </a:pathLst>
          </a:custGeom>
          <a:blipFill>
            <a:blip r:embed="rId2"/>
            <a:stretch>
              <a:fillRect/>
            </a:stretch>
          </a:blipFill>
        </p:spPr>
        <p:txBody>
          <a:bodyPr/>
          <a:lstStyle/>
          <a:p>
            <a:endParaRPr lang="pt-BR"/>
          </a:p>
        </p:txBody>
      </p:sp>
      <p:sp>
        <p:nvSpPr>
          <p:cNvPr id="3" name="TextBox 3"/>
          <p:cNvSpPr txBox="1"/>
          <p:nvPr/>
        </p:nvSpPr>
        <p:spPr>
          <a:xfrm>
            <a:off x="-975957" y="202195"/>
            <a:ext cx="6175370" cy="676861"/>
          </a:xfrm>
          <a:prstGeom prst="rect">
            <a:avLst/>
          </a:prstGeom>
        </p:spPr>
        <p:txBody>
          <a:bodyPr lIns="0" tIns="0" rIns="0" bIns="0" rtlCol="0" anchor="t">
            <a:spAutoFit/>
          </a:bodyPr>
          <a:lstStyle/>
          <a:p>
            <a:pPr marL="0" lvl="0" indent="0" algn="ctr">
              <a:lnSpc>
                <a:spcPts val="5481"/>
              </a:lnSpc>
              <a:spcBef>
                <a:spcPct val="0"/>
              </a:spcBef>
            </a:pPr>
            <a:r>
              <a:rPr lang="en-US" sz="4216" spc="-21">
                <a:solidFill>
                  <a:srgbClr val="FFFFFF"/>
                </a:solidFill>
                <a:latin typeface="Hammersmith One"/>
              </a:rPr>
              <a:t>Hobbie Switch</a:t>
            </a:r>
          </a:p>
        </p:txBody>
      </p:sp>
      <p:sp>
        <p:nvSpPr>
          <p:cNvPr id="4" name="TextBox 4"/>
          <p:cNvSpPr txBox="1"/>
          <p:nvPr/>
        </p:nvSpPr>
        <p:spPr>
          <a:xfrm>
            <a:off x="5071726" y="401285"/>
            <a:ext cx="11561088" cy="2042437"/>
          </a:xfrm>
          <a:prstGeom prst="rect">
            <a:avLst/>
          </a:prstGeom>
        </p:spPr>
        <p:txBody>
          <a:bodyPr lIns="0" tIns="0" rIns="0" bIns="0" rtlCol="0" anchor="t">
            <a:spAutoFit/>
          </a:bodyPr>
          <a:lstStyle/>
          <a:p>
            <a:pPr algn="ctr">
              <a:lnSpc>
                <a:spcPts val="5481"/>
              </a:lnSpc>
            </a:pPr>
            <a:r>
              <a:rPr lang="en-US" sz="4216" spc="-21">
                <a:solidFill>
                  <a:srgbClr val="FFFFFF"/>
                </a:solidFill>
                <a:latin typeface="Hammersmith One"/>
              </a:rPr>
              <a:t>• Página inicial sem login</a:t>
            </a:r>
          </a:p>
          <a:p>
            <a:pPr algn="ctr">
              <a:lnSpc>
                <a:spcPts val="5481"/>
              </a:lnSpc>
            </a:pPr>
            <a:endParaRPr lang="en-US" sz="4216" spc="-21">
              <a:solidFill>
                <a:srgbClr val="FFFFFF"/>
              </a:solidFill>
              <a:latin typeface="Hammersmith One"/>
            </a:endParaRPr>
          </a:p>
          <a:p>
            <a:pPr algn="ctr">
              <a:lnSpc>
                <a:spcPts val="5481"/>
              </a:lnSpc>
              <a:spcBef>
                <a:spcPct val="0"/>
              </a:spcBef>
            </a:pPr>
            <a:endParaRPr lang="en-US" sz="4216" spc="-21">
              <a:solidFill>
                <a:srgbClr val="FFFFFF"/>
              </a:solidFill>
              <a:latin typeface="Hammersmith One"/>
            </a:endParaRPr>
          </a:p>
        </p:txBody>
      </p:sp>
      <p:sp>
        <p:nvSpPr>
          <p:cNvPr id="5" name="TextBox 5"/>
          <p:cNvSpPr txBox="1"/>
          <p:nvPr/>
        </p:nvSpPr>
        <p:spPr>
          <a:xfrm>
            <a:off x="10594288" y="2012334"/>
            <a:ext cx="7029835" cy="4697708"/>
          </a:xfrm>
          <a:prstGeom prst="rect">
            <a:avLst/>
          </a:prstGeom>
        </p:spPr>
        <p:txBody>
          <a:bodyPr lIns="0" tIns="0" rIns="0" bIns="0" rtlCol="0" anchor="t">
            <a:spAutoFit/>
          </a:bodyPr>
          <a:lstStyle/>
          <a:p>
            <a:pPr algn="just">
              <a:lnSpc>
                <a:spcPts val="3471"/>
              </a:lnSpc>
            </a:pPr>
            <a:r>
              <a:rPr lang="en-US" sz="2670" spc="-13">
                <a:solidFill>
                  <a:srgbClr val="000000"/>
                </a:solidFill>
                <a:latin typeface="Hammersmith One"/>
              </a:rPr>
              <a:t>A página inicial sem login, na versão Web, mostra como funciona a plataforma, contando com páginas informativas e de suporte. Não houveram alterações do primeiro protótipo para a versão final.</a:t>
            </a:r>
          </a:p>
          <a:p>
            <a:pPr algn="just">
              <a:lnSpc>
                <a:spcPts val="3471"/>
              </a:lnSpc>
            </a:pPr>
            <a:endParaRPr lang="en-US" sz="2670" spc="-13">
              <a:solidFill>
                <a:srgbClr val="000000"/>
              </a:solidFill>
              <a:latin typeface="Hammersmith One"/>
            </a:endParaRPr>
          </a:p>
          <a:p>
            <a:pPr algn="just">
              <a:lnSpc>
                <a:spcPts val="3471"/>
              </a:lnSpc>
            </a:pPr>
            <a:r>
              <a:rPr lang="en-US" sz="2670" spc="-13">
                <a:solidFill>
                  <a:srgbClr val="000000"/>
                </a:solidFill>
                <a:latin typeface="Hammersmith One"/>
              </a:rPr>
              <a:t>Na versão do Aplicativo para dispositivos móveis, o APP mostra diretamente a página de login/cadastro.</a:t>
            </a:r>
          </a:p>
          <a:p>
            <a:pPr algn="just">
              <a:lnSpc>
                <a:spcPts val="3471"/>
              </a:lnSpc>
            </a:pPr>
            <a:endParaRPr lang="en-US" sz="2670" spc="-13">
              <a:solidFill>
                <a:srgbClr val="000000"/>
              </a:solidFill>
              <a:latin typeface="Hammersmith One"/>
            </a:endParaRPr>
          </a:p>
          <a:p>
            <a:pPr algn="just">
              <a:lnSpc>
                <a:spcPts val="3471"/>
              </a:lnSpc>
              <a:spcBef>
                <a:spcPct val="0"/>
              </a:spcBef>
            </a:pPr>
            <a:endParaRPr lang="en-US" sz="2670" spc="-13">
              <a:solidFill>
                <a:srgbClr val="000000"/>
              </a:solidFill>
              <a:latin typeface="Hammersmith One"/>
            </a:endParaRPr>
          </a:p>
        </p:txBody>
      </p:sp>
      <p:sp>
        <p:nvSpPr>
          <p:cNvPr id="6" name="Freeform 6"/>
          <p:cNvSpPr/>
          <p:nvPr/>
        </p:nvSpPr>
        <p:spPr>
          <a:xfrm>
            <a:off x="0" y="1030708"/>
            <a:ext cx="6968772" cy="8807294"/>
          </a:xfrm>
          <a:custGeom>
            <a:avLst/>
            <a:gdLst/>
            <a:ahLst/>
            <a:cxnLst/>
            <a:rect l="l" t="t" r="r" b="b"/>
            <a:pathLst>
              <a:path w="6968772" h="8807294">
                <a:moveTo>
                  <a:pt x="0" y="0"/>
                </a:moveTo>
                <a:lnTo>
                  <a:pt x="6968772" y="0"/>
                </a:lnTo>
                <a:lnTo>
                  <a:pt x="6968772" y="8807295"/>
                </a:lnTo>
                <a:lnTo>
                  <a:pt x="0" y="8807295"/>
                </a:lnTo>
                <a:lnTo>
                  <a:pt x="0" y="0"/>
                </a:lnTo>
                <a:close/>
              </a:path>
            </a:pathLst>
          </a:custGeom>
          <a:blipFill>
            <a:blip r:embed="rId3"/>
            <a:stretch>
              <a:fillRect/>
            </a:stretch>
          </a:blipFill>
        </p:spPr>
        <p:txBody>
          <a:bodyPr/>
          <a:lstStyle/>
          <a:p>
            <a:endParaRPr lang="pt-BR"/>
          </a:p>
        </p:txBody>
      </p:sp>
      <p:sp>
        <p:nvSpPr>
          <p:cNvPr id="7" name="Freeform 7"/>
          <p:cNvSpPr/>
          <p:nvPr/>
        </p:nvSpPr>
        <p:spPr>
          <a:xfrm>
            <a:off x="5718825" y="2138856"/>
            <a:ext cx="284542" cy="304866"/>
          </a:xfrm>
          <a:custGeom>
            <a:avLst/>
            <a:gdLst/>
            <a:ahLst/>
            <a:cxnLst/>
            <a:rect l="l" t="t" r="r" b="b"/>
            <a:pathLst>
              <a:path w="284542" h="304866">
                <a:moveTo>
                  <a:pt x="0" y="0"/>
                </a:moveTo>
                <a:lnTo>
                  <a:pt x="284542" y="0"/>
                </a:lnTo>
                <a:lnTo>
                  <a:pt x="284542" y="304866"/>
                </a:lnTo>
                <a:lnTo>
                  <a:pt x="0" y="304866"/>
                </a:lnTo>
                <a:lnTo>
                  <a:pt x="0" y="0"/>
                </a:lnTo>
                <a:close/>
              </a:path>
            </a:pathLst>
          </a:custGeom>
          <a:blipFill>
            <a:blip r:embed="rId4"/>
            <a:stretch>
              <a:fillRect/>
            </a:stretch>
          </a:blipFill>
        </p:spPr>
        <p:txBody>
          <a:bodyPr/>
          <a:lstStyle/>
          <a:p>
            <a:endParaRPr lang="pt-BR"/>
          </a:p>
        </p:txBody>
      </p:sp>
      <p:sp>
        <p:nvSpPr>
          <p:cNvPr id="8" name="Freeform 8"/>
          <p:cNvSpPr/>
          <p:nvPr/>
        </p:nvSpPr>
        <p:spPr>
          <a:xfrm>
            <a:off x="6193729" y="2160980"/>
            <a:ext cx="334150" cy="282742"/>
          </a:xfrm>
          <a:custGeom>
            <a:avLst/>
            <a:gdLst/>
            <a:ahLst/>
            <a:cxnLst/>
            <a:rect l="l" t="t" r="r" b="b"/>
            <a:pathLst>
              <a:path w="334150" h="282742">
                <a:moveTo>
                  <a:pt x="0" y="0"/>
                </a:moveTo>
                <a:lnTo>
                  <a:pt x="334150" y="0"/>
                </a:lnTo>
                <a:lnTo>
                  <a:pt x="334150" y="282742"/>
                </a:lnTo>
                <a:lnTo>
                  <a:pt x="0" y="282742"/>
                </a:lnTo>
                <a:lnTo>
                  <a:pt x="0" y="0"/>
                </a:lnTo>
                <a:close/>
              </a:path>
            </a:pathLst>
          </a:custGeom>
          <a:blipFill>
            <a:blip r:embed="rId5"/>
            <a:stretch>
              <a:fillRect/>
            </a:stretch>
          </a:blipFill>
        </p:spPr>
        <p:txBody>
          <a:bodyPr/>
          <a:lstStyle/>
          <a:p>
            <a:endParaRPr lang="pt-BR"/>
          </a:p>
        </p:txBody>
      </p:sp>
      <p:sp>
        <p:nvSpPr>
          <p:cNvPr id="9" name="Freeform 9"/>
          <p:cNvSpPr/>
          <p:nvPr/>
        </p:nvSpPr>
        <p:spPr>
          <a:xfrm>
            <a:off x="5300181" y="2144356"/>
            <a:ext cx="213833" cy="299366"/>
          </a:xfrm>
          <a:custGeom>
            <a:avLst/>
            <a:gdLst/>
            <a:ahLst/>
            <a:cxnLst/>
            <a:rect l="l" t="t" r="r" b="b"/>
            <a:pathLst>
              <a:path w="213833" h="299366">
                <a:moveTo>
                  <a:pt x="0" y="0"/>
                </a:moveTo>
                <a:lnTo>
                  <a:pt x="213833" y="0"/>
                </a:lnTo>
                <a:lnTo>
                  <a:pt x="213833" y="299366"/>
                </a:lnTo>
                <a:lnTo>
                  <a:pt x="0" y="299366"/>
                </a:lnTo>
                <a:lnTo>
                  <a:pt x="0" y="0"/>
                </a:lnTo>
                <a:close/>
              </a:path>
            </a:pathLst>
          </a:custGeom>
          <a:blipFill>
            <a:blip r:embed="rId6"/>
            <a:stretch>
              <a:fillRect/>
            </a:stretch>
          </a:blipFill>
        </p:spPr>
        <p:txBody>
          <a:bodyPr/>
          <a:lstStyle/>
          <a:p>
            <a:endParaRPr lang="pt-BR"/>
          </a:p>
        </p:txBody>
      </p:sp>
      <p:sp>
        <p:nvSpPr>
          <p:cNvPr id="10" name="Freeform 10"/>
          <p:cNvSpPr/>
          <p:nvPr/>
        </p:nvSpPr>
        <p:spPr>
          <a:xfrm>
            <a:off x="9193493" y="2671895"/>
            <a:ext cx="284542" cy="304866"/>
          </a:xfrm>
          <a:custGeom>
            <a:avLst/>
            <a:gdLst/>
            <a:ahLst/>
            <a:cxnLst/>
            <a:rect l="l" t="t" r="r" b="b"/>
            <a:pathLst>
              <a:path w="284542" h="304866">
                <a:moveTo>
                  <a:pt x="0" y="0"/>
                </a:moveTo>
                <a:lnTo>
                  <a:pt x="284542" y="0"/>
                </a:lnTo>
                <a:lnTo>
                  <a:pt x="284542" y="304866"/>
                </a:lnTo>
                <a:lnTo>
                  <a:pt x="0" y="304866"/>
                </a:lnTo>
                <a:lnTo>
                  <a:pt x="0" y="0"/>
                </a:lnTo>
                <a:close/>
              </a:path>
            </a:pathLst>
          </a:custGeom>
          <a:blipFill>
            <a:blip r:embed="rId4"/>
            <a:stretch>
              <a:fillRect/>
            </a:stretch>
          </a:blipFill>
        </p:spPr>
        <p:txBody>
          <a:bodyPr/>
          <a:lstStyle/>
          <a:p>
            <a:endParaRPr lang="pt-BR"/>
          </a:p>
        </p:txBody>
      </p:sp>
      <p:sp>
        <p:nvSpPr>
          <p:cNvPr id="11" name="Freeform 11"/>
          <p:cNvSpPr/>
          <p:nvPr/>
        </p:nvSpPr>
        <p:spPr>
          <a:xfrm>
            <a:off x="9668397" y="2694018"/>
            <a:ext cx="334150" cy="282742"/>
          </a:xfrm>
          <a:custGeom>
            <a:avLst/>
            <a:gdLst/>
            <a:ahLst/>
            <a:cxnLst/>
            <a:rect l="l" t="t" r="r" b="b"/>
            <a:pathLst>
              <a:path w="334150" h="282742">
                <a:moveTo>
                  <a:pt x="0" y="0"/>
                </a:moveTo>
                <a:lnTo>
                  <a:pt x="334150" y="0"/>
                </a:lnTo>
                <a:lnTo>
                  <a:pt x="334150" y="282743"/>
                </a:lnTo>
                <a:lnTo>
                  <a:pt x="0" y="282743"/>
                </a:lnTo>
                <a:lnTo>
                  <a:pt x="0" y="0"/>
                </a:lnTo>
                <a:close/>
              </a:path>
            </a:pathLst>
          </a:custGeom>
          <a:blipFill>
            <a:blip r:embed="rId5"/>
            <a:stretch>
              <a:fillRect/>
            </a:stretch>
          </a:blipFill>
        </p:spPr>
        <p:txBody>
          <a:bodyPr/>
          <a:lstStyle/>
          <a:p>
            <a:endParaRPr lang="pt-BR"/>
          </a:p>
        </p:txBody>
      </p:sp>
      <p:sp>
        <p:nvSpPr>
          <p:cNvPr id="12" name="Freeform 12"/>
          <p:cNvSpPr/>
          <p:nvPr/>
        </p:nvSpPr>
        <p:spPr>
          <a:xfrm>
            <a:off x="8774850" y="2677395"/>
            <a:ext cx="213833" cy="299366"/>
          </a:xfrm>
          <a:custGeom>
            <a:avLst/>
            <a:gdLst/>
            <a:ahLst/>
            <a:cxnLst/>
            <a:rect l="l" t="t" r="r" b="b"/>
            <a:pathLst>
              <a:path w="213833" h="299366">
                <a:moveTo>
                  <a:pt x="0" y="0"/>
                </a:moveTo>
                <a:lnTo>
                  <a:pt x="213833" y="0"/>
                </a:lnTo>
                <a:lnTo>
                  <a:pt x="213833" y="299366"/>
                </a:lnTo>
                <a:lnTo>
                  <a:pt x="0" y="299366"/>
                </a:lnTo>
                <a:lnTo>
                  <a:pt x="0" y="0"/>
                </a:lnTo>
                <a:close/>
              </a:path>
            </a:pathLst>
          </a:custGeom>
          <a:blipFill>
            <a:blip r:embed="rId6"/>
            <a:stretch>
              <a:fillRect/>
            </a:stretch>
          </a:blipFill>
        </p:spPr>
        <p:txBody>
          <a:bodyPr/>
          <a:lstStyle/>
          <a:p>
            <a:endParaRPr lang="pt-B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A53B"/>
        </a:solidFill>
        <a:effectLst/>
      </p:bgPr>
    </p:bg>
    <p:spTree>
      <p:nvGrpSpPr>
        <p:cNvPr id="1" name=""/>
        <p:cNvGrpSpPr/>
        <p:nvPr/>
      </p:nvGrpSpPr>
      <p:grpSpPr>
        <a:xfrm>
          <a:off x="0" y="0"/>
          <a:ext cx="0" cy="0"/>
          <a:chOff x="0" y="0"/>
          <a:chExt cx="0" cy="0"/>
        </a:xfrm>
      </p:grpSpPr>
      <p:sp>
        <p:nvSpPr>
          <p:cNvPr id="2" name="Freeform 2"/>
          <p:cNvSpPr/>
          <p:nvPr/>
        </p:nvSpPr>
        <p:spPr>
          <a:xfrm>
            <a:off x="860633" y="746687"/>
            <a:ext cx="5116175" cy="9537802"/>
          </a:xfrm>
          <a:custGeom>
            <a:avLst/>
            <a:gdLst/>
            <a:ahLst/>
            <a:cxnLst/>
            <a:rect l="l" t="t" r="r" b="b"/>
            <a:pathLst>
              <a:path w="5116175" h="9537802">
                <a:moveTo>
                  <a:pt x="0" y="0"/>
                </a:moveTo>
                <a:lnTo>
                  <a:pt x="5116175" y="0"/>
                </a:lnTo>
                <a:lnTo>
                  <a:pt x="5116175" y="9537803"/>
                </a:lnTo>
                <a:lnTo>
                  <a:pt x="0" y="9537803"/>
                </a:lnTo>
                <a:lnTo>
                  <a:pt x="0" y="0"/>
                </a:lnTo>
                <a:close/>
              </a:path>
            </a:pathLst>
          </a:custGeom>
          <a:blipFill>
            <a:blip r:embed="rId2"/>
            <a:stretch>
              <a:fillRect/>
            </a:stretch>
          </a:blipFill>
        </p:spPr>
        <p:txBody>
          <a:bodyPr/>
          <a:lstStyle/>
          <a:p>
            <a:endParaRPr lang="pt-BR"/>
          </a:p>
        </p:txBody>
      </p:sp>
      <p:sp>
        <p:nvSpPr>
          <p:cNvPr id="3" name="TextBox 3"/>
          <p:cNvSpPr txBox="1"/>
          <p:nvPr/>
        </p:nvSpPr>
        <p:spPr>
          <a:xfrm>
            <a:off x="-975957" y="202195"/>
            <a:ext cx="6175370" cy="676861"/>
          </a:xfrm>
          <a:prstGeom prst="rect">
            <a:avLst/>
          </a:prstGeom>
        </p:spPr>
        <p:txBody>
          <a:bodyPr lIns="0" tIns="0" rIns="0" bIns="0" rtlCol="0" anchor="t">
            <a:spAutoFit/>
          </a:bodyPr>
          <a:lstStyle/>
          <a:p>
            <a:pPr marL="0" lvl="0" indent="0" algn="ctr">
              <a:lnSpc>
                <a:spcPts val="5481"/>
              </a:lnSpc>
              <a:spcBef>
                <a:spcPct val="0"/>
              </a:spcBef>
            </a:pPr>
            <a:r>
              <a:rPr lang="en-US" sz="4216" spc="-21">
                <a:solidFill>
                  <a:srgbClr val="FFFFFF"/>
                </a:solidFill>
                <a:latin typeface="Hammersmith One"/>
              </a:rPr>
              <a:t>Hobbie Switch</a:t>
            </a:r>
          </a:p>
        </p:txBody>
      </p:sp>
      <p:sp>
        <p:nvSpPr>
          <p:cNvPr id="4" name="TextBox 4"/>
          <p:cNvSpPr txBox="1"/>
          <p:nvPr/>
        </p:nvSpPr>
        <p:spPr>
          <a:xfrm>
            <a:off x="5071726" y="385093"/>
            <a:ext cx="11561088" cy="2042437"/>
          </a:xfrm>
          <a:prstGeom prst="rect">
            <a:avLst/>
          </a:prstGeom>
        </p:spPr>
        <p:txBody>
          <a:bodyPr lIns="0" tIns="0" rIns="0" bIns="0" rtlCol="0" anchor="t">
            <a:spAutoFit/>
          </a:bodyPr>
          <a:lstStyle/>
          <a:p>
            <a:pPr algn="ctr">
              <a:lnSpc>
                <a:spcPts val="5481"/>
              </a:lnSpc>
            </a:pPr>
            <a:r>
              <a:rPr lang="en-US" sz="4216" spc="-21">
                <a:solidFill>
                  <a:srgbClr val="FFFFFF"/>
                </a:solidFill>
                <a:latin typeface="Hammersmith One"/>
              </a:rPr>
              <a:t>• Página inicial sem login</a:t>
            </a:r>
          </a:p>
          <a:p>
            <a:pPr algn="ctr">
              <a:lnSpc>
                <a:spcPts val="5481"/>
              </a:lnSpc>
            </a:pPr>
            <a:endParaRPr lang="en-US" sz="4216" spc="-21">
              <a:solidFill>
                <a:srgbClr val="FFFFFF"/>
              </a:solidFill>
              <a:latin typeface="Hammersmith One"/>
            </a:endParaRPr>
          </a:p>
          <a:p>
            <a:pPr algn="ctr">
              <a:lnSpc>
                <a:spcPts val="5481"/>
              </a:lnSpc>
              <a:spcBef>
                <a:spcPct val="0"/>
              </a:spcBef>
            </a:pPr>
            <a:endParaRPr lang="en-US" sz="4216" spc="-21">
              <a:solidFill>
                <a:srgbClr val="FFFFFF"/>
              </a:solidFill>
              <a:latin typeface="Hammersmith One"/>
            </a:endParaRPr>
          </a:p>
        </p:txBody>
      </p:sp>
      <p:sp>
        <p:nvSpPr>
          <p:cNvPr id="5" name="Freeform 5"/>
          <p:cNvSpPr/>
          <p:nvPr/>
        </p:nvSpPr>
        <p:spPr>
          <a:xfrm>
            <a:off x="4262672" y="2995737"/>
            <a:ext cx="284542" cy="304866"/>
          </a:xfrm>
          <a:custGeom>
            <a:avLst/>
            <a:gdLst/>
            <a:ahLst/>
            <a:cxnLst/>
            <a:rect l="l" t="t" r="r" b="b"/>
            <a:pathLst>
              <a:path w="284542" h="304866">
                <a:moveTo>
                  <a:pt x="0" y="0"/>
                </a:moveTo>
                <a:lnTo>
                  <a:pt x="284541" y="0"/>
                </a:lnTo>
                <a:lnTo>
                  <a:pt x="284541" y="304866"/>
                </a:lnTo>
                <a:lnTo>
                  <a:pt x="0" y="304866"/>
                </a:lnTo>
                <a:lnTo>
                  <a:pt x="0" y="0"/>
                </a:lnTo>
                <a:close/>
              </a:path>
            </a:pathLst>
          </a:custGeom>
          <a:blipFill>
            <a:blip r:embed="rId3"/>
            <a:stretch>
              <a:fillRect/>
            </a:stretch>
          </a:blipFill>
        </p:spPr>
        <p:txBody>
          <a:bodyPr/>
          <a:lstStyle/>
          <a:p>
            <a:endParaRPr lang="pt-BR"/>
          </a:p>
        </p:txBody>
      </p:sp>
      <p:sp>
        <p:nvSpPr>
          <p:cNvPr id="6" name="Freeform 6"/>
          <p:cNvSpPr/>
          <p:nvPr/>
        </p:nvSpPr>
        <p:spPr>
          <a:xfrm>
            <a:off x="4737576" y="3017861"/>
            <a:ext cx="334150" cy="282742"/>
          </a:xfrm>
          <a:custGeom>
            <a:avLst/>
            <a:gdLst/>
            <a:ahLst/>
            <a:cxnLst/>
            <a:rect l="l" t="t" r="r" b="b"/>
            <a:pathLst>
              <a:path w="334150" h="282742">
                <a:moveTo>
                  <a:pt x="0" y="0"/>
                </a:moveTo>
                <a:lnTo>
                  <a:pt x="334150" y="0"/>
                </a:lnTo>
                <a:lnTo>
                  <a:pt x="334150" y="282742"/>
                </a:lnTo>
                <a:lnTo>
                  <a:pt x="0" y="282742"/>
                </a:lnTo>
                <a:lnTo>
                  <a:pt x="0" y="0"/>
                </a:lnTo>
                <a:close/>
              </a:path>
            </a:pathLst>
          </a:custGeom>
          <a:blipFill>
            <a:blip r:embed="rId4"/>
            <a:stretch>
              <a:fillRect/>
            </a:stretch>
          </a:blipFill>
        </p:spPr>
        <p:txBody>
          <a:bodyPr/>
          <a:lstStyle/>
          <a:p>
            <a:endParaRPr lang="pt-BR"/>
          </a:p>
        </p:txBody>
      </p:sp>
      <p:sp>
        <p:nvSpPr>
          <p:cNvPr id="7" name="Freeform 7"/>
          <p:cNvSpPr/>
          <p:nvPr/>
        </p:nvSpPr>
        <p:spPr>
          <a:xfrm>
            <a:off x="3844028" y="3001237"/>
            <a:ext cx="213833" cy="299366"/>
          </a:xfrm>
          <a:custGeom>
            <a:avLst/>
            <a:gdLst/>
            <a:ahLst/>
            <a:cxnLst/>
            <a:rect l="l" t="t" r="r" b="b"/>
            <a:pathLst>
              <a:path w="213833" h="299366">
                <a:moveTo>
                  <a:pt x="0" y="0"/>
                </a:moveTo>
                <a:lnTo>
                  <a:pt x="213833" y="0"/>
                </a:lnTo>
                <a:lnTo>
                  <a:pt x="213833" y="299366"/>
                </a:lnTo>
                <a:lnTo>
                  <a:pt x="0" y="299366"/>
                </a:lnTo>
                <a:lnTo>
                  <a:pt x="0" y="0"/>
                </a:lnTo>
                <a:close/>
              </a:path>
            </a:pathLst>
          </a:custGeom>
          <a:blipFill>
            <a:blip r:embed="rId5"/>
            <a:stretch>
              <a:fillRect/>
            </a:stretch>
          </a:blipFill>
        </p:spPr>
        <p:txBody>
          <a:bodyPr/>
          <a:lstStyle/>
          <a:p>
            <a:endParaRPr lang="pt-BR"/>
          </a:p>
        </p:txBody>
      </p:sp>
      <p:grpSp>
        <p:nvGrpSpPr>
          <p:cNvPr id="8" name="Group 8"/>
          <p:cNvGrpSpPr/>
          <p:nvPr/>
        </p:nvGrpSpPr>
        <p:grpSpPr>
          <a:xfrm>
            <a:off x="3605348" y="2894424"/>
            <a:ext cx="1599189" cy="507493"/>
            <a:chOff x="0" y="0"/>
            <a:chExt cx="421391" cy="133726"/>
          </a:xfrm>
        </p:grpSpPr>
        <p:sp>
          <p:nvSpPr>
            <p:cNvPr id="9" name="Freeform 9"/>
            <p:cNvSpPr/>
            <p:nvPr/>
          </p:nvSpPr>
          <p:spPr>
            <a:xfrm>
              <a:off x="0" y="0"/>
              <a:ext cx="421391" cy="133726"/>
            </a:xfrm>
            <a:custGeom>
              <a:avLst/>
              <a:gdLst/>
              <a:ahLst/>
              <a:cxnLst/>
              <a:rect l="l" t="t" r="r" b="b"/>
              <a:pathLst>
                <a:path w="421391" h="133726">
                  <a:moveTo>
                    <a:pt x="47632" y="0"/>
                  </a:moveTo>
                  <a:lnTo>
                    <a:pt x="373760" y="0"/>
                  </a:lnTo>
                  <a:cubicBezTo>
                    <a:pt x="386392" y="0"/>
                    <a:pt x="398508" y="5018"/>
                    <a:pt x="407440" y="13951"/>
                  </a:cubicBezTo>
                  <a:cubicBezTo>
                    <a:pt x="416373" y="22884"/>
                    <a:pt x="421391" y="34999"/>
                    <a:pt x="421391" y="47632"/>
                  </a:cubicBezTo>
                  <a:lnTo>
                    <a:pt x="421391" y="86094"/>
                  </a:lnTo>
                  <a:cubicBezTo>
                    <a:pt x="421391" y="112400"/>
                    <a:pt x="400066" y="133726"/>
                    <a:pt x="373760" y="133726"/>
                  </a:cubicBezTo>
                  <a:lnTo>
                    <a:pt x="47632" y="133726"/>
                  </a:lnTo>
                  <a:cubicBezTo>
                    <a:pt x="34999" y="133726"/>
                    <a:pt x="22884" y="128708"/>
                    <a:pt x="13951" y="119775"/>
                  </a:cubicBezTo>
                  <a:cubicBezTo>
                    <a:pt x="5018" y="110842"/>
                    <a:pt x="0" y="98727"/>
                    <a:pt x="0" y="86094"/>
                  </a:cubicBezTo>
                  <a:lnTo>
                    <a:pt x="0" y="47632"/>
                  </a:lnTo>
                  <a:cubicBezTo>
                    <a:pt x="0" y="21326"/>
                    <a:pt x="21326" y="0"/>
                    <a:pt x="47632" y="0"/>
                  </a:cubicBezTo>
                  <a:close/>
                </a:path>
              </a:pathLst>
            </a:custGeom>
            <a:solidFill>
              <a:srgbClr val="000000">
                <a:alpha val="0"/>
              </a:srgbClr>
            </a:solidFill>
            <a:ln w="57150" cap="sq">
              <a:solidFill>
                <a:srgbClr val="FF66C4"/>
              </a:solidFill>
              <a:prstDash val="solid"/>
              <a:miter/>
            </a:ln>
          </p:spPr>
          <p:txBody>
            <a:bodyPr/>
            <a:lstStyle/>
            <a:p>
              <a:endParaRPr lang="pt-BR"/>
            </a:p>
          </p:txBody>
        </p:sp>
        <p:sp>
          <p:nvSpPr>
            <p:cNvPr id="10" name="TextBox 10"/>
            <p:cNvSpPr txBox="1"/>
            <p:nvPr/>
          </p:nvSpPr>
          <p:spPr>
            <a:xfrm>
              <a:off x="0" y="-28575"/>
              <a:ext cx="421391" cy="162301"/>
            </a:xfrm>
            <a:prstGeom prst="rect">
              <a:avLst/>
            </a:prstGeom>
          </p:spPr>
          <p:txBody>
            <a:bodyPr lIns="71403" tIns="71403" rIns="71403" bIns="71403" rtlCol="0" anchor="ctr"/>
            <a:lstStyle/>
            <a:p>
              <a:pPr algn="ctr">
                <a:lnSpc>
                  <a:spcPts val="2956"/>
                </a:lnSpc>
              </a:pPr>
              <a:endParaRPr/>
            </a:p>
          </p:txBody>
        </p:sp>
      </p:grpSp>
      <p:grpSp>
        <p:nvGrpSpPr>
          <p:cNvPr id="11" name="Group 11"/>
          <p:cNvGrpSpPr/>
          <p:nvPr/>
        </p:nvGrpSpPr>
        <p:grpSpPr>
          <a:xfrm>
            <a:off x="6328362" y="2894424"/>
            <a:ext cx="3440559" cy="882290"/>
            <a:chOff x="0" y="0"/>
            <a:chExt cx="906598" cy="232486"/>
          </a:xfrm>
        </p:grpSpPr>
        <p:sp>
          <p:nvSpPr>
            <p:cNvPr id="12" name="Freeform 12"/>
            <p:cNvSpPr/>
            <p:nvPr/>
          </p:nvSpPr>
          <p:spPr>
            <a:xfrm>
              <a:off x="0" y="0"/>
              <a:ext cx="906598" cy="232486"/>
            </a:xfrm>
            <a:custGeom>
              <a:avLst/>
              <a:gdLst/>
              <a:ahLst/>
              <a:cxnLst/>
              <a:rect l="l" t="t" r="r" b="b"/>
              <a:pathLst>
                <a:path w="906598" h="232486">
                  <a:moveTo>
                    <a:pt x="22140" y="0"/>
                  </a:moveTo>
                  <a:lnTo>
                    <a:pt x="884458" y="0"/>
                  </a:lnTo>
                  <a:cubicBezTo>
                    <a:pt x="896686" y="0"/>
                    <a:pt x="906598" y="9912"/>
                    <a:pt x="906598" y="22140"/>
                  </a:cubicBezTo>
                  <a:lnTo>
                    <a:pt x="906598" y="210347"/>
                  </a:lnTo>
                  <a:cubicBezTo>
                    <a:pt x="906598" y="216218"/>
                    <a:pt x="904265" y="221850"/>
                    <a:pt x="900113" y="226002"/>
                  </a:cubicBezTo>
                  <a:cubicBezTo>
                    <a:pt x="895961" y="230154"/>
                    <a:pt x="890330" y="232486"/>
                    <a:pt x="884458" y="232486"/>
                  </a:cubicBezTo>
                  <a:lnTo>
                    <a:pt x="22140" y="232486"/>
                  </a:lnTo>
                  <a:cubicBezTo>
                    <a:pt x="9912" y="232486"/>
                    <a:pt x="0" y="222574"/>
                    <a:pt x="0" y="210347"/>
                  </a:cubicBezTo>
                  <a:lnTo>
                    <a:pt x="0" y="22140"/>
                  </a:lnTo>
                  <a:cubicBezTo>
                    <a:pt x="0" y="16268"/>
                    <a:pt x="2333" y="10636"/>
                    <a:pt x="6485" y="6485"/>
                  </a:cubicBezTo>
                  <a:cubicBezTo>
                    <a:pt x="10636" y="2333"/>
                    <a:pt x="16268" y="0"/>
                    <a:pt x="22140" y="0"/>
                  </a:cubicBezTo>
                  <a:close/>
                </a:path>
              </a:pathLst>
            </a:custGeom>
            <a:solidFill>
              <a:srgbClr val="FFFFFF"/>
            </a:solidFill>
            <a:ln w="57150" cap="sq">
              <a:solidFill>
                <a:srgbClr val="FF66C4"/>
              </a:solidFill>
              <a:prstDash val="solid"/>
              <a:miter/>
            </a:ln>
          </p:spPr>
          <p:txBody>
            <a:bodyPr/>
            <a:lstStyle/>
            <a:p>
              <a:endParaRPr lang="pt-BR"/>
            </a:p>
          </p:txBody>
        </p:sp>
        <p:sp>
          <p:nvSpPr>
            <p:cNvPr id="13" name="TextBox 13"/>
            <p:cNvSpPr txBox="1"/>
            <p:nvPr/>
          </p:nvSpPr>
          <p:spPr>
            <a:xfrm>
              <a:off x="0" y="-28575"/>
              <a:ext cx="906598" cy="261061"/>
            </a:xfrm>
            <a:prstGeom prst="rect">
              <a:avLst/>
            </a:prstGeom>
          </p:spPr>
          <p:txBody>
            <a:bodyPr lIns="71403" tIns="71403" rIns="71403" bIns="71403" rtlCol="0" anchor="ctr"/>
            <a:lstStyle/>
            <a:p>
              <a:pPr algn="ctr">
                <a:lnSpc>
                  <a:spcPts val="2956"/>
                </a:lnSpc>
              </a:pPr>
              <a:endParaRPr/>
            </a:p>
          </p:txBody>
        </p:sp>
      </p:grpSp>
      <p:sp>
        <p:nvSpPr>
          <p:cNvPr id="14" name="TextBox 14"/>
          <p:cNvSpPr txBox="1"/>
          <p:nvPr/>
        </p:nvSpPr>
        <p:spPr>
          <a:xfrm>
            <a:off x="6755281" y="3067694"/>
            <a:ext cx="2681160" cy="544870"/>
          </a:xfrm>
          <a:prstGeom prst="rect">
            <a:avLst/>
          </a:prstGeom>
        </p:spPr>
        <p:txBody>
          <a:bodyPr lIns="0" tIns="0" rIns="0" bIns="0" rtlCol="0" anchor="t">
            <a:spAutoFit/>
          </a:bodyPr>
          <a:lstStyle/>
          <a:p>
            <a:pPr algn="ctr">
              <a:lnSpc>
                <a:spcPts val="2297"/>
              </a:lnSpc>
              <a:spcBef>
                <a:spcPct val="0"/>
              </a:spcBef>
            </a:pPr>
            <a:r>
              <a:rPr lang="en-US" sz="1767" spc="-8">
                <a:solidFill>
                  <a:srgbClr val="000000"/>
                </a:solidFill>
                <a:latin typeface="Hammersmith One"/>
              </a:rPr>
              <a:t>Redes sociais onde a plataforma é presente</a:t>
            </a:r>
          </a:p>
        </p:txBody>
      </p:sp>
      <p:sp>
        <p:nvSpPr>
          <p:cNvPr id="15" name="AutoShape 15"/>
          <p:cNvSpPr/>
          <p:nvPr/>
        </p:nvSpPr>
        <p:spPr>
          <a:xfrm>
            <a:off x="5204537" y="3273827"/>
            <a:ext cx="1123825" cy="0"/>
          </a:xfrm>
          <a:prstGeom prst="line">
            <a:avLst/>
          </a:prstGeom>
          <a:ln w="57150" cap="flat">
            <a:solidFill>
              <a:srgbClr val="FF66C4"/>
            </a:solidFill>
            <a:prstDash val="solid"/>
            <a:headEnd type="none" w="sm" len="sm"/>
            <a:tailEnd type="arrow" w="med" len="sm"/>
          </a:ln>
        </p:spPr>
        <p:txBody>
          <a:bodyPr/>
          <a:lstStyle/>
          <a:p>
            <a:endParaRPr lang="pt-BR"/>
          </a:p>
        </p:txBody>
      </p:sp>
      <p:grpSp>
        <p:nvGrpSpPr>
          <p:cNvPr id="16" name="Group 16"/>
          <p:cNvGrpSpPr/>
          <p:nvPr/>
        </p:nvGrpSpPr>
        <p:grpSpPr>
          <a:xfrm>
            <a:off x="6328362" y="5609127"/>
            <a:ext cx="3440559" cy="882290"/>
            <a:chOff x="0" y="0"/>
            <a:chExt cx="906598" cy="232486"/>
          </a:xfrm>
        </p:grpSpPr>
        <p:sp>
          <p:nvSpPr>
            <p:cNvPr id="17" name="Freeform 17"/>
            <p:cNvSpPr/>
            <p:nvPr/>
          </p:nvSpPr>
          <p:spPr>
            <a:xfrm>
              <a:off x="0" y="0"/>
              <a:ext cx="906598" cy="232486"/>
            </a:xfrm>
            <a:custGeom>
              <a:avLst/>
              <a:gdLst/>
              <a:ahLst/>
              <a:cxnLst/>
              <a:rect l="l" t="t" r="r" b="b"/>
              <a:pathLst>
                <a:path w="906598" h="232486">
                  <a:moveTo>
                    <a:pt x="22140" y="0"/>
                  </a:moveTo>
                  <a:lnTo>
                    <a:pt x="884458" y="0"/>
                  </a:lnTo>
                  <a:cubicBezTo>
                    <a:pt x="896686" y="0"/>
                    <a:pt x="906598" y="9912"/>
                    <a:pt x="906598" y="22140"/>
                  </a:cubicBezTo>
                  <a:lnTo>
                    <a:pt x="906598" y="210347"/>
                  </a:lnTo>
                  <a:cubicBezTo>
                    <a:pt x="906598" y="216218"/>
                    <a:pt x="904265" y="221850"/>
                    <a:pt x="900113" y="226002"/>
                  </a:cubicBezTo>
                  <a:cubicBezTo>
                    <a:pt x="895961" y="230154"/>
                    <a:pt x="890330" y="232486"/>
                    <a:pt x="884458" y="232486"/>
                  </a:cubicBezTo>
                  <a:lnTo>
                    <a:pt x="22140" y="232486"/>
                  </a:lnTo>
                  <a:cubicBezTo>
                    <a:pt x="9912" y="232486"/>
                    <a:pt x="0" y="222574"/>
                    <a:pt x="0" y="210347"/>
                  </a:cubicBezTo>
                  <a:lnTo>
                    <a:pt x="0" y="22140"/>
                  </a:lnTo>
                  <a:cubicBezTo>
                    <a:pt x="0" y="16268"/>
                    <a:pt x="2333" y="10636"/>
                    <a:pt x="6485" y="6485"/>
                  </a:cubicBezTo>
                  <a:cubicBezTo>
                    <a:pt x="10636" y="2333"/>
                    <a:pt x="16268" y="0"/>
                    <a:pt x="22140" y="0"/>
                  </a:cubicBezTo>
                  <a:close/>
                </a:path>
              </a:pathLst>
            </a:custGeom>
            <a:solidFill>
              <a:srgbClr val="FFFFFF"/>
            </a:solidFill>
            <a:ln w="57150" cap="sq">
              <a:solidFill>
                <a:srgbClr val="5271FF"/>
              </a:solidFill>
              <a:prstDash val="solid"/>
              <a:miter/>
            </a:ln>
          </p:spPr>
          <p:txBody>
            <a:bodyPr/>
            <a:lstStyle/>
            <a:p>
              <a:endParaRPr lang="pt-BR"/>
            </a:p>
          </p:txBody>
        </p:sp>
        <p:sp>
          <p:nvSpPr>
            <p:cNvPr id="18" name="TextBox 18"/>
            <p:cNvSpPr txBox="1"/>
            <p:nvPr/>
          </p:nvSpPr>
          <p:spPr>
            <a:xfrm>
              <a:off x="0" y="-28575"/>
              <a:ext cx="906598" cy="261061"/>
            </a:xfrm>
            <a:prstGeom prst="rect">
              <a:avLst/>
            </a:prstGeom>
          </p:spPr>
          <p:txBody>
            <a:bodyPr lIns="71403" tIns="71403" rIns="71403" bIns="71403" rtlCol="0" anchor="ctr"/>
            <a:lstStyle/>
            <a:p>
              <a:pPr algn="ctr">
                <a:lnSpc>
                  <a:spcPts val="2956"/>
                </a:lnSpc>
              </a:pPr>
              <a:endParaRPr/>
            </a:p>
          </p:txBody>
        </p:sp>
      </p:grpSp>
      <p:grpSp>
        <p:nvGrpSpPr>
          <p:cNvPr id="19" name="Group 19"/>
          <p:cNvGrpSpPr/>
          <p:nvPr/>
        </p:nvGrpSpPr>
        <p:grpSpPr>
          <a:xfrm>
            <a:off x="6328362" y="6597855"/>
            <a:ext cx="3440559" cy="882290"/>
            <a:chOff x="0" y="0"/>
            <a:chExt cx="906598" cy="232486"/>
          </a:xfrm>
        </p:grpSpPr>
        <p:sp>
          <p:nvSpPr>
            <p:cNvPr id="20" name="Freeform 20"/>
            <p:cNvSpPr/>
            <p:nvPr/>
          </p:nvSpPr>
          <p:spPr>
            <a:xfrm>
              <a:off x="0" y="0"/>
              <a:ext cx="906598" cy="232486"/>
            </a:xfrm>
            <a:custGeom>
              <a:avLst/>
              <a:gdLst/>
              <a:ahLst/>
              <a:cxnLst/>
              <a:rect l="l" t="t" r="r" b="b"/>
              <a:pathLst>
                <a:path w="906598" h="232486">
                  <a:moveTo>
                    <a:pt x="22140" y="0"/>
                  </a:moveTo>
                  <a:lnTo>
                    <a:pt x="884458" y="0"/>
                  </a:lnTo>
                  <a:cubicBezTo>
                    <a:pt x="896686" y="0"/>
                    <a:pt x="906598" y="9912"/>
                    <a:pt x="906598" y="22140"/>
                  </a:cubicBezTo>
                  <a:lnTo>
                    <a:pt x="906598" y="210347"/>
                  </a:lnTo>
                  <a:cubicBezTo>
                    <a:pt x="906598" y="216218"/>
                    <a:pt x="904265" y="221850"/>
                    <a:pt x="900113" y="226002"/>
                  </a:cubicBezTo>
                  <a:cubicBezTo>
                    <a:pt x="895961" y="230154"/>
                    <a:pt x="890330" y="232486"/>
                    <a:pt x="884458" y="232486"/>
                  </a:cubicBezTo>
                  <a:lnTo>
                    <a:pt x="22140" y="232486"/>
                  </a:lnTo>
                  <a:cubicBezTo>
                    <a:pt x="9912" y="232486"/>
                    <a:pt x="0" y="222574"/>
                    <a:pt x="0" y="210347"/>
                  </a:cubicBezTo>
                  <a:lnTo>
                    <a:pt x="0" y="22140"/>
                  </a:lnTo>
                  <a:cubicBezTo>
                    <a:pt x="0" y="16268"/>
                    <a:pt x="2333" y="10636"/>
                    <a:pt x="6485" y="6485"/>
                  </a:cubicBezTo>
                  <a:cubicBezTo>
                    <a:pt x="10636" y="2333"/>
                    <a:pt x="16268" y="0"/>
                    <a:pt x="22140" y="0"/>
                  </a:cubicBezTo>
                  <a:close/>
                </a:path>
              </a:pathLst>
            </a:custGeom>
            <a:solidFill>
              <a:srgbClr val="FFFFFF"/>
            </a:solidFill>
            <a:ln w="57150" cap="sq">
              <a:solidFill>
                <a:srgbClr val="00BF63"/>
              </a:solidFill>
              <a:prstDash val="solid"/>
              <a:miter/>
            </a:ln>
          </p:spPr>
          <p:txBody>
            <a:bodyPr/>
            <a:lstStyle/>
            <a:p>
              <a:endParaRPr lang="pt-BR"/>
            </a:p>
          </p:txBody>
        </p:sp>
        <p:sp>
          <p:nvSpPr>
            <p:cNvPr id="21" name="TextBox 21"/>
            <p:cNvSpPr txBox="1"/>
            <p:nvPr/>
          </p:nvSpPr>
          <p:spPr>
            <a:xfrm>
              <a:off x="0" y="-28575"/>
              <a:ext cx="906598" cy="261061"/>
            </a:xfrm>
            <a:prstGeom prst="rect">
              <a:avLst/>
            </a:prstGeom>
          </p:spPr>
          <p:txBody>
            <a:bodyPr lIns="71403" tIns="71403" rIns="71403" bIns="71403" rtlCol="0" anchor="ctr"/>
            <a:lstStyle/>
            <a:p>
              <a:pPr algn="ctr">
                <a:lnSpc>
                  <a:spcPts val="2956"/>
                </a:lnSpc>
              </a:pPr>
              <a:endParaRPr/>
            </a:p>
          </p:txBody>
        </p:sp>
      </p:grpSp>
      <p:sp>
        <p:nvSpPr>
          <p:cNvPr id="22" name="TextBox 22"/>
          <p:cNvSpPr txBox="1"/>
          <p:nvPr/>
        </p:nvSpPr>
        <p:spPr>
          <a:xfrm>
            <a:off x="6328362" y="5777436"/>
            <a:ext cx="3440559" cy="507572"/>
          </a:xfrm>
          <a:prstGeom prst="rect">
            <a:avLst/>
          </a:prstGeom>
        </p:spPr>
        <p:txBody>
          <a:bodyPr lIns="0" tIns="0" rIns="0" bIns="0" rtlCol="0" anchor="t">
            <a:spAutoFit/>
          </a:bodyPr>
          <a:lstStyle/>
          <a:p>
            <a:pPr algn="ctr">
              <a:lnSpc>
                <a:spcPts val="4019"/>
              </a:lnSpc>
              <a:spcBef>
                <a:spcPct val="0"/>
              </a:spcBef>
            </a:pPr>
            <a:r>
              <a:rPr lang="en-US" sz="3092" spc="-15">
                <a:solidFill>
                  <a:srgbClr val="000000"/>
                </a:solidFill>
                <a:latin typeface="Hammersmith One"/>
              </a:rPr>
              <a:t>Login</a:t>
            </a:r>
          </a:p>
        </p:txBody>
      </p:sp>
      <p:sp>
        <p:nvSpPr>
          <p:cNvPr id="23" name="TextBox 23"/>
          <p:cNvSpPr txBox="1"/>
          <p:nvPr/>
        </p:nvSpPr>
        <p:spPr>
          <a:xfrm>
            <a:off x="7177593" y="6800681"/>
            <a:ext cx="1819057" cy="474489"/>
          </a:xfrm>
          <a:prstGeom prst="rect">
            <a:avLst/>
          </a:prstGeom>
        </p:spPr>
        <p:txBody>
          <a:bodyPr wrap="square" lIns="0" tIns="0" rIns="0" bIns="0" rtlCol="0" anchor="t">
            <a:spAutoFit/>
          </a:bodyPr>
          <a:lstStyle/>
          <a:p>
            <a:pPr algn="ctr">
              <a:lnSpc>
                <a:spcPts val="3654"/>
              </a:lnSpc>
              <a:spcBef>
                <a:spcPct val="0"/>
              </a:spcBef>
            </a:pPr>
            <a:r>
              <a:rPr lang="en-US" sz="2811" spc="-14" dirty="0" err="1">
                <a:solidFill>
                  <a:srgbClr val="000000"/>
                </a:solidFill>
                <a:latin typeface="Hammersmith One"/>
              </a:rPr>
              <a:t>Cadastro</a:t>
            </a:r>
            <a:endParaRPr lang="en-US" sz="2811" spc="-14" dirty="0">
              <a:solidFill>
                <a:srgbClr val="000000"/>
              </a:solidFill>
              <a:latin typeface="Hammersmith One"/>
            </a:endParaRPr>
          </a:p>
        </p:txBody>
      </p:sp>
      <p:grpSp>
        <p:nvGrpSpPr>
          <p:cNvPr id="24" name="Group 24"/>
          <p:cNvGrpSpPr/>
          <p:nvPr/>
        </p:nvGrpSpPr>
        <p:grpSpPr>
          <a:xfrm>
            <a:off x="1633618" y="5902964"/>
            <a:ext cx="3565795" cy="588453"/>
            <a:chOff x="0" y="0"/>
            <a:chExt cx="939598" cy="155059"/>
          </a:xfrm>
        </p:grpSpPr>
        <p:sp>
          <p:nvSpPr>
            <p:cNvPr id="25" name="Freeform 25"/>
            <p:cNvSpPr/>
            <p:nvPr/>
          </p:nvSpPr>
          <p:spPr>
            <a:xfrm>
              <a:off x="0" y="0"/>
              <a:ext cx="939598" cy="155059"/>
            </a:xfrm>
            <a:custGeom>
              <a:avLst/>
              <a:gdLst/>
              <a:ahLst/>
              <a:cxnLst/>
              <a:rect l="l" t="t" r="r" b="b"/>
              <a:pathLst>
                <a:path w="939598" h="155059">
                  <a:moveTo>
                    <a:pt x="21362" y="0"/>
                  </a:moveTo>
                  <a:lnTo>
                    <a:pt x="918236" y="0"/>
                  </a:lnTo>
                  <a:cubicBezTo>
                    <a:pt x="930034" y="0"/>
                    <a:pt x="939598" y="9564"/>
                    <a:pt x="939598" y="21362"/>
                  </a:cubicBezTo>
                  <a:lnTo>
                    <a:pt x="939598" y="133697"/>
                  </a:lnTo>
                  <a:cubicBezTo>
                    <a:pt x="939598" y="145495"/>
                    <a:pt x="930034" y="155059"/>
                    <a:pt x="918236" y="155059"/>
                  </a:cubicBezTo>
                  <a:lnTo>
                    <a:pt x="21362" y="155059"/>
                  </a:lnTo>
                  <a:cubicBezTo>
                    <a:pt x="9564" y="155059"/>
                    <a:pt x="0" y="145495"/>
                    <a:pt x="0" y="133697"/>
                  </a:cubicBezTo>
                  <a:lnTo>
                    <a:pt x="0" y="21362"/>
                  </a:lnTo>
                  <a:cubicBezTo>
                    <a:pt x="0" y="9564"/>
                    <a:pt x="9564" y="0"/>
                    <a:pt x="21362" y="0"/>
                  </a:cubicBezTo>
                  <a:close/>
                </a:path>
              </a:pathLst>
            </a:custGeom>
            <a:solidFill>
              <a:srgbClr val="000000">
                <a:alpha val="0"/>
              </a:srgbClr>
            </a:solidFill>
            <a:ln w="57150" cap="sq">
              <a:solidFill>
                <a:srgbClr val="5271FF"/>
              </a:solidFill>
              <a:prstDash val="solid"/>
              <a:miter/>
            </a:ln>
          </p:spPr>
          <p:txBody>
            <a:bodyPr/>
            <a:lstStyle/>
            <a:p>
              <a:endParaRPr lang="pt-BR"/>
            </a:p>
          </p:txBody>
        </p:sp>
        <p:sp>
          <p:nvSpPr>
            <p:cNvPr id="26" name="TextBox 26"/>
            <p:cNvSpPr txBox="1"/>
            <p:nvPr/>
          </p:nvSpPr>
          <p:spPr>
            <a:xfrm>
              <a:off x="0" y="-28575"/>
              <a:ext cx="939598" cy="183634"/>
            </a:xfrm>
            <a:prstGeom prst="rect">
              <a:avLst/>
            </a:prstGeom>
          </p:spPr>
          <p:txBody>
            <a:bodyPr lIns="71403" tIns="71403" rIns="71403" bIns="71403" rtlCol="0" anchor="ctr"/>
            <a:lstStyle/>
            <a:p>
              <a:pPr algn="ctr">
                <a:lnSpc>
                  <a:spcPts val="2956"/>
                </a:lnSpc>
              </a:pPr>
              <a:endParaRPr/>
            </a:p>
          </p:txBody>
        </p:sp>
      </p:grpSp>
      <p:sp>
        <p:nvSpPr>
          <p:cNvPr id="27" name="AutoShape 27"/>
          <p:cNvSpPr/>
          <p:nvPr/>
        </p:nvSpPr>
        <p:spPr>
          <a:xfrm>
            <a:off x="5204537" y="6156710"/>
            <a:ext cx="1123825" cy="0"/>
          </a:xfrm>
          <a:prstGeom prst="line">
            <a:avLst/>
          </a:prstGeom>
          <a:ln w="57150" cap="flat">
            <a:solidFill>
              <a:srgbClr val="5271FF"/>
            </a:solidFill>
            <a:prstDash val="solid"/>
            <a:headEnd type="none" w="sm" len="sm"/>
            <a:tailEnd type="arrow" w="med" len="sm"/>
          </a:ln>
        </p:spPr>
        <p:txBody>
          <a:bodyPr/>
          <a:lstStyle/>
          <a:p>
            <a:endParaRPr lang="pt-BR"/>
          </a:p>
        </p:txBody>
      </p:sp>
      <p:grpSp>
        <p:nvGrpSpPr>
          <p:cNvPr id="28" name="Group 28"/>
          <p:cNvGrpSpPr/>
          <p:nvPr/>
        </p:nvGrpSpPr>
        <p:grpSpPr>
          <a:xfrm>
            <a:off x="1638742" y="6597855"/>
            <a:ext cx="3565795" cy="588453"/>
            <a:chOff x="0" y="0"/>
            <a:chExt cx="939598" cy="155059"/>
          </a:xfrm>
        </p:grpSpPr>
        <p:sp>
          <p:nvSpPr>
            <p:cNvPr id="29" name="Freeform 29"/>
            <p:cNvSpPr/>
            <p:nvPr/>
          </p:nvSpPr>
          <p:spPr>
            <a:xfrm>
              <a:off x="0" y="0"/>
              <a:ext cx="939598" cy="155059"/>
            </a:xfrm>
            <a:custGeom>
              <a:avLst/>
              <a:gdLst/>
              <a:ahLst/>
              <a:cxnLst/>
              <a:rect l="l" t="t" r="r" b="b"/>
              <a:pathLst>
                <a:path w="939598" h="155059">
                  <a:moveTo>
                    <a:pt x="21362" y="0"/>
                  </a:moveTo>
                  <a:lnTo>
                    <a:pt x="918236" y="0"/>
                  </a:lnTo>
                  <a:cubicBezTo>
                    <a:pt x="930034" y="0"/>
                    <a:pt x="939598" y="9564"/>
                    <a:pt x="939598" y="21362"/>
                  </a:cubicBezTo>
                  <a:lnTo>
                    <a:pt x="939598" y="133697"/>
                  </a:lnTo>
                  <a:cubicBezTo>
                    <a:pt x="939598" y="145495"/>
                    <a:pt x="930034" y="155059"/>
                    <a:pt x="918236" y="155059"/>
                  </a:cubicBezTo>
                  <a:lnTo>
                    <a:pt x="21362" y="155059"/>
                  </a:lnTo>
                  <a:cubicBezTo>
                    <a:pt x="9564" y="155059"/>
                    <a:pt x="0" y="145495"/>
                    <a:pt x="0" y="133697"/>
                  </a:cubicBezTo>
                  <a:lnTo>
                    <a:pt x="0" y="21362"/>
                  </a:lnTo>
                  <a:cubicBezTo>
                    <a:pt x="0" y="9564"/>
                    <a:pt x="9564" y="0"/>
                    <a:pt x="21362" y="0"/>
                  </a:cubicBezTo>
                  <a:close/>
                </a:path>
              </a:pathLst>
            </a:custGeom>
            <a:solidFill>
              <a:srgbClr val="000000">
                <a:alpha val="0"/>
              </a:srgbClr>
            </a:solidFill>
            <a:ln w="57150" cap="sq">
              <a:solidFill>
                <a:srgbClr val="00BF63"/>
              </a:solidFill>
              <a:prstDash val="solid"/>
              <a:miter/>
            </a:ln>
          </p:spPr>
          <p:txBody>
            <a:bodyPr/>
            <a:lstStyle/>
            <a:p>
              <a:endParaRPr lang="pt-BR"/>
            </a:p>
          </p:txBody>
        </p:sp>
        <p:sp>
          <p:nvSpPr>
            <p:cNvPr id="30" name="TextBox 30"/>
            <p:cNvSpPr txBox="1"/>
            <p:nvPr/>
          </p:nvSpPr>
          <p:spPr>
            <a:xfrm>
              <a:off x="0" y="-28575"/>
              <a:ext cx="939598" cy="183634"/>
            </a:xfrm>
            <a:prstGeom prst="rect">
              <a:avLst/>
            </a:prstGeom>
          </p:spPr>
          <p:txBody>
            <a:bodyPr lIns="71403" tIns="71403" rIns="71403" bIns="71403" rtlCol="0" anchor="ctr"/>
            <a:lstStyle/>
            <a:p>
              <a:pPr algn="ctr">
                <a:lnSpc>
                  <a:spcPts val="2956"/>
                </a:lnSpc>
              </a:pPr>
              <a:endParaRPr/>
            </a:p>
          </p:txBody>
        </p:sp>
      </p:grpSp>
      <p:sp>
        <p:nvSpPr>
          <p:cNvPr id="31" name="AutoShape 31"/>
          <p:cNvSpPr/>
          <p:nvPr/>
        </p:nvSpPr>
        <p:spPr>
          <a:xfrm>
            <a:off x="5204537" y="6865306"/>
            <a:ext cx="1123825" cy="0"/>
          </a:xfrm>
          <a:prstGeom prst="line">
            <a:avLst/>
          </a:prstGeom>
          <a:ln w="57150" cap="flat">
            <a:solidFill>
              <a:srgbClr val="00BF63"/>
            </a:solidFill>
            <a:prstDash val="solid"/>
            <a:headEnd type="none" w="sm" len="sm"/>
            <a:tailEnd type="arrow" w="med" len="sm"/>
          </a:ln>
        </p:spPr>
        <p:txBody>
          <a:bodyPr/>
          <a:lstStyle/>
          <a:p>
            <a:endParaRPr lang="pt-BR"/>
          </a:p>
        </p:txBody>
      </p:sp>
      <p:sp>
        <p:nvSpPr>
          <p:cNvPr id="32" name="TextBox 32"/>
          <p:cNvSpPr txBox="1"/>
          <p:nvPr/>
        </p:nvSpPr>
        <p:spPr>
          <a:xfrm>
            <a:off x="9768921" y="1887313"/>
            <a:ext cx="8519079" cy="6145103"/>
          </a:xfrm>
          <a:prstGeom prst="rect">
            <a:avLst/>
          </a:prstGeom>
        </p:spPr>
        <p:txBody>
          <a:bodyPr lIns="0" tIns="0" rIns="0" bIns="0" rtlCol="0" anchor="t">
            <a:spAutoFit/>
          </a:bodyPr>
          <a:lstStyle/>
          <a:p>
            <a:pPr marL="485537" lvl="1" indent="-242769" algn="just">
              <a:lnSpc>
                <a:spcPts val="2923"/>
              </a:lnSpc>
              <a:buFont typeface="Arial"/>
              <a:buChar char="•"/>
            </a:pPr>
            <a:r>
              <a:rPr lang="en-US" sz="2248" spc="-11">
                <a:solidFill>
                  <a:srgbClr val="000000"/>
                </a:solidFill>
                <a:latin typeface="Hammersmith One"/>
              </a:rPr>
              <a:t>Começa diretamente na tela de login/cadastro, omitindo a página prévia de boas-vindas e informações detalhadas sobre a plataforma.</a:t>
            </a:r>
          </a:p>
          <a:p>
            <a:pPr marL="485537" lvl="1" indent="-242769" algn="just">
              <a:lnSpc>
                <a:spcPts val="2923"/>
              </a:lnSpc>
              <a:buFont typeface="Arial"/>
              <a:buChar char="•"/>
            </a:pPr>
            <a:r>
              <a:rPr lang="en-US" sz="2248" spc="-11">
                <a:solidFill>
                  <a:srgbClr val="000000"/>
                </a:solidFill>
                <a:latin typeface="Hammersmith One"/>
              </a:rPr>
              <a:t>Prioriza informações essenciais, reduzindo a quantidade de elementos visuais para garantir uma navegação simplificada.</a:t>
            </a:r>
          </a:p>
          <a:p>
            <a:pPr marL="485537" lvl="1" indent="-242769" algn="just">
              <a:lnSpc>
                <a:spcPts val="2923"/>
              </a:lnSpc>
              <a:buFont typeface="Arial"/>
              <a:buChar char="•"/>
            </a:pPr>
            <a:r>
              <a:rPr lang="en-US" sz="2248" spc="-11">
                <a:solidFill>
                  <a:srgbClr val="000000"/>
                </a:solidFill>
                <a:latin typeface="Hammersmith One"/>
              </a:rPr>
              <a:t>Ao iniciar com o login/cadastro, pretende-se que  os utilizadores/futuros utilizadores apenas precisem pensar sobre a funcionalidade principal e/ou na utilização imediata da plataforma, atuando desta forma, para minimizar possíveis distrações.</a:t>
            </a:r>
          </a:p>
          <a:p>
            <a:pPr marL="485537" lvl="1" indent="-242769" algn="just">
              <a:lnSpc>
                <a:spcPts val="2923"/>
              </a:lnSpc>
              <a:buFont typeface="Arial"/>
              <a:buChar char="•"/>
            </a:pPr>
            <a:r>
              <a:rPr lang="en-US" sz="2248" spc="-11">
                <a:solidFill>
                  <a:srgbClr val="000000"/>
                </a:solidFill>
                <a:latin typeface="Hammersmith One"/>
              </a:rPr>
              <a:t>Levando em consideração que diversos APP similares ao HobbieSwitch possuem  um padrão, onde a tela de login/cadastro é a primeira interação com o utilizador, manter esse formato escolhido  para a plataforma APP visa garantir consistência e familiaridade para os usuários, com uma ideia de continuidade em seu fluxo.</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CC0DF"/>
        </a:solidFill>
        <a:effectLst/>
      </p:bgPr>
    </p:bg>
    <p:spTree>
      <p:nvGrpSpPr>
        <p:cNvPr id="1" name=""/>
        <p:cNvGrpSpPr/>
        <p:nvPr/>
      </p:nvGrpSpPr>
      <p:grpSpPr>
        <a:xfrm>
          <a:off x="0" y="0"/>
          <a:ext cx="0" cy="0"/>
          <a:chOff x="0" y="0"/>
          <a:chExt cx="0" cy="0"/>
        </a:xfrm>
      </p:grpSpPr>
      <p:sp>
        <p:nvSpPr>
          <p:cNvPr id="2" name="TextBox 2"/>
          <p:cNvSpPr txBox="1"/>
          <p:nvPr/>
        </p:nvSpPr>
        <p:spPr>
          <a:xfrm>
            <a:off x="-975957" y="202195"/>
            <a:ext cx="6175370" cy="676861"/>
          </a:xfrm>
          <a:prstGeom prst="rect">
            <a:avLst/>
          </a:prstGeom>
        </p:spPr>
        <p:txBody>
          <a:bodyPr lIns="0" tIns="0" rIns="0" bIns="0" rtlCol="0" anchor="t">
            <a:spAutoFit/>
          </a:bodyPr>
          <a:lstStyle/>
          <a:p>
            <a:pPr marL="0" lvl="0" indent="0" algn="ctr">
              <a:lnSpc>
                <a:spcPts val="5481"/>
              </a:lnSpc>
              <a:spcBef>
                <a:spcPct val="0"/>
              </a:spcBef>
            </a:pPr>
            <a:r>
              <a:rPr lang="en-US" sz="4216" spc="-21">
                <a:solidFill>
                  <a:srgbClr val="FFFFFF"/>
                </a:solidFill>
                <a:latin typeface="Hammersmith One"/>
              </a:rPr>
              <a:t>Hobbie Switch</a:t>
            </a:r>
          </a:p>
        </p:txBody>
      </p:sp>
      <p:sp>
        <p:nvSpPr>
          <p:cNvPr id="3" name="TextBox 3"/>
          <p:cNvSpPr txBox="1"/>
          <p:nvPr/>
        </p:nvSpPr>
        <p:spPr>
          <a:xfrm>
            <a:off x="618743" y="3076212"/>
            <a:ext cx="3180276" cy="591135"/>
          </a:xfrm>
          <a:prstGeom prst="rect">
            <a:avLst/>
          </a:prstGeom>
        </p:spPr>
        <p:txBody>
          <a:bodyPr lIns="0" tIns="0" rIns="0" bIns="0" rtlCol="0" anchor="t">
            <a:spAutoFit/>
          </a:bodyPr>
          <a:lstStyle/>
          <a:p>
            <a:pPr marL="0" lvl="0" indent="0" algn="ctr">
              <a:lnSpc>
                <a:spcPts val="4638"/>
              </a:lnSpc>
            </a:pPr>
            <a:endParaRPr/>
          </a:p>
        </p:txBody>
      </p:sp>
      <p:sp>
        <p:nvSpPr>
          <p:cNvPr id="4" name="TextBox 4"/>
          <p:cNvSpPr txBox="1"/>
          <p:nvPr/>
        </p:nvSpPr>
        <p:spPr>
          <a:xfrm>
            <a:off x="291458" y="981075"/>
            <a:ext cx="17137575" cy="9865130"/>
          </a:xfrm>
          <a:prstGeom prst="rect">
            <a:avLst/>
          </a:prstGeom>
        </p:spPr>
        <p:txBody>
          <a:bodyPr lIns="0" tIns="0" rIns="0" bIns="0" rtlCol="0" anchor="t">
            <a:spAutoFit/>
          </a:bodyPr>
          <a:lstStyle/>
          <a:p>
            <a:pPr>
              <a:lnSpc>
                <a:spcPts val="3823"/>
              </a:lnSpc>
            </a:pPr>
            <a:r>
              <a:rPr lang="en-US" sz="2811" spc="78">
                <a:solidFill>
                  <a:srgbClr val="000000"/>
                </a:solidFill>
                <a:latin typeface="Open Sauce Semi-Bold"/>
              </a:rPr>
              <a:t>• Introdução à plataforma:</a:t>
            </a:r>
          </a:p>
          <a:p>
            <a:pPr>
              <a:lnSpc>
                <a:spcPts val="3823"/>
              </a:lnSpc>
            </a:pPr>
            <a:r>
              <a:rPr lang="en-US" sz="2811" spc="78">
                <a:solidFill>
                  <a:srgbClr val="000000"/>
                </a:solidFill>
                <a:latin typeface="Open Sauce Semi-Bold"/>
              </a:rPr>
              <a:t>          • Explicações importantes sobre a plataforma</a:t>
            </a:r>
          </a:p>
          <a:p>
            <a:pPr>
              <a:lnSpc>
                <a:spcPts val="3823"/>
              </a:lnSpc>
            </a:pPr>
            <a:r>
              <a:rPr lang="en-US" sz="2811" spc="78">
                <a:solidFill>
                  <a:srgbClr val="000000"/>
                </a:solidFill>
                <a:latin typeface="Open Sauce Semi-Bold"/>
              </a:rPr>
              <a:t>• Questionário</a:t>
            </a:r>
          </a:p>
          <a:p>
            <a:pPr>
              <a:lnSpc>
                <a:spcPts val="3823"/>
              </a:lnSpc>
            </a:pPr>
            <a:r>
              <a:rPr lang="en-US" sz="2811" spc="78">
                <a:solidFill>
                  <a:srgbClr val="000000"/>
                </a:solidFill>
                <a:latin typeface="Open Sauce Semi-Bold"/>
              </a:rPr>
              <a:t>• Equipamentos e softwares utilizados</a:t>
            </a:r>
          </a:p>
          <a:p>
            <a:pPr>
              <a:lnSpc>
                <a:spcPts val="3823"/>
              </a:lnSpc>
            </a:pPr>
            <a:r>
              <a:rPr lang="en-US" sz="2811" spc="78">
                <a:solidFill>
                  <a:srgbClr val="000000"/>
                </a:solidFill>
                <a:latin typeface="Open Sauce Semi-Bold"/>
              </a:rPr>
              <a:t>• Plataformas utilizadas como Inspiração para o desenvolvimento</a:t>
            </a:r>
          </a:p>
          <a:p>
            <a:pPr>
              <a:lnSpc>
                <a:spcPts val="3823"/>
              </a:lnSpc>
            </a:pPr>
            <a:r>
              <a:rPr lang="en-US" sz="2811" spc="78">
                <a:solidFill>
                  <a:srgbClr val="000000"/>
                </a:solidFill>
                <a:latin typeface="Open Sauce Semi-Bold"/>
              </a:rPr>
              <a:t>• SiteMap</a:t>
            </a:r>
          </a:p>
          <a:p>
            <a:pPr>
              <a:lnSpc>
                <a:spcPts val="3823"/>
              </a:lnSpc>
            </a:pPr>
            <a:r>
              <a:rPr lang="en-US" sz="2811" spc="78">
                <a:solidFill>
                  <a:srgbClr val="000000"/>
                </a:solidFill>
                <a:latin typeface="Open Sauce Semi-Bold"/>
              </a:rPr>
              <a:t>• Wireframe/Design:</a:t>
            </a:r>
          </a:p>
          <a:p>
            <a:pPr marL="546235" lvl="1" indent="-273117">
              <a:lnSpc>
                <a:spcPts val="3440"/>
              </a:lnSpc>
              <a:buFont typeface="Arial"/>
              <a:buChar char="•"/>
            </a:pPr>
            <a:r>
              <a:rPr lang="en-US" sz="2530" spc="70">
                <a:solidFill>
                  <a:srgbClr val="000000"/>
                </a:solidFill>
                <a:latin typeface="Open Sauce Semi-Bold"/>
              </a:rPr>
              <a:t>Página inicial, sem login</a:t>
            </a:r>
          </a:p>
          <a:p>
            <a:pPr marL="546235" lvl="1" indent="-273117">
              <a:lnSpc>
                <a:spcPts val="3440"/>
              </a:lnSpc>
              <a:buFont typeface="Arial"/>
              <a:buChar char="•"/>
            </a:pPr>
            <a:r>
              <a:rPr lang="en-US" sz="2530" spc="70">
                <a:solidFill>
                  <a:srgbClr val="000000"/>
                </a:solidFill>
                <a:latin typeface="Open Sauce Semi-Bold"/>
              </a:rPr>
              <a:t>Página de cadastro </a:t>
            </a:r>
          </a:p>
          <a:p>
            <a:pPr marL="546235" lvl="1" indent="-273117">
              <a:lnSpc>
                <a:spcPts val="3440"/>
              </a:lnSpc>
              <a:buFont typeface="Arial"/>
              <a:buChar char="•"/>
            </a:pPr>
            <a:r>
              <a:rPr lang="en-US" sz="2530" spc="70">
                <a:solidFill>
                  <a:srgbClr val="000000"/>
                </a:solidFill>
                <a:latin typeface="Open Sauce Semi-Bold"/>
              </a:rPr>
              <a:t>Página de Login</a:t>
            </a:r>
          </a:p>
          <a:p>
            <a:pPr marL="546235" lvl="1" indent="-273117">
              <a:lnSpc>
                <a:spcPts val="3440"/>
              </a:lnSpc>
              <a:buFont typeface="Arial"/>
              <a:buChar char="•"/>
            </a:pPr>
            <a:r>
              <a:rPr lang="en-US" sz="2530" spc="70">
                <a:solidFill>
                  <a:srgbClr val="000000"/>
                </a:solidFill>
                <a:latin typeface="Open Sauce Semi-Bold"/>
              </a:rPr>
              <a:t>Homepage: após login</a:t>
            </a:r>
          </a:p>
          <a:p>
            <a:pPr marL="546235" lvl="1" indent="-273117">
              <a:lnSpc>
                <a:spcPts val="3440"/>
              </a:lnSpc>
              <a:buFont typeface="Arial"/>
              <a:buChar char="•"/>
            </a:pPr>
            <a:r>
              <a:rPr lang="en-US" sz="2530" spc="70">
                <a:solidFill>
                  <a:srgbClr val="000000"/>
                </a:solidFill>
                <a:latin typeface="Open Sauce Semi-Bold"/>
              </a:rPr>
              <a:t>Perfil</a:t>
            </a:r>
          </a:p>
          <a:p>
            <a:pPr marL="546235" lvl="1" indent="-273117">
              <a:lnSpc>
                <a:spcPts val="3440"/>
              </a:lnSpc>
              <a:buFont typeface="Arial"/>
              <a:buChar char="•"/>
            </a:pPr>
            <a:r>
              <a:rPr lang="en-US" sz="2530" spc="70">
                <a:solidFill>
                  <a:srgbClr val="000000"/>
                </a:solidFill>
                <a:latin typeface="Open Sauce Semi-Bold"/>
              </a:rPr>
              <a:t>Barra de pesquisa</a:t>
            </a:r>
          </a:p>
          <a:p>
            <a:pPr marL="546235" lvl="1" indent="-273117">
              <a:lnSpc>
                <a:spcPts val="3440"/>
              </a:lnSpc>
              <a:buFont typeface="Arial"/>
              <a:buChar char="•"/>
            </a:pPr>
            <a:r>
              <a:rPr lang="en-US" sz="2530" spc="70">
                <a:solidFill>
                  <a:srgbClr val="000000"/>
                </a:solidFill>
                <a:latin typeface="Open Sauce Semi-Bold"/>
              </a:rPr>
              <a:t>Login</a:t>
            </a:r>
          </a:p>
          <a:p>
            <a:pPr marL="546235" lvl="1" indent="-273117">
              <a:lnSpc>
                <a:spcPts val="3440"/>
              </a:lnSpc>
              <a:buFont typeface="Arial"/>
              <a:buChar char="•"/>
            </a:pPr>
            <a:r>
              <a:rPr lang="en-US" sz="2530" spc="70">
                <a:solidFill>
                  <a:srgbClr val="000000"/>
                </a:solidFill>
                <a:latin typeface="Open Sauce Semi-Bold"/>
              </a:rPr>
              <a:t>Chats</a:t>
            </a:r>
          </a:p>
          <a:p>
            <a:pPr>
              <a:lnSpc>
                <a:spcPts val="3823"/>
              </a:lnSpc>
            </a:pPr>
            <a:r>
              <a:rPr lang="en-US" sz="2811" spc="78">
                <a:solidFill>
                  <a:srgbClr val="000000"/>
                </a:solidFill>
                <a:latin typeface="Open Sauce Semi-Bold"/>
              </a:rPr>
              <a:t>• Diferenças entre cada versão</a:t>
            </a:r>
          </a:p>
          <a:p>
            <a:pPr>
              <a:lnSpc>
                <a:spcPts val="3823"/>
              </a:lnSpc>
            </a:pPr>
            <a:r>
              <a:rPr lang="en-US" sz="2811" spc="78">
                <a:solidFill>
                  <a:srgbClr val="000000"/>
                </a:solidFill>
                <a:latin typeface="Open Sauce Semi-Bold"/>
              </a:rPr>
              <a:t>• Possível Versão Infantil</a:t>
            </a:r>
          </a:p>
          <a:p>
            <a:pPr>
              <a:lnSpc>
                <a:spcPts val="3823"/>
              </a:lnSpc>
            </a:pPr>
            <a:r>
              <a:rPr lang="en-US" sz="2811" spc="78">
                <a:solidFill>
                  <a:srgbClr val="000000"/>
                </a:solidFill>
                <a:latin typeface="Open Sauce Semi-Bold"/>
              </a:rPr>
              <a:t>• Conclusão</a:t>
            </a:r>
          </a:p>
          <a:p>
            <a:pPr>
              <a:lnSpc>
                <a:spcPts val="3823"/>
              </a:lnSpc>
            </a:pPr>
            <a:r>
              <a:rPr lang="en-US" sz="2811" spc="78">
                <a:solidFill>
                  <a:srgbClr val="000000"/>
                </a:solidFill>
                <a:latin typeface="Open Sauce Semi-Bold"/>
              </a:rPr>
              <a:t>• Referências Bibliográficas</a:t>
            </a:r>
          </a:p>
          <a:p>
            <a:pPr algn="ctr">
              <a:lnSpc>
                <a:spcPts val="4587"/>
              </a:lnSpc>
            </a:pPr>
            <a:endParaRPr lang="en-US" sz="2811" spc="78">
              <a:solidFill>
                <a:srgbClr val="000000"/>
              </a:solidFill>
              <a:latin typeface="Open Sauce Semi-Bold"/>
            </a:endParaRPr>
          </a:p>
          <a:p>
            <a:pPr algn="ctr">
              <a:lnSpc>
                <a:spcPts val="4587"/>
              </a:lnSpc>
              <a:spcBef>
                <a:spcPct val="0"/>
              </a:spcBef>
            </a:pPr>
            <a:endParaRPr lang="en-US" sz="2811" spc="78">
              <a:solidFill>
                <a:srgbClr val="000000"/>
              </a:solidFill>
              <a:latin typeface="Open Sauce Semi-Bold"/>
            </a:endParaRPr>
          </a:p>
        </p:txBody>
      </p:sp>
      <p:sp>
        <p:nvSpPr>
          <p:cNvPr id="5" name="Freeform 5"/>
          <p:cNvSpPr/>
          <p:nvPr/>
        </p:nvSpPr>
        <p:spPr>
          <a:xfrm>
            <a:off x="11444506" y="3883794"/>
            <a:ext cx="5984527" cy="5984527"/>
          </a:xfrm>
          <a:custGeom>
            <a:avLst/>
            <a:gdLst/>
            <a:ahLst/>
            <a:cxnLst/>
            <a:rect l="l" t="t" r="r" b="b"/>
            <a:pathLst>
              <a:path w="5984527" h="5984527">
                <a:moveTo>
                  <a:pt x="0" y="0"/>
                </a:moveTo>
                <a:lnTo>
                  <a:pt x="5984528" y="0"/>
                </a:lnTo>
                <a:lnTo>
                  <a:pt x="5984528" y="5984528"/>
                </a:lnTo>
                <a:lnTo>
                  <a:pt x="0" y="5984528"/>
                </a:lnTo>
                <a:lnTo>
                  <a:pt x="0" y="0"/>
                </a:lnTo>
                <a:close/>
              </a:path>
            </a:pathLst>
          </a:custGeom>
          <a:blipFill>
            <a:blip r:embed="rId2"/>
            <a:stretch>
              <a:fillRect/>
            </a:stretch>
          </a:blipFill>
        </p:spPr>
        <p:txBody>
          <a:bodyPr/>
          <a:lstStyle/>
          <a:p>
            <a:endParaRPr lang="pt-BR"/>
          </a:p>
        </p:txBody>
      </p:sp>
      <p:sp>
        <p:nvSpPr>
          <p:cNvPr id="6" name="TextBox 6"/>
          <p:cNvSpPr txBox="1"/>
          <p:nvPr/>
        </p:nvSpPr>
        <p:spPr>
          <a:xfrm>
            <a:off x="11898819" y="9991605"/>
            <a:ext cx="3379841" cy="194279"/>
          </a:xfrm>
          <a:prstGeom prst="rect">
            <a:avLst/>
          </a:prstGeom>
        </p:spPr>
        <p:txBody>
          <a:bodyPr lIns="0" tIns="0" rIns="0" bIns="0" rtlCol="0" anchor="t">
            <a:spAutoFit/>
          </a:bodyPr>
          <a:lstStyle/>
          <a:p>
            <a:pPr algn="ctr">
              <a:lnSpc>
                <a:spcPts val="1644"/>
              </a:lnSpc>
              <a:spcBef>
                <a:spcPct val="0"/>
              </a:spcBef>
            </a:pPr>
            <a:r>
              <a:rPr lang="en-US" sz="1265" spc="-6">
                <a:solidFill>
                  <a:srgbClr val="000000"/>
                </a:solidFill>
                <a:latin typeface="Hammersmith One"/>
              </a:rPr>
              <a:t>Disclaimer: Imagem gerada por IA do Canvas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A53B"/>
        </a:solidFill>
        <a:effectLst/>
      </p:bgPr>
    </p:bg>
    <p:spTree>
      <p:nvGrpSpPr>
        <p:cNvPr id="1" name=""/>
        <p:cNvGrpSpPr/>
        <p:nvPr/>
      </p:nvGrpSpPr>
      <p:grpSpPr>
        <a:xfrm>
          <a:off x="0" y="0"/>
          <a:ext cx="0" cy="0"/>
          <a:chOff x="0" y="0"/>
          <a:chExt cx="0" cy="0"/>
        </a:xfrm>
      </p:grpSpPr>
      <p:sp>
        <p:nvSpPr>
          <p:cNvPr id="2" name="TextBox 2"/>
          <p:cNvSpPr txBox="1"/>
          <p:nvPr/>
        </p:nvSpPr>
        <p:spPr>
          <a:xfrm>
            <a:off x="7741671" y="113792"/>
            <a:ext cx="11561088" cy="676861"/>
          </a:xfrm>
          <a:prstGeom prst="rect">
            <a:avLst/>
          </a:prstGeom>
        </p:spPr>
        <p:txBody>
          <a:bodyPr lIns="0" tIns="0" rIns="0" bIns="0" rtlCol="0" anchor="t">
            <a:spAutoFit/>
          </a:bodyPr>
          <a:lstStyle/>
          <a:p>
            <a:pPr algn="ctr">
              <a:lnSpc>
                <a:spcPts val="5481"/>
              </a:lnSpc>
              <a:spcBef>
                <a:spcPct val="0"/>
              </a:spcBef>
            </a:pPr>
            <a:r>
              <a:rPr lang="en-US" sz="4216" spc="-21">
                <a:solidFill>
                  <a:srgbClr val="FFFFFF"/>
                </a:solidFill>
                <a:latin typeface="Hammersmith One"/>
              </a:rPr>
              <a:t>• Página inicial sem login</a:t>
            </a:r>
          </a:p>
        </p:txBody>
      </p:sp>
      <p:sp>
        <p:nvSpPr>
          <p:cNvPr id="3" name="Freeform 3"/>
          <p:cNvSpPr/>
          <p:nvPr/>
        </p:nvSpPr>
        <p:spPr>
          <a:xfrm>
            <a:off x="0" y="-107632"/>
            <a:ext cx="8309917" cy="10502265"/>
          </a:xfrm>
          <a:custGeom>
            <a:avLst/>
            <a:gdLst/>
            <a:ahLst/>
            <a:cxnLst/>
            <a:rect l="l" t="t" r="r" b="b"/>
            <a:pathLst>
              <a:path w="8309917" h="10502265">
                <a:moveTo>
                  <a:pt x="0" y="0"/>
                </a:moveTo>
                <a:lnTo>
                  <a:pt x="8309917" y="0"/>
                </a:lnTo>
                <a:lnTo>
                  <a:pt x="8309917" y="10502264"/>
                </a:lnTo>
                <a:lnTo>
                  <a:pt x="0" y="10502264"/>
                </a:lnTo>
                <a:lnTo>
                  <a:pt x="0" y="0"/>
                </a:lnTo>
                <a:close/>
              </a:path>
            </a:pathLst>
          </a:custGeom>
          <a:blipFill>
            <a:blip r:embed="rId2"/>
            <a:stretch>
              <a:fillRect/>
            </a:stretch>
          </a:blipFill>
        </p:spPr>
        <p:txBody>
          <a:bodyPr/>
          <a:lstStyle/>
          <a:p>
            <a:endParaRPr lang="pt-BR"/>
          </a:p>
        </p:txBody>
      </p:sp>
      <p:sp>
        <p:nvSpPr>
          <p:cNvPr id="4" name="Freeform 4"/>
          <p:cNvSpPr/>
          <p:nvPr/>
        </p:nvSpPr>
        <p:spPr>
          <a:xfrm>
            <a:off x="7023748" y="1293883"/>
            <a:ext cx="284542" cy="304866"/>
          </a:xfrm>
          <a:custGeom>
            <a:avLst/>
            <a:gdLst/>
            <a:ahLst/>
            <a:cxnLst/>
            <a:rect l="l" t="t" r="r" b="b"/>
            <a:pathLst>
              <a:path w="284542" h="304866">
                <a:moveTo>
                  <a:pt x="0" y="0"/>
                </a:moveTo>
                <a:lnTo>
                  <a:pt x="284541" y="0"/>
                </a:lnTo>
                <a:lnTo>
                  <a:pt x="284541" y="304866"/>
                </a:lnTo>
                <a:lnTo>
                  <a:pt x="0" y="304866"/>
                </a:lnTo>
                <a:lnTo>
                  <a:pt x="0" y="0"/>
                </a:lnTo>
                <a:close/>
              </a:path>
            </a:pathLst>
          </a:custGeom>
          <a:blipFill>
            <a:blip r:embed="rId3"/>
            <a:stretch>
              <a:fillRect/>
            </a:stretch>
          </a:blipFill>
        </p:spPr>
        <p:txBody>
          <a:bodyPr/>
          <a:lstStyle/>
          <a:p>
            <a:endParaRPr lang="pt-BR"/>
          </a:p>
        </p:txBody>
      </p:sp>
      <p:sp>
        <p:nvSpPr>
          <p:cNvPr id="5" name="Freeform 5"/>
          <p:cNvSpPr/>
          <p:nvPr/>
        </p:nvSpPr>
        <p:spPr>
          <a:xfrm>
            <a:off x="7498651" y="1316007"/>
            <a:ext cx="334150" cy="282742"/>
          </a:xfrm>
          <a:custGeom>
            <a:avLst/>
            <a:gdLst/>
            <a:ahLst/>
            <a:cxnLst/>
            <a:rect l="l" t="t" r="r" b="b"/>
            <a:pathLst>
              <a:path w="334150" h="282742">
                <a:moveTo>
                  <a:pt x="0" y="0"/>
                </a:moveTo>
                <a:lnTo>
                  <a:pt x="334151" y="0"/>
                </a:lnTo>
                <a:lnTo>
                  <a:pt x="334151" y="282742"/>
                </a:lnTo>
                <a:lnTo>
                  <a:pt x="0" y="282742"/>
                </a:lnTo>
                <a:lnTo>
                  <a:pt x="0" y="0"/>
                </a:lnTo>
                <a:close/>
              </a:path>
            </a:pathLst>
          </a:custGeom>
          <a:blipFill>
            <a:blip r:embed="rId4"/>
            <a:stretch>
              <a:fillRect/>
            </a:stretch>
          </a:blipFill>
        </p:spPr>
        <p:txBody>
          <a:bodyPr/>
          <a:lstStyle/>
          <a:p>
            <a:endParaRPr lang="pt-BR"/>
          </a:p>
        </p:txBody>
      </p:sp>
      <p:sp>
        <p:nvSpPr>
          <p:cNvPr id="6" name="Freeform 6"/>
          <p:cNvSpPr/>
          <p:nvPr/>
        </p:nvSpPr>
        <p:spPr>
          <a:xfrm>
            <a:off x="6605104" y="1299383"/>
            <a:ext cx="213833" cy="299366"/>
          </a:xfrm>
          <a:custGeom>
            <a:avLst/>
            <a:gdLst/>
            <a:ahLst/>
            <a:cxnLst/>
            <a:rect l="l" t="t" r="r" b="b"/>
            <a:pathLst>
              <a:path w="213833" h="299366">
                <a:moveTo>
                  <a:pt x="0" y="0"/>
                </a:moveTo>
                <a:lnTo>
                  <a:pt x="213833" y="0"/>
                </a:lnTo>
                <a:lnTo>
                  <a:pt x="213833" y="299366"/>
                </a:lnTo>
                <a:lnTo>
                  <a:pt x="0" y="299366"/>
                </a:lnTo>
                <a:lnTo>
                  <a:pt x="0" y="0"/>
                </a:lnTo>
                <a:close/>
              </a:path>
            </a:pathLst>
          </a:custGeom>
          <a:blipFill>
            <a:blip r:embed="rId5"/>
            <a:stretch>
              <a:fillRect/>
            </a:stretch>
          </a:blipFill>
        </p:spPr>
        <p:txBody>
          <a:bodyPr/>
          <a:lstStyle/>
          <a:p>
            <a:endParaRPr lang="pt-BR"/>
          </a:p>
        </p:txBody>
      </p:sp>
      <p:sp>
        <p:nvSpPr>
          <p:cNvPr id="7" name="Freeform 7"/>
          <p:cNvSpPr/>
          <p:nvPr/>
        </p:nvSpPr>
        <p:spPr>
          <a:xfrm>
            <a:off x="6818937" y="642092"/>
            <a:ext cx="779259" cy="507493"/>
          </a:xfrm>
          <a:custGeom>
            <a:avLst/>
            <a:gdLst/>
            <a:ahLst/>
            <a:cxnLst/>
            <a:rect l="l" t="t" r="r" b="b"/>
            <a:pathLst>
              <a:path w="779259" h="507493">
                <a:moveTo>
                  <a:pt x="0" y="0"/>
                </a:moveTo>
                <a:lnTo>
                  <a:pt x="779259" y="0"/>
                </a:lnTo>
                <a:lnTo>
                  <a:pt x="779259" y="507493"/>
                </a:lnTo>
                <a:lnTo>
                  <a:pt x="0" y="5074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BR"/>
          </a:p>
        </p:txBody>
      </p:sp>
      <p:sp>
        <p:nvSpPr>
          <p:cNvPr id="8" name="Freeform 8"/>
          <p:cNvSpPr/>
          <p:nvPr/>
        </p:nvSpPr>
        <p:spPr>
          <a:xfrm>
            <a:off x="7533605" y="642092"/>
            <a:ext cx="598393" cy="389703"/>
          </a:xfrm>
          <a:custGeom>
            <a:avLst/>
            <a:gdLst/>
            <a:ahLst/>
            <a:cxnLst/>
            <a:rect l="l" t="t" r="r" b="b"/>
            <a:pathLst>
              <a:path w="598393" h="389703">
                <a:moveTo>
                  <a:pt x="0" y="0"/>
                </a:moveTo>
                <a:lnTo>
                  <a:pt x="598393" y="0"/>
                </a:lnTo>
                <a:lnTo>
                  <a:pt x="598393" y="389704"/>
                </a:lnTo>
                <a:lnTo>
                  <a:pt x="0" y="38970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pt-BR"/>
          </a:p>
        </p:txBody>
      </p:sp>
      <p:sp>
        <p:nvSpPr>
          <p:cNvPr id="9" name="Freeform 9"/>
          <p:cNvSpPr/>
          <p:nvPr/>
        </p:nvSpPr>
        <p:spPr>
          <a:xfrm>
            <a:off x="8002472" y="809283"/>
            <a:ext cx="614889" cy="445026"/>
          </a:xfrm>
          <a:custGeom>
            <a:avLst/>
            <a:gdLst/>
            <a:ahLst/>
            <a:cxnLst/>
            <a:rect l="l" t="t" r="r" b="b"/>
            <a:pathLst>
              <a:path w="614889" h="445026">
                <a:moveTo>
                  <a:pt x="0" y="0"/>
                </a:moveTo>
                <a:lnTo>
                  <a:pt x="614889" y="0"/>
                </a:lnTo>
                <a:lnTo>
                  <a:pt x="614889" y="445026"/>
                </a:lnTo>
                <a:lnTo>
                  <a:pt x="0" y="44502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pt-BR"/>
          </a:p>
        </p:txBody>
      </p:sp>
      <p:sp>
        <p:nvSpPr>
          <p:cNvPr id="10" name="Freeform 10"/>
          <p:cNvSpPr/>
          <p:nvPr/>
        </p:nvSpPr>
        <p:spPr>
          <a:xfrm>
            <a:off x="8463664" y="256893"/>
            <a:ext cx="1924519" cy="1005561"/>
          </a:xfrm>
          <a:custGeom>
            <a:avLst/>
            <a:gdLst/>
            <a:ahLst/>
            <a:cxnLst/>
            <a:rect l="l" t="t" r="r" b="b"/>
            <a:pathLst>
              <a:path w="1924519" h="1005561">
                <a:moveTo>
                  <a:pt x="0" y="0"/>
                </a:moveTo>
                <a:lnTo>
                  <a:pt x="1924520" y="0"/>
                </a:lnTo>
                <a:lnTo>
                  <a:pt x="1924520" y="1005562"/>
                </a:lnTo>
                <a:lnTo>
                  <a:pt x="0" y="1005562"/>
                </a:lnTo>
                <a:lnTo>
                  <a:pt x="0" y="0"/>
                </a:lnTo>
                <a:close/>
              </a:path>
            </a:pathLst>
          </a:custGeom>
          <a:blipFill>
            <a:blip r:embed="rId12"/>
            <a:stretch>
              <a:fillRect/>
            </a:stretch>
          </a:blipFill>
        </p:spPr>
        <p:txBody>
          <a:bodyPr/>
          <a:lstStyle/>
          <a:p>
            <a:endParaRPr lang="pt-BR"/>
          </a:p>
        </p:txBody>
      </p:sp>
      <p:sp>
        <p:nvSpPr>
          <p:cNvPr id="11" name="Freeform 11"/>
          <p:cNvSpPr/>
          <p:nvPr/>
        </p:nvSpPr>
        <p:spPr>
          <a:xfrm>
            <a:off x="11097747" y="970180"/>
            <a:ext cx="2406008" cy="1257139"/>
          </a:xfrm>
          <a:custGeom>
            <a:avLst/>
            <a:gdLst/>
            <a:ahLst/>
            <a:cxnLst/>
            <a:rect l="l" t="t" r="r" b="b"/>
            <a:pathLst>
              <a:path w="2406008" h="1257139">
                <a:moveTo>
                  <a:pt x="0" y="0"/>
                </a:moveTo>
                <a:lnTo>
                  <a:pt x="2406008" y="0"/>
                </a:lnTo>
                <a:lnTo>
                  <a:pt x="2406008" y="1257139"/>
                </a:lnTo>
                <a:lnTo>
                  <a:pt x="0" y="1257139"/>
                </a:lnTo>
                <a:lnTo>
                  <a:pt x="0" y="0"/>
                </a:lnTo>
                <a:close/>
              </a:path>
            </a:pathLst>
          </a:custGeom>
          <a:blipFill>
            <a:blip r:embed="rId12"/>
            <a:stretch>
              <a:fillRect/>
            </a:stretch>
          </a:blipFill>
        </p:spPr>
        <p:txBody>
          <a:bodyPr/>
          <a:lstStyle/>
          <a:p>
            <a:endParaRPr lang="pt-BR"/>
          </a:p>
        </p:txBody>
      </p:sp>
      <p:sp>
        <p:nvSpPr>
          <p:cNvPr id="12" name="Freeform 12"/>
          <p:cNvSpPr/>
          <p:nvPr/>
        </p:nvSpPr>
        <p:spPr>
          <a:xfrm>
            <a:off x="8100662" y="3378142"/>
            <a:ext cx="2925462" cy="1528554"/>
          </a:xfrm>
          <a:custGeom>
            <a:avLst/>
            <a:gdLst/>
            <a:ahLst/>
            <a:cxnLst/>
            <a:rect l="l" t="t" r="r" b="b"/>
            <a:pathLst>
              <a:path w="2925462" h="1528554">
                <a:moveTo>
                  <a:pt x="0" y="0"/>
                </a:moveTo>
                <a:lnTo>
                  <a:pt x="2925462" y="0"/>
                </a:lnTo>
                <a:lnTo>
                  <a:pt x="2925462" y="1528554"/>
                </a:lnTo>
                <a:lnTo>
                  <a:pt x="0" y="1528554"/>
                </a:lnTo>
                <a:lnTo>
                  <a:pt x="0" y="0"/>
                </a:lnTo>
                <a:close/>
              </a:path>
            </a:pathLst>
          </a:custGeom>
          <a:blipFill>
            <a:blip r:embed="rId12"/>
            <a:stretch>
              <a:fillRect/>
            </a:stretch>
          </a:blipFill>
        </p:spPr>
        <p:txBody>
          <a:bodyPr/>
          <a:lstStyle/>
          <a:p>
            <a:endParaRPr lang="pt-BR"/>
          </a:p>
        </p:txBody>
      </p:sp>
      <p:sp>
        <p:nvSpPr>
          <p:cNvPr id="13" name="Freeform 13"/>
          <p:cNvSpPr/>
          <p:nvPr/>
        </p:nvSpPr>
        <p:spPr>
          <a:xfrm>
            <a:off x="434881" y="1111868"/>
            <a:ext cx="1186634" cy="772796"/>
          </a:xfrm>
          <a:custGeom>
            <a:avLst/>
            <a:gdLst/>
            <a:ahLst/>
            <a:cxnLst/>
            <a:rect l="l" t="t" r="r" b="b"/>
            <a:pathLst>
              <a:path w="1186634" h="772796">
                <a:moveTo>
                  <a:pt x="0" y="0"/>
                </a:moveTo>
                <a:lnTo>
                  <a:pt x="1186634" y="0"/>
                </a:lnTo>
                <a:lnTo>
                  <a:pt x="1186634" y="772795"/>
                </a:lnTo>
                <a:lnTo>
                  <a:pt x="0" y="77279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pt-BR"/>
          </a:p>
        </p:txBody>
      </p:sp>
      <p:sp>
        <p:nvSpPr>
          <p:cNvPr id="14" name="AutoShape 14"/>
          <p:cNvSpPr/>
          <p:nvPr/>
        </p:nvSpPr>
        <p:spPr>
          <a:xfrm>
            <a:off x="434881" y="3864322"/>
            <a:ext cx="7875036" cy="0"/>
          </a:xfrm>
          <a:prstGeom prst="line">
            <a:avLst/>
          </a:prstGeom>
          <a:ln w="57150" cap="flat">
            <a:solidFill>
              <a:srgbClr val="0CC0DF"/>
            </a:solidFill>
            <a:prstDash val="solid"/>
            <a:headEnd type="none" w="sm" len="sm"/>
            <a:tailEnd type="triangle" w="lg" len="med"/>
          </a:ln>
        </p:spPr>
        <p:txBody>
          <a:bodyPr/>
          <a:lstStyle/>
          <a:p>
            <a:endParaRPr lang="pt-BR"/>
          </a:p>
        </p:txBody>
      </p:sp>
      <p:sp>
        <p:nvSpPr>
          <p:cNvPr id="15" name="AutoShape 15"/>
          <p:cNvSpPr/>
          <p:nvPr/>
        </p:nvSpPr>
        <p:spPr>
          <a:xfrm>
            <a:off x="434881" y="1498265"/>
            <a:ext cx="0" cy="2366056"/>
          </a:xfrm>
          <a:prstGeom prst="line">
            <a:avLst/>
          </a:prstGeom>
          <a:ln w="57150" cap="flat">
            <a:solidFill>
              <a:srgbClr val="0CC0DF"/>
            </a:solidFill>
            <a:prstDash val="solid"/>
            <a:headEnd type="none" w="sm" len="sm"/>
            <a:tailEnd type="none" w="sm" len="sm"/>
          </a:ln>
        </p:spPr>
        <p:txBody>
          <a:bodyPr/>
          <a:lstStyle/>
          <a:p>
            <a:endParaRPr lang="pt-BR"/>
          </a:p>
        </p:txBody>
      </p:sp>
      <p:grpSp>
        <p:nvGrpSpPr>
          <p:cNvPr id="16" name="Group 16"/>
          <p:cNvGrpSpPr/>
          <p:nvPr/>
        </p:nvGrpSpPr>
        <p:grpSpPr>
          <a:xfrm>
            <a:off x="302889" y="1822102"/>
            <a:ext cx="7699584" cy="3537974"/>
            <a:chOff x="0" y="0"/>
            <a:chExt cx="2028864" cy="932267"/>
          </a:xfrm>
        </p:grpSpPr>
        <p:sp>
          <p:nvSpPr>
            <p:cNvPr id="17" name="Freeform 17"/>
            <p:cNvSpPr/>
            <p:nvPr/>
          </p:nvSpPr>
          <p:spPr>
            <a:xfrm>
              <a:off x="0" y="0"/>
              <a:ext cx="2028864" cy="932267"/>
            </a:xfrm>
            <a:custGeom>
              <a:avLst/>
              <a:gdLst/>
              <a:ahLst/>
              <a:cxnLst/>
              <a:rect l="l" t="t" r="r" b="b"/>
              <a:pathLst>
                <a:path w="2028864" h="932267">
                  <a:moveTo>
                    <a:pt x="9893" y="0"/>
                  </a:moveTo>
                  <a:lnTo>
                    <a:pt x="2018971" y="0"/>
                  </a:lnTo>
                  <a:cubicBezTo>
                    <a:pt x="2021595" y="0"/>
                    <a:pt x="2024111" y="1042"/>
                    <a:pt x="2025966" y="2898"/>
                  </a:cubicBezTo>
                  <a:cubicBezTo>
                    <a:pt x="2027822" y="4753"/>
                    <a:pt x="2028864" y="7269"/>
                    <a:pt x="2028864" y="9893"/>
                  </a:cubicBezTo>
                  <a:lnTo>
                    <a:pt x="2028864" y="922374"/>
                  </a:lnTo>
                  <a:cubicBezTo>
                    <a:pt x="2028864" y="927838"/>
                    <a:pt x="2024435" y="932267"/>
                    <a:pt x="2018971" y="932267"/>
                  </a:cubicBezTo>
                  <a:lnTo>
                    <a:pt x="9893" y="932267"/>
                  </a:lnTo>
                  <a:cubicBezTo>
                    <a:pt x="7269" y="932267"/>
                    <a:pt x="4753" y="931225"/>
                    <a:pt x="2898" y="929369"/>
                  </a:cubicBezTo>
                  <a:cubicBezTo>
                    <a:pt x="1042" y="927514"/>
                    <a:pt x="0" y="924998"/>
                    <a:pt x="0" y="922374"/>
                  </a:cubicBezTo>
                  <a:lnTo>
                    <a:pt x="0" y="9893"/>
                  </a:lnTo>
                  <a:cubicBezTo>
                    <a:pt x="0" y="7269"/>
                    <a:pt x="1042" y="4753"/>
                    <a:pt x="2898" y="2898"/>
                  </a:cubicBezTo>
                  <a:cubicBezTo>
                    <a:pt x="4753" y="1042"/>
                    <a:pt x="7269" y="0"/>
                    <a:pt x="9893" y="0"/>
                  </a:cubicBezTo>
                  <a:close/>
                </a:path>
              </a:pathLst>
            </a:custGeom>
            <a:solidFill>
              <a:srgbClr val="000000">
                <a:alpha val="0"/>
              </a:srgbClr>
            </a:solidFill>
            <a:ln w="57150" cap="sq">
              <a:solidFill>
                <a:srgbClr val="7ED957"/>
              </a:solidFill>
              <a:prstDash val="lgDash"/>
              <a:miter/>
            </a:ln>
          </p:spPr>
          <p:txBody>
            <a:bodyPr/>
            <a:lstStyle/>
            <a:p>
              <a:endParaRPr lang="pt-BR"/>
            </a:p>
          </p:txBody>
        </p:sp>
        <p:sp>
          <p:nvSpPr>
            <p:cNvPr id="18" name="TextBox 18"/>
            <p:cNvSpPr txBox="1"/>
            <p:nvPr/>
          </p:nvSpPr>
          <p:spPr>
            <a:xfrm>
              <a:off x="0" y="-28575"/>
              <a:ext cx="2028864" cy="960842"/>
            </a:xfrm>
            <a:prstGeom prst="rect">
              <a:avLst/>
            </a:prstGeom>
          </p:spPr>
          <p:txBody>
            <a:bodyPr lIns="71403" tIns="71403" rIns="71403" bIns="71403" rtlCol="0" anchor="ctr"/>
            <a:lstStyle/>
            <a:p>
              <a:pPr algn="ctr">
                <a:lnSpc>
                  <a:spcPts val="2956"/>
                </a:lnSpc>
              </a:pPr>
              <a:endParaRPr/>
            </a:p>
          </p:txBody>
        </p:sp>
      </p:grpSp>
      <p:sp>
        <p:nvSpPr>
          <p:cNvPr id="19" name="TextBox 19"/>
          <p:cNvSpPr txBox="1"/>
          <p:nvPr/>
        </p:nvSpPr>
        <p:spPr>
          <a:xfrm>
            <a:off x="13127390" y="9607629"/>
            <a:ext cx="6175370" cy="676861"/>
          </a:xfrm>
          <a:prstGeom prst="rect">
            <a:avLst/>
          </a:prstGeom>
        </p:spPr>
        <p:txBody>
          <a:bodyPr lIns="0" tIns="0" rIns="0" bIns="0" rtlCol="0" anchor="t">
            <a:spAutoFit/>
          </a:bodyPr>
          <a:lstStyle/>
          <a:p>
            <a:pPr marL="0" lvl="0" indent="0" algn="ctr">
              <a:lnSpc>
                <a:spcPts val="5481"/>
              </a:lnSpc>
              <a:spcBef>
                <a:spcPct val="0"/>
              </a:spcBef>
            </a:pPr>
            <a:r>
              <a:rPr lang="en-US" sz="4216" spc="-21">
                <a:solidFill>
                  <a:srgbClr val="FFFFFF"/>
                </a:solidFill>
                <a:latin typeface="Hammersmith One"/>
              </a:rPr>
              <a:t>Hobbie Switch</a:t>
            </a:r>
          </a:p>
        </p:txBody>
      </p:sp>
      <p:sp>
        <p:nvSpPr>
          <p:cNvPr id="20" name="TextBox 20"/>
          <p:cNvSpPr txBox="1"/>
          <p:nvPr/>
        </p:nvSpPr>
        <p:spPr>
          <a:xfrm>
            <a:off x="8477052" y="632218"/>
            <a:ext cx="1924519" cy="386481"/>
          </a:xfrm>
          <a:prstGeom prst="rect">
            <a:avLst/>
          </a:prstGeom>
        </p:spPr>
        <p:txBody>
          <a:bodyPr lIns="0" tIns="0" rIns="0" bIns="0" rtlCol="0" anchor="t">
            <a:spAutoFit/>
          </a:bodyPr>
          <a:lstStyle/>
          <a:p>
            <a:pPr algn="ctr">
              <a:lnSpc>
                <a:spcPts val="3106"/>
              </a:lnSpc>
              <a:spcBef>
                <a:spcPct val="0"/>
              </a:spcBef>
            </a:pPr>
            <a:r>
              <a:rPr lang="en-US" sz="2389" spc="-11">
                <a:solidFill>
                  <a:srgbClr val="A548FF"/>
                </a:solidFill>
                <a:latin typeface="Hammersmith One"/>
              </a:rPr>
              <a:t>Pesquisar</a:t>
            </a:r>
          </a:p>
        </p:txBody>
      </p:sp>
      <p:sp>
        <p:nvSpPr>
          <p:cNvPr id="21" name="TextBox 21"/>
          <p:cNvSpPr txBox="1"/>
          <p:nvPr/>
        </p:nvSpPr>
        <p:spPr>
          <a:xfrm>
            <a:off x="11338492" y="1444385"/>
            <a:ext cx="1924519" cy="349887"/>
          </a:xfrm>
          <a:prstGeom prst="rect">
            <a:avLst/>
          </a:prstGeom>
        </p:spPr>
        <p:txBody>
          <a:bodyPr lIns="0" tIns="0" rIns="0" bIns="0" rtlCol="0" anchor="t">
            <a:spAutoFit/>
          </a:bodyPr>
          <a:lstStyle/>
          <a:p>
            <a:pPr algn="ctr">
              <a:lnSpc>
                <a:spcPts val="2740"/>
              </a:lnSpc>
              <a:spcBef>
                <a:spcPct val="0"/>
              </a:spcBef>
            </a:pPr>
            <a:r>
              <a:rPr lang="en-US" sz="2108" spc="-10">
                <a:solidFill>
                  <a:srgbClr val="D00000"/>
                </a:solidFill>
                <a:latin typeface="Hammersmith One"/>
              </a:rPr>
              <a:t>Login/cadastro</a:t>
            </a:r>
          </a:p>
        </p:txBody>
      </p:sp>
      <p:sp>
        <p:nvSpPr>
          <p:cNvPr id="22" name="TextBox 22"/>
          <p:cNvSpPr txBox="1"/>
          <p:nvPr/>
        </p:nvSpPr>
        <p:spPr>
          <a:xfrm>
            <a:off x="8360389" y="3653897"/>
            <a:ext cx="2406008" cy="957995"/>
          </a:xfrm>
          <a:prstGeom prst="rect">
            <a:avLst/>
          </a:prstGeom>
        </p:spPr>
        <p:txBody>
          <a:bodyPr lIns="0" tIns="0" rIns="0" bIns="0" rtlCol="0" anchor="t">
            <a:spAutoFit/>
          </a:bodyPr>
          <a:lstStyle/>
          <a:p>
            <a:pPr algn="ctr">
              <a:lnSpc>
                <a:spcPts val="2558"/>
              </a:lnSpc>
              <a:spcBef>
                <a:spcPct val="0"/>
              </a:spcBef>
            </a:pPr>
            <a:r>
              <a:rPr lang="en-US" sz="1967" spc="-9">
                <a:solidFill>
                  <a:srgbClr val="0CC0DF"/>
                </a:solidFill>
                <a:latin typeface="Hammersmith One"/>
              </a:rPr>
              <a:t>Redireciona diretamente para a página de cadastro</a:t>
            </a:r>
          </a:p>
        </p:txBody>
      </p:sp>
      <p:grpSp>
        <p:nvGrpSpPr>
          <p:cNvPr id="23" name="Group 23"/>
          <p:cNvGrpSpPr/>
          <p:nvPr/>
        </p:nvGrpSpPr>
        <p:grpSpPr>
          <a:xfrm>
            <a:off x="302889" y="6586299"/>
            <a:ext cx="7699584" cy="3537974"/>
            <a:chOff x="0" y="0"/>
            <a:chExt cx="2028864" cy="932267"/>
          </a:xfrm>
        </p:grpSpPr>
        <p:sp>
          <p:nvSpPr>
            <p:cNvPr id="24" name="Freeform 24"/>
            <p:cNvSpPr/>
            <p:nvPr/>
          </p:nvSpPr>
          <p:spPr>
            <a:xfrm>
              <a:off x="0" y="0"/>
              <a:ext cx="2028864" cy="932267"/>
            </a:xfrm>
            <a:custGeom>
              <a:avLst/>
              <a:gdLst/>
              <a:ahLst/>
              <a:cxnLst/>
              <a:rect l="l" t="t" r="r" b="b"/>
              <a:pathLst>
                <a:path w="2028864" h="932267">
                  <a:moveTo>
                    <a:pt x="9893" y="0"/>
                  </a:moveTo>
                  <a:lnTo>
                    <a:pt x="2018971" y="0"/>
                  </a:lnTo>
                  <a:cubicBezTo>
                    <a:pt x="2021595" y="0"/>
                    <a:pt x="2024111" y="1042"/>
                    <a:pt x="2025966" y="2898"/>
                  </a:cubicBezTo>
                  <a:cubicBezTo>
                    <a:pt x="2027822" y="4753"/>
                    <a:pt x="2028864" y="7269"/>
                    <a:pt x="2028864" y="9893"/>
                  </a:cubicBezTo>
                  <a:lnTo>
                    <a:pt x="2028864" y="922374"/>
                  </a:lnTo>
                  <a:cubicBezTo>
                    <a:pt x="2028864" y="927838"/>
                    <a:pt x="2024435" y="932267"/>
                    <a:pt x="2018971" y="932267"/>
                  </a:cubicBezTo>
                  <a:lnTo>
                    <a:pt x="9893" y="932267"/>
                  </a:lnTo>
                  <a:cubicBezTo>
                    <a:pt x="7269" y="932267"/>
                    <a:pt x="4753" y="931225"/>
                    <a:pt x="2898" y="929369"/>
                  </a:cubicBezTo>
                  <a:cubicBezTo>
                    <a:pt x="1042" y="927514"/>
                    <a:pt x="0" y="924998"/>
                    <a:pt x="0" y="922374"/>
                  </a:cubicBezTo>
                  <a:lnTo>
                    <a:pt x="0" y="9893"/>
                  </a:lnTo>
                  <a:cubicBezTo>
                    <a:pt x="0" y="7269"/>
                    <a:pt x="1042" y="4753"/>
                    <a:pt x="2898" y="2898"/>
                  </a:cubicBezTo>
                  <a:cubicBezTo>
                    <a:pt x="4753" y="1042"/>
                    <a:pt x="7269" y="0"/>
                    <a:pt x="9893" y="0"/>
                  </a:cubicBezTo>
                  <a:close/>
                </a:path>
              </a:pathLst>
            </a:custGeom>
            <a:solidFill>
              <a:srgbClr val="000000">
                <a:alpha val="0"/>
              </a:srgbClr>
            </a:solidFill>
            <a:ln w="57150" cap="sq">
              <a:solidFill>
                <a:srgbClr val="7ED957"/>
              </a:solidFill>
              <a:prstDash val="lgDash"/>
              <a:miter/>
            </a:ln>
          </p:spPr>
          <p:txBody>
            <a:bodyPr/>
            <a:lstStyle/>
            <a:p>
              <a:endParaRPr lang="pt-BR"/>
            </a:p>
          </p:txBody>
        </p:sp>
        <p:sp>
          <p:nvSpPr>
            <p:cNvPr id="25" name="TextBox 25"/>
            <p:cNvSpPr txBox="1"/>
            <p:nvPr/>
          </p:nvSpPr>
          <p:spPr>
            <a:xfrm>
              <a:off x="0" y="-28575"/>
              <a:ext cx="2028864" cy="960842"/>
            </a:xfrm>
            <a:prstGeom prst="rect">
              <a:avLst/>
            </a:prstGeom>
          </p:spPr>
          <p:txBody>
            <a:bodyPr lIns="71403" tIns="71403" rIns="71403" bIns="71403" rtlCol="0" anchor="ctr"/>
            <a:lstStyle/>
            <a:p>
              <a:pPr algn="ctr">
                <a:lnSpc>
                  <a:spcPts val="2956"/>
                </a:lnSpc>
              </a:pPr>
              <a:endParaRPr/>
            </a:p>
          </p:txBody>
        </p:sp>
      </p:grpSp>
      <p:grpSp>
        <p:nvGrpSpPr>
          <p:cNvPr id="26" name="Group 26"/>
          <p:cNvGrpSpPr/>
          <p:nvPr/>
        </p:nvGrpSpPr>
        <p:grpSpPr>
          <a:xfrm>
            <a:off x="8930748" y="7832805"/>
            <a:ext cx="2700253" cy="1098513"/>
            <a:chOff x="0" y="0"/>
            <a:chExt cx="711525" cy="289461"/>
          </a:xfrm>
        </p:grpSpPr>
        <p:sp>
          <p:nvSpPr>
            <p:cNvPr id="27" name="Freeform 27"/>
            <p:cNvSpPr/>
            <p:nvPr/>
          </p:nvSpPr>
          <p:spPr>
            <a:xfrm>
              <a:off x="0" y="0"/>
              <a:ext cx="711525" cy="289461"/>
            </a:xfrm>
            <a:custGeom>
              <a:avLst/>
              <a:gdLst/>
              <a:ahLst/>
              <a:cxnLst/>
              <a:rect l="l" t="t" r="r" b="b"/>
              <a:pathLst>
                <a:path w="711525" h="289461">
                  <a:moveTo>
                    <a:pt x="28209" y="0"/>
                  </a:moveTo>
                  <a:lnTo>
                    <a:pt x="683316" y="0"/>
                  </a:lnTo>
                  <a:cubicBezTo>
                    <a:pt x="690797" y="0"/>
                    <a:pt x="697972" y="2972"/>
                    <a:pt x="703263" y="8262"/>
                  </a:cubicBezTo>
                  <a:cubicBezTo>
                    <a:pt x="708553" y="13553"/>
                    <a:pt x="711525" y="20728"/>
                    <a:pt x="711525" y="28209"/>
                  </a:cubicBezTo>
                  <a:lnTo>
                    <a:pt x="711525" y="261252"/>
                  </a:lnTo>
                  <a:cubicBezTo>
                    <a:pt x="711525" y="276832"/>
                    <a:pt x="698895" y="289461"/>
                    <a:pt x="683316" y="289461"/>
                  </a:cubicBezTo>
                  <a:lnTo>
                    <a:pt x="28209" y="289461"/>
                  </a:lnTo>
                  <a:cubicBezTo>
                    <a:pt x="20728" y="289461"/>
                    <a:pt x="13553" y="286489"/>
                    <a:pt x="8262" y="281199"/>
                  </a:cubicBezTo>
                  <a:cubicBezTo>
                    <a:pt x="2972" y="275909"/>
                    <a:pt x="0" y="268734"/>
                    <a:pt x="0" y="261252"/>
                  </a:cubicBezTo>
                  <a:lnTo>
                    <a:pt x="0" y="28209"/>
                  </a:lnTo>
                  <a:cubicBezTo>
                    <a:pt x="0" y="12630"/>
                    <a:pt x="12630" y="0"/>
                    <a:pt x="28209" y="0"/>
                  </a:cubicBezTo>
                  <a:close/>
                </a:path>
              </a:pathLst>
            </a:custGeom>
            <a:solidFill>
              <a:srgbClr val="FEFEFE"/>
            </a:solidFill>
            <a:ln w="57150" cap="sq">
              <a:solidFill>
                <a:srgbClr val="7ED957"/>
              </a:solidFill>
              <a:prstDash val="lgDash"/>
              <a:miter/>
            </a:ln>
          </p:spPr>
          <p:txBody>
            <a:bodyPr/>
            <a:lstStyle/>
            <a:p>
              <a:endParaRPr lang="pt-BR"/>
            </a:p>
          </p:txBody>
        </p:sp>
        <p:sp>
          <p:nvSpPr>
            <p:cNvPr id="28" name="TextBox 28"/>
            <p:cNvSpPr txBox="1"/>
            <p:nvPr/>
          </p:nvSpPr>
          <p:spPr>
            <a:xfrm>
              <a:off x="0" y="-28575"/>
              <a:ext cx="711525" cy="318036"/>
            </a:xfrm>
            <a:prstGeom prst="rect">
              <a:avLst/>
            </a:prstGeom>
          </p:spPr>
          <p:txBody>
            <a:bodyPr lIns="71403" tIns="71403" rIns="71403" bIns="71403" rtlCol="0" anchor="ctr"/>
            <a:lstStyle/>
            <a:p>
              <a:pPr algn="ctr">
                <a:lnSpc>
                  <a:spcPts val="2956"/>
                </a:lnSpc>
              </a:pPr>
              <a:endParaRPr/>
            </a:p>
          </p:txBody>
        </p:sp>
      </p:grpSp>
      <p:sp>
        <p:nvSpPr>
          <p:cNvPr id="29" name="TextBox 29"/>
          <p:cNvSpPr txBox="1"/>
          <p:nvPr/>
        </p:nvSpPr>
        <p:spPr>
          <a:xfrm>
            <a:off x="9108117" y="8067141"/>
            <a:ext cx="2276979" cy="691753"/>
          </a:xfrm>
          <a:prstGeom prst="rect">
            <a:avLst/>
          </a:prstGeom>
        </p:spPr>
        <p:txBody>
          <a:bodyPr lIns="0" tIns="0" rIns="0" bIns="0" rtlCol="0" anchor="t">
            <a:spAutoFit/>
          </a:bodyPr>
          <a:lstStyle/>
          <a:p>
            <a:pPr algn="ctr">
              <a:lnSpc>
                <a:spcPts val="1848"/>
              </a:lnSpc>
              <a:spcBef>
                <a:spcPct val="0"/>
              </a:spcBef>
            </a:pPr>
            <a:r>
              <a:rPr lang="en-US" sz="1421" spc="-7">
                <a:solidFill>
                  <a:srgbClr val="000000"/>
                </a:solidFill>
                <a:latin typeface="Hammersmith One"/>
              </a:rPr>
              <a:t>Exibe parte da homepage, evidenciando como funciona a plataforma</a:t>
            </a:r>
          </a:p>
        </p:txBody>
      </p:sp>
      <p:sp>
        <p:nvSpPr>
          <p:cNvPr id="30" name="AutoShape 30"/>
          <p:cNvSpPr/>
          <p:nvPr/>
        </p:nvSpPr>
        <p:spPr>
          <a:xfrm flipV="1">
            <a:off x="8081356" y="8382062"/>
            <a:ext cx="849392" cy="0"/>
          </a:xfrm>
          <a:prstGeom prst="line">
            <a:avLst/>
          </a:prstGeom>
          <a:ln w="57150" cap="flat">
            <a:solidFill>
              <a:srgbClr val="7ED957"/>
            </a:solidFill>
            <a:prstDash val="solid"/>
            <a:headEnd type="none" w="sm" len="sm"/>
            <a:tailEnd type="arrow" w="med" len="sm"/>
          </a:ln>
        </p:spPr>
        <p:txBody>
          <a:bodyPr/>
          <a:lstStyle/>
          <a:p>
            <a:endParaRPr lang="pt-BR"/>
          </a:p>
        </p:txBody>
      </p:sp>
      <p:sp>
        <p:nvSpPr>
          <p:cNvPr id="31" name="AutoShape 31"/>
          <p:cNvSpPr/>
          <p:nvPr/>
        </p:nvSpPr>
        <p:spPr>
          <a:xfrm>
            <a:off x="8006501" y="5386547"/>
            <a:ext cx="2274374" cy="2446258"/>
          </a:xfrm>
          <a:prstGeom prst="line">
            <a:avLst/>
          </a:prstGeom>
          <a:ln w="57150" cap="flat">
            <a:solidFill>
              <a:srgbClr val="000000"/>
            </a:solidFill>
            <a:prstDash val="solid"/>
            <a:headEnd type="none" w="sm" len="sm"/>
            <a:tailEnd type="triangle" w="lg" len="med"/>
          </a:ln>
        </p:spPr>
        <p:txBody>
          <a:bodyPr/>
          <a:lstStyle/>
          <a:p>
            <a:endParaRPr lang="pt-BR"/>
          </a:p>
        </p:txBody>
      </p:sp>
      <p:grpSp>
        <p:nvGrpSpPr>
          <p:cNvPr id="32" name="Group 32"/>
          <p:cNvGrpSpPr/>
          <p:nvPr/>
        </p:nvGrpSpPr>
        <p:grpSpPr>
          <a:xfrm>
            <a:off x="302889" y="5386547"/>
            <a:ext cx="7699584" cy="1199752"/>
            <a:chOff x="0" y="0"/>
            <a:chExt cx="2028864" cy="316138"/>
          </a:xfrm>
        </p:grpSpPr>
        <p:sp>
          <p:nvSpPr>
            <p:cNvPr id="33" name="Freeform 33"/>
            <p:cNvSpPr/>
            <p:nvPr/>
          </p:nvSpPr>
          <p:spPr>
            <a:xfrm>
              <a:off x="0" y="0"/>
              <a:ext cx="2028864" cy="316138"/>
            </a:xfrm>
            <a:custGeom>
              <a:avLst/>
              <a:gdLst/>
              <a:ahLst/>
              <a:cxnLst/>
              <a:rect l="l" t="t" r="r" b="b"/>
              <a:pathLst>
                <a:path w="2028864" h="316138">
                  <a:moveTo>
                    <a:pt x="9893" y="0"/>
                  </a:moveTo>
                  <a:lnTo>
                    <a:pt x="2018971" y="0"/>
                  </a:lnTo>
                  <a:cubicBezTo>
                    <a:pt x="2021595" y="0"/>
                    <a:pt x="2024111" y="1042"/>
                    <a:pt x="2025966" y="2898"/>
                  </a:cubicBezTo>
                  <a:cubicBezTo>
                    <a:pt x="2027822" y="4753"/>
                    <a:pt x="2028864" y="7269"/>
                    <a:pt x="2028864" y="9893"/>
                  </a:cubicBezTo>
                  <a:lnTo>
                    <a:pt x="2028864" y="306245"/>
                  </a:lnTo>
                  <a:cubicBezTo>
                    <a:pt x="2028864" y="311709"/>
                    <a:pt x="2024435" y="316138"/>
                    <a:pt x="2018971" y="316138"/>
                  </a:cubicBezTo>
                  <a:lnTo>
                    <a:pt x="9893" y="316138"/>
                  </a:lnTo>
                  <a:cubicBezTo>
                    <a:pt x="4429" y="316138"/>
                    <a:pt x="0" y="311709"/>
                    <a:pt x="0" y="306245"/>
                  </a:cubicBezTo>
                  <a:lnTo>
                    <a:pt x="0" y="9893"/>
                  </a:lnTo>
                  <a:cubicBezTo>
                    <a:pt x="0" y="7269"/>
                    <a:pt x="1042" y="4753"/>
                    <a:pt x="2898" y="2898"/>
                  </a:cubicBezTo>
                  <a:cubicBezTo>
                    <a:pt x="4753" y="1042"/>
                    <a:pt x="7269" y="0"/>
                    <a:pt x="9893" y="0"/>
                  </a:cubicBezTo>
                  <a:close/>
                </a:path>
              </a:pathLst>
            </a:custGeom>
            <a:solidFill>
              <a:srgbClr val="000000">
                <a:alpha val="0"/>
              </a:srgbClr>
            </a:solidFill>
            <a:ln w="57150" cap="sq">
              <a:solidFill>
                <a:srgbClr val="8667A7"/>
              </a:solidFill>
              <a:prstDash val="sysDot"/>
              <a:miter/>
            </a:ln>
          </p:spPr>
          <p:txBody>
            <a:bodyPr/>
            <a:lstStyle/>
            <a:p>
              <a:endParaRPr lang="pt-BR"/>
            </a:p>
          </p:txBody>
        </p:sp>
        <p:sp>
          <p:nvSpPr>
            <p:cNvPr id="34" name="TextBox 34"/>
            <p:cNvSpPr txBox="1"/>
            <p:nvPr/>
          </p:nvSpPr>
          <p:spPr>
            <a:xfrm>
              <a:off x="0" y="-28575"/>
              <a:ext cx="2028864" cy="344713"/>
            </a:xfrm>
            <a:prstGeom prst="rect">
              <a:avLst/>
            </a:prstGeom>
          </p:spPr>
          <p:txBody>
            <a:bodyPr lIns="71403" tIns="71403" rIns="71403" bIns="71403" rtlCol="0" anchor="ctr"/>
            <a:lstStyle/>
            <a:p>
              <a:pPr algn="ctr">
                <a:lnSpc>
                  <a:spcPts val="2956"/>
                </a:lnSpc>
              </a:pPr>
              <a:endParaRPr/>
            </a:p>
          </p:txBody>
        </p:sp>
      </p:grpSp>
      <p:sp>
        <p:nvSpPr>
          <p:cNvPr id="35" name="AutoShape 35"/>
          <p:cNvSpPr/>
          <p:nvPr/>
        </p:nvSpPr>
        <p:spPr>
          <a:xfrm flipV="1">
            <a:off x="8006501" y="5986423"/>
            <a:ext cx="1137499" cy="26776"/>
          </a:xfrm>
          <a:prstGeom prst="line">
            <a:avLst/>
          </a:prstGeom>
          <a:ln w="57150" cap="flat">
            <a:solidFill>
              <a:srgbClr val="8667A7"/>
            </a:solidFill>
            <a:prstDash val="solid"/>
            <a:headEnd type="none" w="sm" len="sm"/>
            <a:tailEnd type="arrow" w="med" len="sm"/>
          </a:ln>
        </p:spPr>
        <p:txBody>
          <a:bodyPr/>
          <a:lstStyle/>
          <a:p>
            <a:endParaRPr lang="pt-BR"/>
          </a:p>
        </p:txBody>
      </p:sp>
      <p:grpSp>
        <p:nvGrpSpPr>
          <p:cNvPr id="36" name="Group 36"/>
          <p:cNvGrpSpPr/>
          <p:nvPr/>
        </p:nvGrpSpPr>
        <p:grpSpPr>
          <a:xfrm>
            <a:off x="9144630" y="5463943"/>
            <a:ext cx="2700253" cy="1098513"/>
            <a:chOff x="0" y="0"/>
            <a:chExt cx="711525" cy="289461"/>
          </a:xfrm>
        </p:grpSpPr>
        <p:sp>
          <p:nvSpPr>
            <p:cNvPr id="37" name="Freeform 37"/>
            <p:cNvSpPr/>
            <p:nvPr/>
          </p:nvSpPr>
          <p:spPr>
            <a:xfrm>
              <a:off x="0" y="0"/>
              <a:ext cx="711525" cy="289461"/>
            </a:xfrm>
            <a:custGeom>
              <a:avLst/>
              <a:gdLst/>
              <a:ahLst/>
              <a:cxnLst/>
              <a:rect l="l" t="t" r="r" b="b"/>
              <a:pathLst>
                <a:path w="711525" h="289461">
                  <a:moveTo>
                    <a:pt x="28209" y="0"/>
                  </a:moveTo>
                  <a:lnTo>
                    <a:pt x="683316" y="0"/>
                  </a:lnTo>
                  <a:cubicBezTo>
                    <a:pt x="690797" y="0"/>
                    <a:pt x="697972" y="2972"/>
                    <a:pt x="703263" y="8262"/>
                  </a:cubicBezTo>
                  <a:cubicBezTo>
                    <a:pt x="708553" y="13553"/>
                    <a:pt x="711525" y="20728"/>
                    <a:pt x="711525" y="28209"/>
                  </a:cubicBezTo>
                  <a:lnTo>
                    <a:pt x="711525" y="261252"/>
                  </a:lnTo>
                  <a:cubicBezTo>
                    <a:pt x="711525" y="276832"/>
                    <a:pt x="698895" y="289461"/>
                    <a:pt x="683316" y="289461"/>
                  </a:cubicBezTo>
                  <a:lnTo>
                    <a:pt x="28209" y="289461"/>
                  </a:lnTo>
                  <a:cubicBezTo>
                    <a:pt x="20728" y="289461"/>
                    <a:pt x="13553" y="286489"/>
                    <a:pt x="8262" y="281199"/>
                  </a:cubicBezTo>
                  <a:cubicBezTo>
                    <a:pt x="2972" y="275909"/>
                    <a:pt x="0" y="268734"/>
                    <a:pt x="0" y="261252"/>
                  </a:cubicBezTo>
                  <a:lnTo>
                    <a:pt x="0" y="28209"/>
                  </a:lnTo>
                  <a:cubicBezTo>
                    <a:pt x="0" y="12630"/>
                    <a:pt x="12630" y="0"/>
                    <a:pt x="28209" y="0"/>
                  </a:cubicBezTo>
                  <a:close/>
                </a:path>
              </a:pathLst>
            </a:custGeom>
            <a:solidFill>
              <a:srgbClr val="FFFFFF"/>
            </a:solidFill>
            <a:ln w="57150" cap="sq">
              <a:solidFill>
                <a:srgbClr val="000000"/>
              </a:solidFill>
              <a:prstDash val="sysDot"/>
              <a:miter/>
            </a:ln>
          </p:spPr>
          <p:txBody>
            <a:bodyPr/>
            <a:lstStyle/>
            <a:p>
              <a:endParaRPr lang="pt-BR"/>
            </a:p>
          </p:txBody>
        </p:sp>
        <p:sp>
          <p:nvSpPr>
            <p:cNvPr id="38" name="TextBox 38"/>
            <p:cNvSpPr txBox="1"/>
            <p:nvPr/>
          </p:nvSpPr>
          <p:spPr>
            <a:xfrm>
              <a:off x="0" y="-28575"/>
              <a:ext cx="711525" cy="318036"/>
            </a:xfrm>
            <a:prstGeom prst="rect">
              <a:avLst/>
            </a:prstGeom>
          </p:spPr>
          <p:txBody>
            <a:bodyPr lIns="71403" tIns="71403" rIns="71403" bIns="71403" rtlCol="0" anchor="ctr"/>
            <a:lstStyle/>
            <a:p>
              <a:pPr algn="ctr">
                <a:lnSpc>
                  <a:spcPts val="2956"/>
                </a:lnSpc>
              </a:pPr>
              <a:endParaRPr/>
            </a:p>
          </p:txBody>
        </p:sp>
      </p:grpSp>
      <p:sp>
        <p:nvSpPr>
          <p:cNvPr id="39" name="TextBox 39"/>
          <p:cNvSpPr txBox="1"/>
          <p:nvPr/>
        </p:nvSpPr>
        <p:spPr>
          <a:xfrm>
            <a:off x="9240793" y="5568824"/>
            <a:ext cx="2604090" cy="879224"/>
          </a:xfrm>
          <a:prstGeom prst="rect">
            <a:avLst/>
          </a:prstGeom>
        </p:spPr>
        <p:txBody>
          <a:bodyPr lIns="0" tIns="0" rIns="0" bIns="0" rtlCol="0" anchor="t">
            <a:spAutoFit/>
          </a:bodyPr>
          <a:lstStyle/>
          <a:p>
            <a:pPr algn="ctr">
              <a:lnSpc>
                <a:spcPts val="1780"/>
              </a:lnSpc>
              <a:spcBef>
                <a:spcPct val="0"/>
              </a:spcBef>
            </a:pPr>
            <a:r>
              <a:rPr lang="en-US" sz="1369" spc="-6">
                <a:solidFill>
                  <a:srgbClr val="000000"/>
                </a:solidFill>
                <a:latin typeface="Hammersmith One"/>
              </a:rPr>
              <a:t>Evidencia a existência de um “Char” personalizável na plataforma, como forma de atrair utilizadores </a:t>
            </a:r>
          </a:p>
        </p:txBody>
      </p:sp>
      <p:grpSp>
        <p:nvGrpSpPr>
          <p:cNvPr id="40" name="Group 40"/>
          <p:cNvGrpSpPr/>
          <p:nvPr/>
        </p:nvGrpSpPr>
        <p:grpSpPr>
          <a:xfrm>
            <a:off x="133218" y="642092"/>
            <a:ext cx="6578803" cy="507493"/>
            <a:chOff x="0" y="0"/>
            <a:chExt cx="1733535" cy="133726"/>
          </a:xfrm>
        </p:grpSpPr>
        <p:sp>
          <p:nvSpPr>
            <p:cNvPr id="41" name="Freeform 41"/>
            <p:cNvSpPr/>
            <p:nvPr/>
          </p:nvSpPr>
          <p:spPr>
            <a:xfrm>
              <a:off x="0" y="0"/>
              <a:ext cx="1733535" cy="133726"/>
            </a:xfrm>
            <a:custGeom>
              <a:avLst/>
              <a:gdLst/>
              <a:ahLst/>
              <a:cxnLst/>
              <a:rect l="l" t="t" r="r" b="b"/>
              <a:pathLst>
                <a:path w="1733535" h="133726">
                  <a:moveTo>
                    <a:pt x="11578" y="0"/>
                  </a:moveTo>
                  <a:lnTo>
                    <a:pt x="1721957" y="0"/>
                  </a:lnTo>
                  <a:cubicBezTo>
                    <a:pt x="1728351" y="0"/>
                    <a:pt x="1733535" y="5184"/>
                    <a:pt x="1733535" y="11578"/>
                  </a:cubicBezTo>
                  <a:lnTo>
                    <a:pt x="1733535" y="122147"/>
                  </a:lnTo>
                  <a:cubicBezTo>
                    <a:pt x="1733535" y="128542"/>
                    <a:pt x="1728351" y="133726"/>
                    <a:pt x="1721957" y="133726"/>
                  </a:cubicBezTo>
                  <a:lnTo>
                    <a:pt x="11578" y="133726"/>
                  </a:lnTo>
                  <a:cubicBezTo>
                    <a:pt x="5184" y="133726"/>
                    <a:pt x="0" y="128542"/>
                    <a:pt x="0" y="122147"/>
                  </a:cubicBezTo>
                  <a:lnTo>
                    <a:pt x="0" y="11578"/>
                  </a:lnTo>
                  <a:cubicBezTo>
                    <a:pt x="0" y="5184"/>
                    <a:pt x="5184" y="0"/>
                    <a:pt x="11578" y="0"/>
                  </a:cubicBezTo>
                  <a:close/>
                </a:path>
              </a:pathLst>
            </a:custGeom>
            <a:solidFill>
              <a:srgbClr val="000000">
                <a:alpha val="0"/>
              </a:srgbClr>
            </a:solidFill>
            <a:ln w="57150" cap="sq">
              <a:solidFill>
                <a:srgbClr val="5271FF"/>
              </a:solidFill>
              <a:prstDash val="solid"/>
              <a:miter/>
            </a:ln>
          </p:spPr>
          <p:txBody>
            <a:bodyPr/>
            <a:lstStyle/>
            <a:p>
              <a:endParaRPr lang="pt-BR"/>
            </a:p>
          </p:txBody>
        </p:sp>
        <p:sp>
          <p:nvSpPr>
            <p:cNvPr id="42" name="TextBox 42"/>
            <p:cNvSpPr txBox="1"/>
            <p:nvPr/>
          </p:nvSpPr>
          <p:spPr>
            <a:xfrm>
              <a:off x="0" y="-28575"/>
              <a:ext cx="1733535" cy="162301"/>
            </a:xfrm>
            <a:prstGeom prst="rect">
              <a:avLst/>
            </a:prstGeom>
          </p:spPr>
          <p:txBody>
            <a:bodyPr lIns="71403" tIns="71403" rIns="71403" bIns="71403" rtlCol="0" anchor="ctr"/>
            <a:lstStyle/>
            <a:p>
              <a:pPr algn="ctr">
                <a:lnSpc>
                  <a:spcPts val="2956"/>
                </a:lnSpc>
              </a:pPr>
              <a:endParaRPr/>
            </a:p>
          </p:txBody>
        </p:sp>
      </p:grpSp>
      <p:sp>
        <p:nvSpPr>
          <p:cNvPr id="43" name="AutoShape 43"/>
          <p:cNvSpPr/>
          <p:nvPr/>
        </p:nvSpPr>
        <p:spPr>
          <a:xfrm>
            <a:off x="8006501" y="5386547"/>
            <a:ext cx="2274374" cy="2446258"/>
          </a:xfrm>
          <a:prstGeom prst="line">
            <a:avLst/>
          </a:prstGeom>
          <a:ln w="57150" cap="flat">
            <a:solidFill>
              <a:srgbClr val="7ED957"/>
            </a:solidFill>
            <a:prstDash val="solid"/>
            <a:headEnd type="none" w="sm" len="sm"/>
            <a:tailEnd type="triangle" w="lg" len="med"/>
          </a:ln>
        </p:spPr>
        <p:txBody>
          <a:bodyPr/>
          <a:lstStyle/>
          <a:p>
            <a:endParaRPr lang="pt-BR"/>
          </a:p>
        </p:txBody>
      </p:sp>
      <p:sp>
        <p:nvSpPr>
          <p:cNvPr id="44" name="AutoShape 44"/>
          <p:cNvSpPr/>
          <p:nvPr/>
        </p:nvSpPr>
        <p:spPr>
          <a:xfrm>
            <a:off x="7208567" y="1149585"/>
            <a:ext cx="3889181" cy="449164"/>
          </a:xfrm>
          <a:prstGeom prst="line">
            <a:avLst/>
          </a:prstGeom>
          <a:ln w="57150" cap="flat">
            <a:solidFill>
              <a:srgbClr val="D00000"/>
            </a:solidFill>
            <a:prstDash val="solid"/>
            <a:headEnd type="none" w="sm" len="sm"/>
            <a:tailEnd type="arrow" w="med" len="sm"/>
          </a:ln>
        </p:spPr>
        <p:txBody>
          <a:bodyPr/>
          <a:lstStyle/>
          <a:p>
            <a:endParaRPr lang="pt-BR"/>
          </a:p>
        </p:txBody>
      </p:sp>
      <p:sp>
        <p:nvSpPr>
          <p:cNvPr id="45" name="AutoShape 45"/>
          <p:cNvSpPr/>
          <p:nvPr/>
        </p:nvSpPr>
        <p:spPr>
          <a:xfrm>
            <a:off x="5397989" y="3378142"/>
            <a:ext cx="9281057" cy="75972"/>
          </a:xfrm>
          <a:prstGeom prst="line">
            <a:avLst/>
          </a:prstGeom>
          <a:ln w="57150" cap="flat">
            <a:solidFill>
              <a:srgbClr val="5271FF"/>
            </a:solidFill>
            <a:prstDash val="solid"/>
            <a:headEnd type="none" w="sm" len="sm"/>
            <a:tailEnd type="arrow" w="med" len="sm"/>
          </a:ln>
        </p:spPr>
        <p:txBody>
          <a:bodyPr/>
          <a:lstStyle/>
          <a:p>
            <a:endParaRPr lang="pt-BR"/>
          </a:p>
        </p:txBody>
      </p:sp>
      <p:sp>
        <p:nvSpPr>
          <p:cNvPr id="46" name="AutoShape 46"/>
          <p:cNvSpPr/>
          <p:nvPr/>
        </p:nvSpPr>
        <p:spPr>
          <a:xfrm>
            <a:off x="5371217" y="1107914"/>
            <a:ext cx="26772" cy="2270228"/>
          </a:xfrm>
          <a:prstGeom prst="line">
            <a:avLst/>
          </a:prstGeom>
          <a:ln w="57150" cap="flat">
            <a:solidFill>
              <a:srgbClr val="5271FF"/>
            </a:solidFill>
            <a:prstDash val="solid"/>
            <a:headEnd type="none" w="sm" len="sm"/>
            <a:tailEnd type="none" w="sm" len="sm"/>
          </a:ln>
        </p:spPr>
        <p:txBody>
          <a:bodyPr/>
          <a:lstStyle/>
          <a:p>
            <a:endParaRPr lang="pt-BR"/>
          </a:p>
        </p:txBody>
      </p:sp>
      <p:grpSp>
        <p:nvGrpSpPr>
          <p:cNvPr id="47" name="Group 47"/>
          <p:cNvGrpSpPr/>
          <p:nvPr/>
        </p:nvGrpSpPr>
        <p:grpSpPr>
          <a:xfrm>
            <a:off x="14679046" y="2765809"/>
            <a:ext cx="2700253" cy="1376610"/>
            <a:chOff x="0" y="0"/>
            <a:chExt cx="711525" cy="362741"/>
          </a:xfrm>
        </p:grpSpPr>
        <p:sp>
          <p:nvSpPr>
            <p:cNvPr id="48" name="Freeform 48"/>
            <p:cNvSpPr/>
            <p:nvPr/>
          </p:nvSpPr>
          <p:spPr>
            <a:xfrm>
              <a:off x="0" y="0"/>
              <a:ext cx="711525" cy="362741"/>
            </a:xfrm>
            <a:custGeom>
              <a:avLst/>
              <a:gdLst/>
              <a:ahLst/>
              <a:cxnLst/>
              <a:rect l="l" t="t" r="r" b="b"/>
              <a:pathLst>
                <a:path w="711525" h="362741">
                  <a:moveTo>
                    <a:pt x="28209" y="0"/>
                  </a:moveTo>
                  <a:lnTo>
                    <a:pt x="683316" y="0"/>
                  </a:lnTo>
                  <a:cubicBezTo>
                    <a:pt x="690797" y="0"/>
                    <a:pt x="697972" y="2972"/>
                    <a:pt x="703263" y="8262"/>
                  </a:cubicBezTo>
                  <a:cubicBezTo>
                    <a:pt x="708553" y="13553"/>
                    <a:pt x="711525" y="20728"/>
                    <a:pt x="711525" y="28209"/>
                  </a:cubicBezTo>
                  <a:lnTo>
                    <a:pt x="711525" y="334532"/>
                  </a:lnTo>
                  <a:cubicBezTo>
                    <a:pt x="711525" y="342013"/>
                    <a:pt x="708553" y="349188"/>
                    <a:pt x="703263" y="354479"/>
                  </a:cubicBezTo>
                  <a:cubicBezTo>
                    <a:pt x="697972" y="359769"/>
                    <a:pt x="690797" y="362741"/>
                    <a:pt x="683316" y="362741"/>
                  </a:cubicBezTo>
                  <a:lnTo>
                    <a:pt x="28209" y="362741"/>
                  </a:lnTo>
                  <a:cubicBezTo>
                    <a:pt x="12630" y="362741"/>
                    <a:pt x="0" y="350111"/>
                    <a:pt x="0" y="334532"/>
                  </a:cubicBezTo>
                  <a:lnTo>
                    <a:pt x="0" y="28209"/>
                  </a:lnTo>
                  <a:cubicBezTo>
                    <a:pt x="0" y="12630"/>
                    <a:pt x="12630" y="0"/>
                    <a:pt x="28209" y="0"/>
                  </a:cubicBezTo>
                  <a:close/>
                </a:path>
              </a:pathLst>
            </a:custGeom>
            <a:solidFill>
              <a:srgbClr val="FEFEFE"/>
            </a:solidFill>
            <a:ln w="57150" cap="sq">
              <a:solidFill>
                <a:srgbClr val="5271FF"/>
              </a:solidFill>
              <a:prstDash val="solid"/>
              <a:miter/>
            </a:ln>
          </p:spPr>
          <p:txBody>
            <a:bodyPr/>
            <a:lstStyle/>
            <a:p>
              <a:endParaRPr lang="pt-BR"/>
            </a:p>
          </p:txBody>
        </p:sp>
        <p:sp>
          <p:nvSpPr>
            <p:cNvPr id="49" name="TextBox 49"/>
            <p:cNvSpPr txBox="1"/>
            <p:nvPr/>
          </p:nvSpPr>
          <p:spPr>
            <a:xfrm>
              <a:off x="0" y="-28575"/>
              <a:ext cx="711525" cy="391316"/>
            </a:xfrm>
            <a:prstGeom prst="rect">
              <a:avLst/>
            </a:prstGeom>
          </p:spPr>
          <p:txBody>
            <a:bodyPr lIns="71403" tIns="71403" rIns="71403" bIns="71403" rtlCol="0" anchor="ctr"/>
            <a:lstStyle/>
            <a:p>
              <a:pPr algn="ctr">
                <a:lnSpc>
                  <a:spcPts val="2956"/>
                </a:lnSpc>
              </a:pPr>
              <a:endParaRPr/>
            </a:p>
          </p:txBody>
        </p:sp>
      </p:grpSp>
      <p:sp>
        <p:nvSpPr>
          <p:cNvPr id="50" name="TextBox 50"/>
          <p:cNvSpPr txBox="1"/>
          <p:nvPr/>
        </p:nvSpPr>
        <p:spPr>
          <a:xfrm>
            <a:off x="14980171" y="2877438"/>
            <a:ext cx="2279631" cy="1143826"/>
          </a:xfrm>
          <a:prstGeom prst="rect">
            <a:avLst/>
          </a:prstGeom>
        </p:spPr>
        <p:txBody>
          <a:bodyPr lIns="0" tIns="0" rIns="0" bIns="0" rtlCol="0" anchor="t">
            <a:spAutoFit/>
          </a:bodyPr>
          <a:lstStyle/>
          <a:p>
            <a:pPr algn="ctr">
              <a:lnSpc>
                <a:spcPts val="2322"/>
              </a:lnSpc>
              <a:spcBef>
                <a:spcPct val="0"/>
              </a:spcBef>
            </a:pPr>
            <a:r>
              <a:rPr lang="en-US" sz="1786" spc="-8">
                <a:solidFill>
                  <a:srgbClr val="000000"/>
                </a:solidFill>
                <a:latin typeface="Hammersmith One"/>
              </a:rPr>
              <a:t>Informações sobre a plataforma, opinião de outros users e suporte</a:t>
            </a:r>
          </a:p>
        </p:txBody>
      </p:sp>
      <p:grpSp>
        <p:nvGrpSpPr>
          <p:cNvPr id="51" name="Group 51"/>
          <p:cNvGrpSpPr/>
          <p:nvPr/>
        </p:nvGrpSpPr>
        <p:grpSpPr>
          <a:xfrm>
            <a:off x="6403283" y="1244519"/>
            <a:ext cx="1599189" cy="507493"/>
            <a:chOff x="0" y="0"/>
            <a:chExt cx="421391" cy="133726"/>
          </a:xfrm>
        </p:grpSpPr>
        <p:sp>
          <p:nvSpPr>
            <p:cNvPr id="52" name="Freeform 52"/>
            <p:cNvSpPr/>
            <p:nvPr/>
          </p:nvSpPr>
          <p:spPr>
            <a:xfrm>
              <a:off x="0" y="0"/>
              <a:ext cx="421391" cy="133726"/>
            </a:xfrm>
            <a:custGeom>
              <a:avLst/>
              <a:gdLst/>
              <a:ahLst/>
              <a:cxnLst/>
              <a:rect l="l" t="t" r="r" b="b"/>
              <a:pathLst>
                <a:path w="421391" h="133726">
                  <a:moveTo>
                    <a:pt x="47632" y="0"/>
                  </a:moveTo>
                  <a:lnTo>
                    <a:pt x="373760" y="0"/>
                  </a:lnTo>
                  <a:cubicBezTo>
                    <a:pt x="386392" y="0"/>
                    <a:pt x="398508" y="5018"/>
                    <a:pt x="407440" y="13951"/>
                  </a:cubicBezTo>
                  <a:cubicBezTo>
                    <a:pt x="416373" y="22884"/>
                    <a:pt x="421391" y="34999"/>
                    <a:pt x="421391" y="47632"/>
                  </a:cubicBezTo>
                  <a:lnTo>
                    <a:pt x="421391" y="86094"/>
                  </a:lnTo>
                  <a:cubicBezTo>
                    <a:pt x="421391" y="112400"/>
                    <a:pt x="400066" y="133726"/>
                    <a:pt x="373760" y="133726"/>
                  </a:cubicBezTo>
                  <a:lnTo>
                    <a:pt x="47632" y="133726"/>
                  </a:lnTo>
                  <a:cubicBezTo>
                    <a:pt x="34999" y="133726"/>
                    <a:pt x="22884" y="128708"/>
                    <a:pt x="13951" y="119775"/>
                  </a:cubicBezTo>
                  <a:cubicBezTo>
                    <a:pt x="5018" y="110842"/>
                    <a:pt x="0" y="98727"/>
                    <a:pt x="0" y="86094"/>
                  </a:cubicBezTo>
                  <a:lnTo>
                    <a:pt x="0" y="47632"/>
                  </a:lnTo>
                  <a:cubicBezTo>
                    <a:pt x="0" y="21326"/>
                    <a:pt x="21326" y="0"/>
                    <a:pt x="47632" y="0"/>
                  </a:cubicBezTo>
                  <a:close/>
                </a:path>
              </a:pathLst>
            </a:custGeom>
            <a:solidFill>
              <a:srgbClr val="000000">
                <a:alpha val="0"/>
              </a:srgbClr>
            </a:solidFill>
            <a:ln w="57150" cap="sq">
              <a:solidFill>
                <a:srgbClr val="FF66C4"/>
              </a:solidFill>
              <a:prstDash val="solid"/>
              <a:miter/>
            </a:ln>
          </p:spPr>
          <p:txBody>
            <a:bodyPr/>
            <a:lstStyle/>
            <a:p>
              <a:endParaRPr lang="pt-BR"/>
            </a:p>
          </p:txBody>
        </p:sp>
        <p:sp>
          <p:nvSpPr>
            <p:cNvPr id="53" name="TextBox 53"/>
            <p:cNvSpPr txBox="1"/>
            <p:nvPr/>
          </p:nvSpPr>
          <p:spPr>
            <a:xfrm>
              <a:off x="0" y="-28575"/>
              <a:ext cx="421391" cy="162301"/>
            </a:xfrm>
            <a:prstGeom prst="rect">
              <a:avLst/>
            </a:prstGeom>
          </p:spPr>
          <p:txBody>
            <a:bodyPr lIns="71403" tIns="71403" rIns="71403" bIns="71403" rtlCol="0" anchor="ctr"/>
            <a:lstStyle/>
            <a:p>
              <a:pPr algn="ctr">
                <a:lnSpc>
                  <a:spcPts val="2956"/>
                </a:lnSpc>
              </a:pPr>
              <a:endParaRPr/>
            </a:p>
          </p:txBody>
        </p:sp>
      </p:grpSp>
      <p:sp>
        <p:nvSpPr>
          <p:cNvPr id="54" name="AutoShape 54"/>
          <p:cNvSpPr/>
          <p:nvPr/>
        </p:nvSpPr>
        <p:spPr>
          <a:xfrm>
            <a:off x="7994489" y="1663799"/>
            <a:ext cx="1107487" cy="260947"/>
          </a:xfrm>
          <a:prstGeom prst="line">
            <a:avLst/>
          </a:prstGeom>
          <a:ln w="57150" cap="flat">
            <a:solidFill>
              <a:srgbClr val="FF66C4"/>
            </a:solidFill>
            <a:prstDash val="solid"/>
            <a:headEnd type="none" w="sm" len="sm"/>
            <a:tailEnd type="arrow" w="med" len="sm"/>
          </a:ln>
        </p:spPr>
        <p:txBody>
          <a:bodyPr/>
          <a:lstStyle/>
          <a:p>
            <a:endParaRPr lang="pt-BR"/>
          </a:p>
        </p:txBody>
      </p:sp>
      <p:grpSp>
        <p:nvGrpSpPr>
          <p:cNvPr id="55" name="Group 55"/>
          <p:cNvGrpSpPr/>
          <p:nvPr/>
        </p:nvGrpSpPr>
        <p:grpSpPr>
          <a:xfrm>
            <a:off x="8190442" y="2057912"/>
            <a:ext cx="3440559" cy="882290"/>
            <a:chOff x="0" y="0"/>
            <a:chExt cx="906598" cy="232486"/>
          </a:xfrm>
        </p:grpSpPr>
        <p:sp>
          <p:nvSpPr>
            <p:cNvPr id="56" name="Freeform 56"/>
            <p:cNvSpPr/>
            <p:nvPr/>
          </p:nvSpPr>
          <p:spPr>
            <a:xfrm>
              <a:off x="0" y="0"/>
              <a:ext cx="906598" cy="232486"/>
            </a:xfrm>
            <a:custGeom>
              <a:avLst/>
              <a:gdLst/>
              <a:ahLst/>
              <a:cxnLst/>
              <a:rect l="l" t="t" r="r" b="b"/>
              <a:pathLst>
                <a:path w="906598" h="232486">
                  <a:moveTo>
                    <a:pt x="22140" y="0"/>
                  </a:moveTo>
                  <a:lnTo>
                    <a:pt x="884458" y="0"/>
                  </a:lnTo>
                  <a:cubicBezTo>
                    <a:pt x="896686" y="0"/>
                    <a:pt x="906598" y="9912"/>
                    <a:pt x="906598" y="22140"/>
                  </a:cubicBezTo>
                  <a:lnTo>
                    <a:pt x="906598" y="210347"/>
                  </a:lnTo>
                  <a:cubicBezTo>
                    <a:pt x="906598" y="216218"/>
                    <a:pt x="904265" y="221850"/>
                    <a:pt x="900113" y="226002"/>
                  </a:cubicBezTo>
                  <a:cubicBezTo>
                    <a:pt x="895961" y="230154"/>
                    <a:pt x="890330" y="232486"/>
                    <a:pt x="884458" y="232486"/>
                  </a:cubicBezTo>
                  <a:lnTo>
                    <a:pt x="22140" y="232486"/>
                  </a:lnTo>
                  <a:cubicBezTo>
                    <a:pt x="9912" y="232486"/>
                    <a:pt x="0" y="222574"/>
                    <a:pt x="0" y="210347"/>
                  </a:cubicBezTo>
                  <a:lnTo>
                    <a:pt x="0" y="22140"/>
                  </a:lnTo>
                  <a:cubicBezTo>
                    <a:pt x="0" y="16268"/>
                    <a:pt x="2333" y="10636"/>
                    <a:pt x="6485" y="6485"/>
                  </a:cubicBezTo>
                  <a:cubicBezTo>
                    <a:pt x="10636" y="2333"/>
                    <a:pt x="16268" y="0"/>
                    <a:pt x="22140" y="0"/>
                  </a:cubicBezTo>
                  <a:close/>
                </a:path>
              </a:pathLst>
            </a:custGeom>
            <a:solidFill>
              <a:srgbClr val="FFFFFF"/>
            </a:solidFill>
            <a:ln w="57150" cap="sq">
              <a:solidFill>
                <a:srgbClr val="FF66C4"/>
              </a:solidFill>
              <a:prstDash val="solid"/>
              <a:miter/>
            </a:ln>
          </p:spPr>
          <p:txBody>
            <a:bodyPr/>
            <a:lstStyle/>
            <a:p>
              <a:endParaRPr lang="pt-BR"/>
            </a:p>
          </p:txBody>
        </p:sp>
        <p:sp>
          <p:nvSpPr>
            <p:cNvPr id="57" name="TextBox 57"/>
            <p:cNvSpPr txBox="1"/>
            <p:nvPr/>
          </p:nvSpPr>
          <p:spPr>
            <a:xfrm>
              <a:off x="0" y="-28575"/>
              <a:ext cx="906598" cy="261061"/>
            </a:xfrm>
            <a:prstGeom prst="rect">
              <a:avLst/>
            </a:prstGeom>
          </p:spPr>
          <p:txBody>
            <a:bodyPr lIns="71403" tIns="71403" rIns="71403" bIns="71403" rtlCol="0" anchor="ctr"/>
            <a:lstStyle/>
            <a:p>
              <a:pPr algn="ctr">
                <a:lnSpc>
                  <a:spcPts val="2956"/>
                </a:lnSpc>
              </a:pPr>
              <a:endParaRPr/>
            </a:p>
          </p:txBody>
        </p:sp>
      </p:grpSp>
      <p:sp>
        <p:nvSpPr>
          <p:cNvPr id="58" name="TextBox 58"/>
          <p:cNvSpPr txBox="1"/>
          <p:nvPr/>
        </p:nvSpPr>
        <p:spPr>
          <a:xfrm>
            <a:off x="8617361" y="2231182"/>
            <a:ext cx="2681160" cy="544870"/>
          </a:xfrm>
          <a:prstGeom prst="rect">
            <a:avLst/>
          </a:prstGeom>
        </p:spPr>
        <p:txBody>
          <a:bodyPr lIns="0" tIns="0" rIns="0" bIns="0" rtlCol="0" anchor="t">
            <a:spAutoFit/>
          </a:bodyPr>
          <a:lstStyle/>
          <a:p>
            <a:pPr algn="ctr">
              <a:lnSpc>
                <a:spcPts val="2297"/>
              </a:lnSpc>
              <a:spcBef>
                <a:spcPct val="0"/>
              </a:spcBef>
            </a:pPr>
            <a:r>
              <a:rPr lang="en-US" sz="1767" spc="-8">
                <a:solidFill>
                  <a:srgbClr val="000000"/>
                </a:solidFill>
                <a:latin typeface="Hammersmith One"/>
              </a:rPr>
              <a:t>Redes sociais onde a plataforma é presente</a:t>
            </a:r>
          </a:p>
        </p:txBody>
      </p:sp>
      <p:sp>
        <p:nvSpPr>
          <p:cNvPr id="59" name="TextBox 59"/>
          <p:cNvSpPr txBox="1"/>
          <p:nvPr/>
        </p:nvSpPr>
        <p:spPr>
          <a:xfrm>
            <a:off x="12206359" y="4583317"/>
            <a:ext cx="5854951" cy="5060676"/>
          </a:xfrm>
          <a:prstGeom prst="rect">
            <a:avLst/>
          </a:prstGeom>
        </p:spPr>
        <p:txBody>
          <a:bodyPr lIns="0" tIns="0" rIns="0" bIns="0" rtlCol="0" anchor="t">
            <a:spAutoFit/>
          </a:bodyPr>
          <a:lstStyle/>
          <a:p>
            <a:pPr marL="485537" lvl="1" indent="-242769" algn="just">
              <a:lnSpc>
                <a:spcPts val="2923"/>
              </a:lnSpc>
              <a:buFont typeface="Arial"/>
              <a:buChar char="•"/>
            </a:pPr>
            <a:r>
              <a:rPr lang="en-US" sz="2248" spc="-11">
                <a:solidFill>
                  <a:srgbClr val="000000"/>
                </a:solidFill>
                <a:latin typeface="Hammersmith One"/>
              </a:rPr>
              <a:t>A versão web prioriza uma maior quantidade de informações sobre a plataforma, com detalhes extensivos, políticas e detalhes visíveis antes mesmo do login.</a:t>
            </a:r>
          </a:p>
          <a:p>
            <a:pPr marL="485537" lvl="1" indent="-242769" algn="just">
              <a:lnSpc>
                <a:spcPts val="2923"/>
              </a:lnSpc>
              <a:buFont typeface="Arial"/>
              <a:buChar char="•"/>
            </a:pPr>
            <a:r>
              <a:rPr lang="en-US" sz="2248" spc="-11">
                <a:solidFill>
                  <a:srgbClr val="000000"/>
                </a:solidFill>
                <a:latin typeface="Hammersmith One"/>
              </a:rPr>
              <a:t>Apresenta página de boas-vindas antes do login, exibindo detalhes sobre como a plataforma funciona.</a:t>
            </a:r>
          </a:p>
          <a:p>
            <a:pPr marL="485537" lvl="1" indent="-242769" algn="just">
              <a:lnSpc>
                <a:spcPts val="2923"/>
              </a:lnSpc>
              <a:buFont typeface="Arial"/>
              <a:buChar char="•"/>
            </a:pPr>
            <a:r>
              <a:rPr lang="en-US" sz="2248" spc="-11">
                <a:solidFill>
                  <a:srgbClr val="000000"/>
                </a:solidFill>
                <a:latin typeface="Hammersmith One"/>
              </a:rPr>
              <a:t>Seções como "Sobre Nós", "Reviews", "Contactos", "Suporte" e "FAQs" estão disponíveis antes do acesso ao login, fornecendo informações detalhadas sobre a plataforma.</a:t>
            </a:r>
          </a:p>
          <a:p>
            <a:pPr algn="just">
              <a:lnSpc>
                <a:spcPts val="2923"/>
              </a:lnSpc>
            </a:pPr>
            <a:endParaRPr lang="en-US" sz="2248" spc="-11">
              <a:solidFill>
                <a:srgbClr val="000000"/>
              </a:solidFill>
              <a:latin typeface="Hammersmith One"/>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738E"/>
        </a:solidFill>
        <a:effectLst/>
      </p:bgPr>
    </p:bg>
    <p:spTree>
      <p:nvGrpSpPr>
        <p:cNvPr id="1" name=""/>
        <p:cNvGrpSpPr/>
        <p:nvPr/>
      </p:nvGrpSpPr>
      <p:grpSpPr>
        <a:xfrm>
          <a:off x="0" y="0"/>
          <a:ext cx="0" cy="0"/>
          <a:chOff x="0" y="0"/>
          <a:chExt cx="0" cy="0"/>
        </a:xfrm>
      </p:grpSpPr>
      <p:sp>
        <p:nvSpPr>
          <p:cNvPr id="2" name="Freeform 2"/>
          <p:cNvSpPr/>
          <p:nvPr/>
        </p:nvSpPr>
        <p:spPr>
          <a:xfrm>
            <a:off x="262999" y="872393"/>
            <a:ext cx="9872829" cy="9412097"/>
          </a:xfrm>
          <a:custGeom>
            <a:avLst/>
            <a:gdLst/>
            <a:ahLst/>
            <a:cxnLst/>
            <a:rect l="l" t="t" r="r" b="b"/>
            <a:pathLst>
              <a:path w="9872829" h="9412097">
                <a:moveTo>
                  <a:pt x="0" y="0"/>
                </a:moveTo>
                <a:lnTo>
                  <a:pt x="9872829" y="0"/>
                </a:lnTo>
                <a:lnTo>
                  <a:pt x="9872829" y="9412097"/>
                </a:lnTo>
                <a:lnTo>
                  <a:pt x="0" y="9412097"/>
                </a:lnTo>
                <a:lnTo>
                  <a:pt x="0" y="0"/>
                </a:lnTo>
                <a:close/>
              </a:path>
            </a:pathLst>
          </a:custGeom>
          <a:blipFill>
            <a:blip r:embed="rId2"/>
            <a:stretch>
              <a:fillRect/>
            </a:stretch>
          </a:blipFill>
        </p:spPr>
        <p:txBody>
          <a:bodyPr/>
          <a:lstStyle/>
          <a:p>
            <a:endParaRPr lang="pt-BR"/>
          </a:p>
        </p:txBody>
      </p:sp>
      <p:sp>
        <p:nvSpPr>
          <p:cNvPr id="3" name="Freeform 3"/>
          <p:cNvSpPr/>
          <p:nvPr/>
        </p:nvSpPr>
        <p:spPr>
          <a:xfrm>
            <a:off x="6418493" y="2165109"/>
            <a:ext cx="284542" cy="304866"/>
          </a:xfrm>
          <a:custGeom>
            <a:avLst/>
            <a:gdLst/>
            <a:ahLst/>
            <a:cxnLst/>
            <a:rect l="l" t="t" r="r" b="b"/>
            <a:pathLst>
              <a:path w="284542" h="304866">
                <a:moveTo>
                  <a:pt x="0" y="0"/>
                </a:moveTo>
                <a:lnTo>
                  <a:pt x="284541" y="0"/>
                </a:lnTo>
                <a:lnTo>
                  <a:pt x="284541" y="304866"/>
                </a:lnTo>
                <a:lnTo>
                  <a:pt x="0" y="304866"/>
                </a:lnTo>
                <a:lnTo>
                  <a:pt x="0" y="0"/>
                </a:lnTo>
                <a:close/>
              </a:path>
            </a:pathLst>
          </a:custGeom>
          <a:blipFill>
            <a:blip r:embed="rId3"/>
            <a:stretch>
              <a:fillRect/>
            </a:stretch>
          </a:blipFill>
        </p:spPr>
        <p:txBody>
          <a:bodyPr/>
          <a:lstStyle/>
          <a:p>
            <a:endParaRPr lang="pt-BR"/>
          </a:p>
        </p:txBody>
      </p:sp>
      <p:sp>
        <p:nvSpPr>
          <p:cNvPr id="4" name="Freeform 4"/>
          <p:cNvSpPr/>
          <p:nvPr/>
        </p:nvSpPr>
        <p:spPr>
          <a:xfrm>
            <a:off x="6893396" y="2187233"/>
            <a:ext cx="334150" cy="282742"/>
          </a:xfrm>
          <a:custGeom>
            <a:avLst/>
            <a:gdLst/>
            <a:ahLst/>
            <a:cxnLst/>
            <a:rect l="l" t="t" r="r" b="b"/>
            <a:pathLst>
              <a:path w="334150" h="282742">
                <a:moveTo>
                  <a:pt x="0" y="0"/>
                </a:moveTo>
                <a:lnTo>
                  <a:pt x="334151" y="0"/>
                </a:lnTo>
                <a:lnTo>
                  <a:pt x="334151" y="282742"/>
                </a:lnTo>
                <a:lnTo>
                  <a:pt x="0" y="282742"/>
                </a:lnTo>
                <a:lnTo>
                  <a:pt x="0" y="0"/>
                </a:lnTo>
                <a:close/>
              </a:path>
            </a:pathLst>
          </a:custGeom>
          <a:blipFill>
            <a:blip r:embed="rId4"/>
            <a:stretch>
              <a:fillRect/>
            </a:stretch>
          </a:blipFill>
        </p:spPr>
        <p:txBody>
          <a:bodyPr/>
          <a:lstStyle/>
          <a:p>
            <a:endParaRPr lang="pt-BR"/>
          </a:p>
        </p:txBody>
      </p:sp>
      <p:sp>
        <p:nvSpPr>
          <p:cNvPr id="5" name="Freeform 5"/>
          <p:cNvSpPr/>
          <p:nvPr/>
        </p:nvSpPr>
        <p:spPr>
          <a:xfrm>
            <a:off x="5999849" y="2170609"/>
            <a:ext cx="213833" cy="299366"/>
          </a:xfrm>
          <a:custGeom>
            <a:avLst/>
            <a:gdLst/>
            <a:ahLst/>
            <a:cxnLst/>
            <a:rect l="l" t="t" r="r" b="b"/>
            <a:pathLst>
              <a:path w="213833" h="299366">
                <a:moveTo>
                  <a:pt x="0" y="0"/>
                </a:moveTo>
                <a:lnTo>
                  <a:pt x="213833" y="0"/>
                </a:lnTo>
                <a:lnTo>
                  <a:pt x="213833" y="299366"/>
                </a:lnTo>
                <a:lnTo>
                  <a:pt x="0" y="299366"/>
                </a:lnTo>
                <a:lnTo>
                  <a:pt x="0" y="0"/>
                </a:lnTo>
                <a:close/>
              </a:path>
            </a:pathLst>
          </a:custGeom>
          <a:blipFill>
            <a:blip r:embed="rId5"/>
            <a:stretch>
              <a:fillRect/>
            </a:stretch>
          </a:blipFill>
        </p:spPr>
        <p:txBody>
          <a:bodyPr/>
          <a:lstStyle/>
          <a:p>
            <a:endParaRPr lang="pt-BR"/>
          </a:p>
        </p:txBody>
      </p:sp>
      <p:sp>
        <p:nvSpPr>
          <p:cNvPr id="6" name="Freeform 6"/>
          <p:cNvSpPr/>
          <p:nvPr/>
        </p:nvSpPr>
        <p:spPr>
          <a:xfrm>
            <a:off x="6613698" y="4662585"/>
            <a:ext cx="266828" cy="266828"/>
          </a:xfrm>
          <a:custGeom>
            <a:avLst/>
            <a:gdLst/>
            <a:ahLst/>
            <a:cxnLst/>
            <a:rect l="l" t="t" r="r" b="b"/>
            <a:pathLst>
              <a:path w="266828" h="266828">
                <a:moveTo>
                  <a:pt x="0" y="0"/>
                </a:moveTo>
                <a:lnTo>
                  <a:pt x="266827" y="0"/>
                </a:lnTo>
                <a:lnTo>
                  <a:pt x="266827" y="266828"/>
                </a:lnTo>
                <a:lnTo>
                  <a:pt x="0" y="2668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BR"/>
          </a:p>
        </p:txBody>
      </p:sp>
      <p:sp>
        <p:nvSpPr>
          <p:cNvPr id="7" name="Freeform 7"/>
          <p:cNvSpPr/>
          <p:nvPr/>
        </p:nvSpPr>
        <p:spPr>
          <a:xfrm>
            <a:off x="6560763" y="1057484"/>
            <a:ext cx="6357926" cy="9010142"/>
          </a:xfrm>
          <a:custGeom>
            <a:avLst/>
            <a:gdLst/>
            <a:ahLst/>
            <a:cxnLst/>
            <a:rect l="l" t="t" r="r" b="b"/>
            <a:pathLst>
              <a:path w="6357926" h="9010142">
                <a:moveTo>
                  <a:pt x="0" y="0"/>
                </a:moveTo>
                <a:lnTo>
                  <a:pt x="6357926" y="0"/>
                </a:lnTo>
                <a:lnTo>
                  <a:pt x="6357926" y="9010142"/>
                </a:lnTo>
                <a:lnTo>
                  <a:pt x="0" y="9010142"/>
                </a:lnTo>
                <a:lnTo>
                  <a:pt x="0" y="0"/>
                </a:lnTo>
                <a:close/>
              </a:path>
            </a:pathLst>
          </a:custGeom>
          <a:blipFill>
            <a:blip r:embed="rId8"/>
            <a:stretch>
              <a:fillRect/>
            </a:stretch>
          </a:blipFill>
        </p:spPr>
        <p:txBody>
          <a:bodyPr/>
          <a:lstStyle/>
          <a:p>
            <a:endParaRPr lang="pt-BR"/>
          </a:p>
        </p:txBody>
      </p:sp>
      <p:sp>
        <p:nvSpPr>
          <p:cNvPr id="8" name="TextBox 8"/>
          <p:cNvSpPr txBox="1"/>
          <p:nvPr/>
        </p:nvSpPr>
        <p:spPr>
          <a:xfrm>
            <a:off x="-975957" y="202195"/>
            <a:ext cx="6175370" cy="676861"/>
          </a:xfrm>
          <a:prstGeom prst="rect">
            <a:avLst/>
          </a:prstGeom>
        </p:spPr>
        <p:txBody>
          <a:bodyPr lIns="0" tIns="0" rIns="0" bIns="0" rtlCol="0" anchor="t">
            <a:spAutoFit/>
          </a:bodyPr>
          <a:lstStyle/>
          <a:p>
            <a:pPr marL="0" lvl="0" indent="0" algn="ctr">
              <a:lnSpc>
                <a:spcPts val="5481"/>
              </a:lnSpc>
              <a:spcBef>
                <a:spcPct val="0"/>
              </a:spcBef>
            </a:pPr>
            <a:r>
              <a:rPr lang="en-US" sz="4216" spc="-21">
                <a:solidFill>
                  <a:srgbClr val="FFFFFF"/>
                </a:solidFill>
                <a:latin typeface="Hammersmith One"/>
              </a:rPr>
              <a:t>Hobbie Switch</a:t>
            </a:r>
          </a:p>
        </p:txBody>
      </p:sp>
      <p:sp>
        <p:nvSpPr>
          <p:cNvPr id="9" name="TextBox 9"/>
          <p:cNvSpPr txBox="1"/>
          <p:nvPr/>
        </p:nvSpPr>
        <p:spPr>
          <a:xfrm>
            <a:off x="5021237" y="168756"/>
            <a:ext cx="8715098" cy="1359649"/>
          </a:xfrm>
          <a:prstGeom prst="rect">
            <a:avLst/>
          </a:prstGeom>
        </p:spPr>
        <p:txBody>
          <a:bodyPr lIns="0" tIns="0" rIns="0" bIns="0" rtlCol="0" anchor="t">
            <a:spAutoFit/>
          </a:bodyPr>
          <a:lstStyle/>
          <a:p>
            <a:pPr algn="ctr">
              <a:lnSpc>
                <a:spcPts val="5481"/>
              </a:lnSpc>
            </a:pPr>
            <a:r>
              <a:rPr lang="en-US" sz="4216" spc="-21">
                <a:solidFill>
                  <a:srgbClr val="000000"/>
                </a:solidFill>
                <a:latin typeface="Hammersmith One"/>
              </a:rPr>
              <a:t>• Página de cadastro</a:t>
            </a:r>
          </a:p>
          <a:p>
            <a:pPr algn="ctr">
              <a:lnSpc>
                <a:spcPts val="5481"/>
              </a:lnSpc>
              <a:spcBef>
                <a:spcPct val="0"/>
              </a:spcBef>
            </a:pPr>
            <a:endParaRPr lang="en-US" sz="4216" spc="-21">
              <a:solidFill>
                <a:srgbClr val="000000"/>
              </a:solidFill>
              <a:latin typeface="Hammersmith One"/>
            </a:endParaRPr>
          </a:p>
        </p:txBody>
      </p:sp>
      <p:sp>
        <p:nvSpPr>
          <p:cNvPr id="10" name="Freeform 10"/>
          <p:cNvSpPr/>
          <p:nvPr/>
        </p:nvSpPr>
        <p:spPr>
          <a:xfrm>
            <a:off x="10994644" y="6301701"/>
            <a:ext cx="266828" cy="266828"/>
          </a:xfrm>
          <a:custGeom>
            <a:avLst/>
            <a:gdLst/>
            <a:ahLst/>
            <a:cxnLst/>
            <a:rect l="l" t="t" r="r" b="b"/>
            <a:pathLst>
              <a:path w="266828" h="266828">
                <a:moveTo>
                  <a:pt x="0" y="0"/>
                </a:moveTo>
                <a:lnTo>
                  <a:pt x="266828" y="0"/>
                </a:lnTo>
                <a:lnTo>
                  <a:pt x="266828" y="266827"/>
                </a:lnTo>
                <a:lnTo>
                  <a:pt x="0" y="2668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BR"/>
          </a:p>
        </p:txBody>
      </p:sp>
      <p:sp>
        <p:nvSpPr>
          <p:cNvPr id="11" name="Freeform 11"/>
          <p:cNvSpPr/>
          <p:nvPr/>
        </p:nvSpPr>
        <p:spPr>
          <a:xfrm>
            <a:off x="10554471" y="2546229"/>
            <a:ext cx="284542" cy="304866"/>
          </a:xfrm>
          <a:custGeom>
            <a:avLst/>
            <a:gdLst/>
            <a:ahLst/>
            <a:cxnLst/>
            <a:rect l="l" t="t" r="r" b="b"/>
            <a:pathLst>
              <a:path w="284542" h="304866">
                <a:moveTo>
                  <a:pt x="0" y="0"/>
                </a:moveTo>
                <a:lnTo>
                  <a:pt x="284542" y="0"/>
                </a:lnTo>
                <a:lnTo>
                  <a:pt x="284542" y="304866"/>
                </a:lnTo>
                <a:lnTo>
                  <a:pt x="0" y="304866"/>
                </a:lnTo>
                <a:lnTo>
                  <a:pt x="0" y="0"/>
                </a:lnTo>
                <a:close/>
              </a:path>
            </a:pathLst>
          </a:custGeom>
          <a:blipFill>
            <a:blip r:embed="rId3"/>
            <a:stretch>
              <a:fillRect/>
            </a:stretch>
          </a:blipFill>
        </p:spPr>
        <p:txBody>
          <a:bodyPr/>
          <a:lstStyle/>
          <a:p>
            <a:endParaRPr lang="pt-BR"/>
          </a:p>
        </p:txBody>
      </p:sp>
      <p:sp>
        <p:nvSpPr>
          <p:cNvPr id="12" name="Freeform 12"/>
          <p:cNvSpPr/>
          <p:nvPr/>
        </p:nvSpPr>
        <p:spPr>
          <a:xfrm>
            <a:off x="11029375" y="2568353"/>
            <a:ext cx="334150" cy="282742"/>
          </a:xfrm>
          <a:custGeom>
            <a:avLst/>
            <a:gdLst/>
            <a:ahLst/>
            <a:cxnLst/>
            <a:rect l="l" t="t" r="r" b="b"/>
            <a:pathLst>
              <a:path w="334150" h="282742">
                <a:moveTo>
                  <a:pt x="0" y="0"/>
                </a:moveTo>
                <a:lnTo>
                  <a:pt x="334150" y="0"/>
                </a:lnTo>
                <a:lnTo>
                  <a:pt x="334150" y="282742"/>
                </a:lnTo>
                <a:lnTo>
                  <a:pt x="0" y="282742"/>
                </a:lnTo>
                <a:lnTo>
                  <a:pt x="0" y="0"/>
                </a:lnTo>
                <a:close/>
              </a:path>
            </a:pathLst>
          </a:custGeom>
          <a:blipFill>
            <a:blip r:embed="rId4"/>
            <a:stretch>
              <a:fillRect/>
            </a:stretch>
          </a:blipFill>
        </p:spPr>
        <p:txBody>
          <a:bodyPr/>
          <a:lstStyle/>
          <a:p>
            <a:endParaRPr lang="pt-BR"/>
          </a:p>
        </p:txBody>
      </p:sp>
      <p:sp>
        <p:nvSpPr>
          <p:cNvPr id="13" name="Freeform 13"/>
          <p:cNvSpPr/>
          <p:nvPr/>
        </p:nvSpPr>
        <p:spPr>
          <a:xfrm>
            <a:off x="10135828" y="2551729"/>
            <a:ext cx="213833" cy="299366"/>
          </a:xfrm>
          <a:custGeom>
            <a:avLst/>
            <a:gdLst/>
            <a:ahLst/>
            <a:cxnLst/>
            <a:rect l="l" t="t" r="r" b="b"/>
            <a:pathLst>
              <a:path w="213833" h="299366">
                <a:moveTo>
                  <a:pt x="0" y="0"/>
                </a:moveTo>
                <a:lnTo>
                  <a:pt x="213833" y="0"/>
                </a:lnTo>
                <a:lnTo>
                  <a:pt x="213833" y="299366"/>
                </a:lnTo>
                <a:lnTo>
                  <a:pt x="0" y="299366"/>
                </a:lnTo>
                <a:lnTo>
                  <a:pt x="0" y="0"/>
                </a:lnTo>
                <a:close/>
              </a:path>
            </a:pathLst>
          </a:custGeom>
          <a:blipFill>
            <a:blip r:embed="rId5"/>
            <a:stretch>
              <a:fillRect/>
            </a:stretch>
          </a:blipFill>
        </p:spPr>
        <p:txBody>
          <a:bodyPr/>
          <a:lstStyle/>
          <a:p>
            <a:endParaRPr lang="pt-BR"/>
          </a:p>
        </p:txBody>
      </p:sp>
      <p:sp>
        <p:nvSpPr>
          <p:cNvPr id="14" name="TextBox 14"/>
          <p:cNvSpPr txBox="1"/>
          <p:nvPr/>
        </p:nvSpPr>
        <p:spPr>
          <a:xfrm>
            <a:off x="12200800" y="682207"/>
            <a:ext cx="5609561" cy="9312103"/>
          </a:xfrm>
          <a:prstGeom prst="rect">
            <a:avLst/>
          </a:prstGeom>
        </p:spPr>
        <p:txBody>
          <a:bodyPr lIns="0" tIns="0" rIns="0" bIns="0" rtlCol="0" anchor="t">
            <a:spAutoFit/>
          </a:bodyPr>
          <a:lstStyle/>
          <a:p>
            <a:pPr marL="424846" lvl="1" indent="-212423" algn="just">
              <a:lnSpc>
                <a:spcPts val="2558"/>
              </a:lnSpc>
              <a:spcBef>
                <a:spcPct val="0"/>
              </a:spcBef>
              <a:buFont typeface="Arial"/>
              <a:buChar char="•"/>
            </a:pPr>
            <a:r>
              <a:rPr lang="en-US" sz="1967" spc="-9">
                <a:solidFill>
                  <a:srgbClr val="000000"/>
                </a:solidFill>
                <a:latin typeface="Hammersmith One"/>
              </a:rPr>
              <a:t>Formulário simples e intuitivo para os usuários preencherem informações básicas, como nome, e-mail e senha, para criar uma conta na plataforma, focado apenas nas informações essenciais para facilitar o processo de registo. </a:t>
            </a:r>
          </a:p>
          <a:p>
            <a:pPr marL="424846" lvl="1" indent="-212423" algn="just">
              <a:lnSpc>
                <a:spcPts val="2558"/>
              </a:lnSpc>
              <a:spcBef>
                <a:spcPct val="0"/>
              </a:spcBef>
              <a:buFont typeface="Arial"/>
              <a:buChar char="•"/>
            </a:pPr>
            <a:r>
              <a:rPr lang="en-US" sz="1967" spc="-9">
                <a:solidFill>
                  <a:srgbClr val="000000"/>
                </a:solidFill>
                <a:latin typeface="Hammersmith One"/>
              </a:rPr>
              <a:t> Verificação de e-mail para garantir que os usuários estejam utilizando endereços de e-mail válidos e que possam confirmar sua identidade. </a:t>
            </a:r>
          </a:p>
          <a:p>
            <a:pPr marL="424846" lvl="1" indent="-212423" algn="just">
              <a:lnSpc>
                <a:spcPts val="2558"/>
              </a:lnSpc>
              <a:spcBef>
                <a:spcPct val="0"/>
              </a:spcBef>
              <a:buFont typeface="Arial"/>
              <a:buChar char="•"/>
            </a:pPr>
            <a:r>
              <a:rPr lang="en-US" sz="1967" spc="-9">
                <a:solidFill>
                  <a:srgbClr val="000000"/>
                </a:solidFill>
                <a:latin typeface="Hammersmith One"/>
              </a:rPr>
              <a:t>Login com Redes Sociais: Será possível entrar na plataforma através das redes socais listadas na página de login, para permitir que os usuários façam login na plataforma utilizando suas contas existentes nessas redes.</a:t>
            </a:r>
          </a:p>
          <a:p>
            <a:pPr marL="424846" lvl="1" indent="-212423" algn="just">
              <a:lnSpc>
                <a:spcPts val="2558"/>
              </a:lnSpc>
              <a:spcBef>
                <a:spcPct val="0"/>
              </a:spcBef>
              <a:buFont typeface="Arial"/>
              <a:buChar char="•"/>
            </a:pPr>
            <a:r>
              <a:rPr lang="en-US" sz="1967" spc="-9">
                <a:solidFill>
                  <a:srgbClr val="000000"/>
                </a:solidFill>
                <a:latin typeface="Hammersmith One"/>
              </a:rPr>
              <a:t>Permissões e Autorizações: Ao utilizar as APIs das redes sociais, o usuário concordará com as permissões necessárias para acessar informações específicas do perfil do usuário. Haverá a informação aos usuários de quais dados serão acessados e como serão utilizados. </a:t>
            </a:r>
          </a:p>
          <a:p>
            <a:pPr marL="424846" lvl="1" indent="-212423" algn="just">
              <a:lnSpc>
                <a:spcPts val="2558"/>
              </a:lnSpc>
              <a:spcBef>
                <a:spcPct val="0"/>
              </a:spcBef>
              <a:buFont typeface="Arial"/>
              <a:buChar char="•"/>
            </a:pPr>
            <a:r>
              <a:rPr lang="en-US" sz="1967" spc="-9">
                <a:solidFill>
                  <a:srgbClr val="000000"/>
                </a:solidFill>
                <a:latin typeface="Hammersmith One"/>
              </a:rPr>
              <a:t>Política de privacidade clara e acessível, informando aos usuários como seus dados serão coletados, armazenados e utilizados ao criar uma conta ou fazer login na plataforma.</a:t>
            </a:r>
          </a:p>
          <a:p>
            <a:pPr algn="just">
              <a:lnSpc>
                <a:spcPts val="2558"/>
              </a:lnSpc>
              <a:spcBef>
                <a:spcPct val="0"/>
              </a:spcBef>
            </a:pPr>
            <a:endParaRPr lang="en-US" sz="1967" spc="-9">
              <a:solidFill>
                <a:srgbClr val="000000"/>
              </a:solidFill>
              <a:latin typeface="Hammersmith One"/>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738E"/>
        </a:solidFill>
        <a:effectLst/>
      </p:bgPr>
    </p:bg>
    <p:spTree>
      <p:nvGrpSpPr>
        <p:cNvPr id="1" name=""/>
        <p:cNvGrpSpPr/>
        <p:nvPr/>
      </p:nvGrpSpPr>
      <p:grpSpPr>
        <a:xfrm>
          <a:off x="0" y="0"/>
          <a:ext cx="0" cy="0"/>
          <a:chOff x="0" y="0"/>
          <a:chExt cx="0" cy="0"/>
        </a:xfrm>
      </p:grpSpPr>
      <p:sp>
        <p:nvSpPr>
          <p:cNvPr id="2" name="Freeform 2"/>
          <p:cNvSpPr/>
          <p:nvPr/>
        </p:nvSpPr>
        <p:spPr>
          <a:xfrm>
            <a:off x="262999" y="872393"/>
            <a:ext cx="9872829" cy="9412097"/>
          </a:xfrm>
          <a:custGeom>
            <a:avLst/>
            <a:gdLst/>
            <a:ahLst/>
            <a:cxnLst/>
            <a:rect l="l" t="t" r="r" b="b"/>
            <a:pathLst>
              <a:path w="9872829" h="9412097">
                <a:moveTo>
                  <a:pt x="0" y="0"/>
                </a:moveTo>
                <a:lnTo>
                  <a:pt x="9872829" y="0"/>
                </a:lnTo>
                <a:lnTo>
                  <a:pt x="9872829" y="9412097"/>
                </a:lnTo>
                <a:lnTo>
                  <a:pt x="0" y="9412097"/>
                </a:lnTo>
                <a:lnTo>
                  <a:pt x="0" y="0"/>
                </a:lnTo>
                <a:close/>
              </a:path>
            </a:pathLst>
          </a:custGeom>
          <a:blipFill>
            <a:blip r:embed="rId2"/>
            <a:stretch>
              <a:fillRect/>
            </a:stretch>
          </a:blipFill>
        </p:spPr>
        <p:txBody>
          <a:bodyPr/>
          <a:lstStyle/>
          <a:p>
            <a:endParaRPr lang="pt-BR"/>
          </a:p>
        </p:txBody>
      </p:sp>
      <p:sp>
        <p:nvSpPr>
          <p:cNvPr id="3" name="Freeform 3"/>
          <p:cNvSpPr/>
          <p:nvPr/>
        </p:nvSpPr>
        <p:spPr>
          <a:xfrm>
            <a:off x="6418493" y="2165109"/>
            <a:ext cx="284542" cy="304866"/>
          </a:xfrm>
          <a:custGeom>
            <a:avLst/>
            <a:gdLst/>
            <a:ahLst/>
            <a:cxnLst/>
            <a:rect l="l" t="t" r="r" b="b"/>
            <a:pathLst>
              <a:path w="284542" h="304866">
                <a:moveTo>
                  <a:pt x="0" y="0"/>
                </a:moveTo>
                <a:lnTo>
                  <a:pt x="284541" y="0"/>
                </a:lnTo>
                <a:lnTo>
                  <a:pt x="284541" y="304866"/>
                </a:lnTo>
                <a:lnTo>
                  <a:pt x="0" y="304866"/>
                </a:lnTo>
                <a:lnTo>
                  <a:pt x="0" y="0"/>
                </a:lnTo>
                <a:close/>
              </a:path>
            </a:pathLst>
          </a:custGeom>
          <a:blipFill>
            <a:blip r:embed="rId3"/>
            <a:stretch>
              <a:fillRect/>
            </a:stretch>
          </a:blipFill>
        </p:spPr>
        <p:txBody>
          <a:bodyPr/>
          <a:lstStyle/>
          <a:p>
            <a:endParaRPr lang="pt-BR"/>
          </a:p>
        </p:txBody>
      </p:sp>
      <p:sp>
        <p:nvSpPr>
          <p:cNvPr id="4" name="Freeform 4"/>
          <p:cNvSpPr/>
          <p:nvPr/>
        </p:nvSpPr>
        <p:spPr>
          <a:xfrm>
            <a:off x="6893396" y="2187233"/>
            <a:ext cx="334150" cy="282742"/>
          </a:xfrm>
          <a:custGeom>
            <a:avLst/>
            <a:gdLst/>
            <a:ahLst/>
            <a:cxnLst/>
            <a:rect l="l" t="t" r="r" b="b"/>
            <a:pathLst>
              <a:path w="334150" h="282742">
                <a:moveTo>
                  <a:pt x="0" y="0"/>
                </a:moveTo>
                <a:lnTo>
                  <a:pt x="334151" y="0"/>
                </a:lnTo>
                <a:lnTo>
                  <a:pt x="334151" y="282742"/>
                </a:lnTo>
                <a:lnTo>
                  <a:pt x="0" y="282742"/>
                </a:lnTo>
                <a:lnTo>
                  <a:pt x="0" y="0"/>
                </a:lnTo>
                <a:close/>
              </a:path>
            </a:pathLst>
          </a:custGeom>
          <a:blipFill>
            <a:blip r:embed="rId4"/>
            <a:stretch>
              <a:fillRect/>
            </a:stretch>
          </a:blipFill>
        </p:spPr>
        <p:txBody>
          <a:bodyPr/>
          <a:lstStyle/>
          <a:p>
            <a:endParaRPr lang="pt-BR"/>
          </a:p>
        </p:txBody>
      </p:sp>
      <p:sp>
        <p:nvSpPr>
          <p:cNvPr id="5" name="Freeform 5"/>
          <p:cNvSpPr/>
          <p:nvPr/>
        </p:nvSpPr>
        <p:spPr>
          <a:xfrm>
            <a:off x="5999849" y="2170609"/>
            <a:ext cx="213833" cy="299366"/>
          </a:xfrm>
          <a:custGeom>
            <a:avLst/>
            <a:gdLst/>
            <a:ahLst/>
            <a:cxnLst/>
            <a:rect l="l" t="t" r="r" b="b"/>
            <a:pathLst>
              <a:path w="213833" h="299366">
                <a:moveTo>
                  <a:pt x="0" y="0"/>
                </a:moveTo>
                <a:lnTo>
                  <a:pt x="213833" y="0"/>
                </a:lnTo>
                <a:lnTo>
                  <a:pt x="213833" y="299366"/>
                </a:lnTo>
                <a:lnTo>
                  <a:pt x="0" y="299366"/>
                </a:lnTo>
                <a:lnTo>
                  <a:pt x="0" y="0"/>
                </a:lnTo>
                <a:close/>
              </a:path>
            </a:pathLst>
          </a:custGeom>
          <a:blipFill>
            <a:blip r:embed="rId5"/>
            <a:stretch>
              <a:fillRect/>
            </a:stretch>
          </a:blipFill>
        </p:spPr>
        <p:txBody>
          <a:bodyPr/>
          <a:lstStyle/>
          <a:p>
            <a:endParaRPr lang="pt-BR"/>
          </a:p>
        </p:txBody>
      </p:sp>
      <p:sp>
        <p:nvSpPr>
          <p:cNvPr id="6" name="Freeform 6"/>
          <p:cNvSpPr/>
          <p:nvPr/>
        </p:nvSpPr>
        <p:spPr>
          <a:xfrm>
            <a:off x="6613698" y="4662585"/>
            <a:ext cx="266828" cy="266828"/>
          </a:xfrm>
          <a:custGeom>
            <a:avLst/>
            <a:gdLst/>
            <a:ahLst/>
            <a:cxnLst/>
            <a:rect l="l" t="t" r="r" b="b"/>
            <a:pathLst>
              <a:path w="266828" h="266828">
                <a:moveTo>
                  <a:pt x="0" y="0"/>
                </a:moveTo>
                <a:lnTo>
                  <a:pt x="266827" y="0"/>
                </a:lnTo>
                <a:lnTo>
                  <a:pt x="266827" y="266828"/>
                </a:lnTo>
                <a:lnTo>
                  <a:pt x="0" y="2668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BR"/>
          </a:p>
        </p:txBody>
      </p:sp>
      <p:sp>
        <p:nvSpPr>
          <p:cNvPr id="7" name="Freeform 7"/>
          <p:cNvSpPr/>
          <p:nvPr/>
        </p:nvSpPr>
        <p:spPr>
          <a:xfrm>
            <a:off x="6560763" y="1057484"/>
            <a:ext cx="6357926" cy="9010142"/>
          </a:xfrm>
          <a:custGeom>
            <a:avLst/>
            <a:gdLst/>
            <a:ahLst/>
            <a:cxnLst/>
            <a:rect l="l" t="t" r="r" b="b"/>
            <a:pathLst>
              <a:path w="6357926" h="9010142">
                <a:moveTo>
                  <a:pt x="0" y="0"/>
                </a:moveTo>
                <a:lnTo>
                  <a:pt x="6357926" y="0"/>
                </a:lnTo>
                <a:lnTo>
                  <a:pt x="6357926" y="9010142"/>
                </a:lnTo>
                <a:lnTo>
                  <a:pt x="0" y="9010142"/>
                </a:lnTo>
                <a:lnTo>
                  <a:pt x="0" y="0"/>
                </a:lnTo>
                <a:close/>
              </a:path>
            </a:pathLst>
          </a:custGeom>
          <a:blipFill>
            <a:blip r:embed="rId8"/>
            <a:stretch>
              <a:fillRect/>
            </a:stretch>
          </a:blipFill>
        </p:spPr>
        <p:txBody>
          <a:bodyPr/>
          <a:lstStyle/>
          <a:p>
            <a:endParaRPr lang="pt-BR"/>
          </a:p>
        </p:txBody>
      </p:sp>
      <p:sp>
        <p:nvSpPr>
          <p:cNvPr id="8" name="Freeform 8"/>
          <p:cNvSpPr/>
          <p:nvPr/>
        </p:nvSpPr>
        <p:spPr>
          <a:xfrm>
            <a:off x="10994644" y="6301701"/>
            <a:ext cx="266828" cy="266828"/>
          </a:xfrm>
          <a:custGeom>
            <a:avLst/>
            <a:gdLst/>
            <a:ahLst/>
            <a:cxnLst/>
            <a:rect l="l" t="t" r="r" b="b"/>
            <a:pathLst>
              <a:path w="266828" h="266828">
                <a:moveTo>
                  <a:pt x="0" y="0"/>
                </a:moveTo>
                <a:lnTo>
                  <a:pt x="266828" y="0"/>
                </a:lnTo>
                <a:lnTo>
                  <a:pt x="266828" y="266827"/>
                </a:lnTo>
                <a:lnTo>
                  <a:pt x="0" y="2668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BR"/>
          </a:p>
        </p:txBody>
      </p:sp>
      <p:sp>
        <p:nvSpPr>
          <p:cNvPr id="9" name="Freeform 9"/>
          <p:cNvSpPr/>
          <p:nvPr/>
        </p:nvSpPr>
        <p:spPr>
          <a:xfrm>
            <a:off x="10554471" y="2546229"/>
            <a:ext cx="284542" cy="304866"/>
          </a:xfrm>
          <a:custGeom>
            <a:avLst/>
            <a:gdLst/>
            <a:ahLst/>
            <a:cxnLst/>
            <a:rect l="l" t="t" r="r" b="b"/>
            <a:pathLst>
              <a:path w="284542" h="304866">
                <a:moveTo>
                  <a:pt x="0" y="0"/>
                </a:moveTo>
                <a:lnTo>
                  <a:pt x="284542" y="0"/>
                </a:lnTo>
                <a:lnTo>
                  <a:pt x="284542" y="304866"/>
                </a:lnTo>
                <a:lnTo>
                  <a:pt x="0" y="304866"/>
                </a:lnTo>
                <a:lnTo>
                  <a:pt x="0" y="0"/>
                </a:lnTo>
                <a:close/>
              </a:path>
            </a:pathLst>
          </a:custGeom>
          <a:blipFill>
            <a:blip r:embed="rId3"/>
            <a:stretch>
              <a:fillRect/>
            </a:stretch>
          </a:blipFill>
        </p:spPr>
        <p:txBody>
          <a:bodyPr/>
          <a:lstStyle/>
          <a:p>
            <a:endParaRPr lang="pt-BR"/>
          </a:p>
        </p:txBody>
      </p:sp>
      <p:sp>
        <p:nvSpPr>
          <p:cNvPr id="10" name="Freeform 10"/>
          <p:cNvSpPr/>
          <p:nvPr/>
        </p:nvSpPr>
        <p:spPr>
          <a:xfrm>
            <a:off x="11029375" y="2568353"/>
            <a:ext cx="334150" cy="282742"/>
          </a:xfrm>
          <a:custGeom>
            <a:avLst/>
            <a:gdLst/>
            <a:ahLst/>
            <a:cxnLst/>
            <a:rect l="l" t="t" r="r" b="b"/>
            <a:pathLst>
              <a:path w="334150" h="282742">
                <a:moveTo>
                  <a:pt x="0" y="0"/>
                </a:moveTo>
                <a:lnTo>
                  <a:pt x="334150" y="0"/>
                </a:lnTo>
                <a:lnTo>
                  <a:pt x="334150" y="282742"/>
                </a:lnTo>
                <a:lnTo>
                  <a:pt x="0" y="282742"/>
                </a:lnTo>
                <a:lnTo>
                  <a:pt x="0" y="0"/>
                </a:lnTo>
                <a:close/>
              </a:path>
            </a:pathLst>
          </a:custGeom>
          <a:blipFill>
            <a:blip r:embed="rId4"/>
            <a:stretch>
              <a:fillRect/>
            </a:stretch>
          </a:blipFill>
        </p:spPr>
        <p:txBody>
          <a:bodyPr/>
          <a:lstStyle/>
          <a:p>
            <a:endParaRPr lang="pt-BR"/>
          </a:p>
        </p:txBody>
      </p:sp>
      <p:sp>
        <p:nvSpPr>
          <p:cNvPr id="11" name="Freeform 11"/>
          <p:cNvSpPr/>
          <p:nvPr/>
        </p:nvSpPr>
        <p:spPr>
          <a:xfrm>
            <a:off x="10135828" y="2551729"/>
            <a:ext cx="213833" cy="299366"/>
          </a:xfrm>
          <a:custGeom>
            <a:avLst/>
            <a:gdLst/>
            <a:ahLst/>
            <a:cxnLst/>
            <a:rect l="l" t="t" r="r" b="b"/>
            <a:pathLst>
              <a:path w="213833" h="299366">
                <a:moveTo>
                  <a:pt x="0" y="0"/>
                </a:moveTo>
                <a:lnTo>
                  <a:pt x="213833" y="0"/>
                </a:lnTo>
                <a:lnTo>
                  <a:pt x="213833" y="299366"/>
                </a:lnTo>
                <a:lnTo>
                  <a:pt x="0" y="299366"/>
                </a:lnTo>
                <a:lnTo>
                  <a:pt x="0" y="0"/>
                </a:lnTo>
                <a:close/>
              </a:path>
            </a:pathLst>
          </a:custGeom>
          <a:blipFill>
            <a:blip r:embed="rId5"/>
            <a:stretch>
              <a:fillRect/>
            </a:stretch>
          </a:blipFill>
        </p:spPr>
        <p:txBody>
          <a:bodyPr/>
          <a:lstStyle/>
          <a:p>
            <a:endParaRPr lang="pt-BR"/>
          </a:p>
        </p:txBody>
      </p:sp>
      <p:sp>
        <p:nvSpPr>
          <p:cNvPr id="12" name="Freeform 12"/>
          <p:cNvSpPr/>
          <p:nvPr/>
        </p:nvSpPr>
        <p:spPr>
          <a:xfrm>
            <a:off x="6560763" y="5299825"/>
            <a:ext cx="278616" cy="278616"/>
          </a:xfrm>
          <a:custGeom>
            <a:avLst/>
            <a:gdLst/>
            <a:ahLst/>
            <a:cxnLst/>
            <a:rect l="l" t="t" r="r" b="b"/>
            <a:pathLst>
              <a:path w="278616" h="278616">
                <a:moveTo>
                  <a:pt x="0" y="0"/>
                </a:moveTo>
                <a:lnTo>
                  <a:pt x="278617" y="0"/>
                </a:lnTo>
                <a:lnTo>
                  <a:pt x="278617" y="278616"/>
                </a:lnTo>
                <a:lnTo>
                  <a:pt x="0" y="2786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BR"/>
          </a:p>
        </p:txBody>
      </p:sp>
      <p:sp>
        <p:nvSpPr>
          <p:cNvPr id="13" name="TextBox 13"/>
          <p:cNvSpPr txBox="1"/>
          <p:nvPr/>
        </p:nvSpPr>
        <p:spPr>
          <a:xfrm>
            <a:off x="-975957" y="202195"/>
            <a:ext cx="6175370" cy="676861"/>
          </a:xfrm>
          <a:prstGeom prst="rect">
            <a:avLst/>
          </a:prstGeom>
        </p:spPr>
        <p:txBody>
          <a:bodyPr lIns="0" tIns="0" rIns="0" bIns="0" rtlCol="0" anchor="t">
            <a:spAutoFit/>
          </a:bodyPr>
          <a:lstStyle/>
          <a:p>
            <a:pPr marL="0" lvl="0" indent="0" algn="ctr">
              <a:lnSpc>
                <a:spcPts val="5481"/>
              </a:lnSpc>
              <a:spcBef>
                <a:spcPct val="0"/>
              </a:spcBef>
            </a:pPr>
            <a:r>
              <a:rPr lang="en-US" sz="4216" spc="-21">
                <a:solidFill>
                  <a:srgbClr val="FFFFFF"/>
                </a:solidFill>
                <a:latin typeface="Hammersmith One"/>
              </a:rPr>
              <a:t>Hobbie Switch</a:t>
            </a:r>
          </a:p>
        </p:txBody>
      </p:sp>
      <p:sp>
        <p:nvSpPr>
          <p:cNvPr id="14" name="TextBox 14"/>
          <p:cNvSpPr txBox="1"/>
          <p:nvPr/>
        </p:nvSpPr>
        <p:spPr>
          <a:xfrm>
            <a:off x="4972661" y="327071"/>
            <a:ext cx="8844635" cy="1359649"/>
          </a:xfrm>
          <a:prstGeom prst="rect">
            <a:avLst/>
          </a:prstGeom>
        </p:spPr>
        <p:txBody>
          <a:bodyPr lIns="0" tIns="0" rIns="0" bIns="0" rtlCol="0" anchor="t">
            <a:spAutoFit/>
          </a:bodyPr>
          <a:lstStyle/>
          <a:p>
            <a:pPr algn="ctr">
              <a:lnSpc>
                <a:spcPts val="5481"/>
              </a:lnSpc>
            </a:pPr>
            <a:r>
              <a:rPr lang="en-US" sz="4216" spc="-21">
                <a:solidFill>
                  <a:srgbClr val="000000"/>
                </a:solidFill>
                <a:latin typeface="Hammersmith One"/>
              </a:rPr>
              <a:t>• Página de cadastro</a:t>
            </a:r>
          </a:p>
          <a:p>
            <a:pPr algn="ctr">
              <a:lnSpc>
                <a:spcPts val="5481"/>
              </a:lnSpc>
              <a:spcBef>
                <a:spcPct val="0"/>
              </a:spcBef>
            </a:pPr>
            <a:endParaRPr lang="en-US" sz="4216" spc="-21">
              <a:solidFill>
                <a:srgbClr val="000000"/>
              </a:solidFill>
              <a:latin typeface="Hammersmith One"/>
            </a:endParaRPr>
          </a:p>
        </p:txBody>
      </p:sp>
      <p:sp>
        <p:nvSpPr>
          <p:cNvPr id="15" name="TextBox 15"/>
          <p:cNvSpPr txBox="1"/>
          <p:nvPr/>
        </p:nvSpPr>
        <p:spPr>
          <a:xfrm>
            <a:off x="12104916" y="3991001"/>
            <a:ext cx="5804009" cy="3870330"/>
          </a:xfrm>
          <a:prstGeom prst="rect">
            <a:avLst/>
          </a:prstGeom>
        </p:spPr>
        <p:txBody>
          <a:bodyPr lIns="0" tIns="0" rIns="0" bIns="0" rtlCol="0" anchor="t">
            <a:spAutoFit/>
          </a:bodyPr>
          <a:lstStyle/>
          <a:p>
            <a:pPr algn="just">
              <a:lnSpc>
                <a:spcPts val="1827"/>
              </a:lnSpc>
            </a:pPr>
            <a:r>
              <a:rPr lang="en-US" sz="1405" spc="-7">
                <a:solidFill>
                  <a:srgbClr val="000000"/>
                </a:solidFill>
                <a:latin typeface="Hammersmith One"/>
              </a:rPr>
              <a:t>“Para se cadastrar na plataforma, é necessário aceitar os termos e políticas de privacidade e utilização da plataforma. Ao se registrar, concorda com o seguinte termo de responsabilidade:</a:t>
            </a:r>
          </a:p>
          <a:p>
            <a:pPr algn="just">
              <a:lnSpc>
                <a:spcPts val="1827"/>
              </a:lnSpc>
            </a:pPr>
            <a:endParaRPr lang="en-US" sz="1405" spc="-7">
              <a:solidFill>
                <a:srgbClr val="000000"/>
              </a:solidFill>
              <a:latin typeface="Hammersmith One"/>
            </a:endParaRPr>
          </a:p>
          <a:p>
            <a:pPr algn="just">
              <a:lnSpc>
                <a:spcPts val="1827"/>
              </a:lnSpc>
            </a:pPr>
            <a:r>
              <a:rPr lang="en-US" sz="1405" spc="-7">
                <a:solidFill>
                  <a:srgbClr val="000000"/>
                </a:solidFill>
                <a:latin typeface="Hammersmith One"/>
              </a:rPr>
              <a:t>Ao se registrar no HobbieSwitch, compromete-se a respeitar e incluir todos na comunidade HobbieSwitch.</a:t>
            </a:r>
          </a:p>
          <a:p>
            <a:pPr algn="just">
              <a:lnSpc>
                <a:spcPts val="1827"/>
              </a:lnSpc>
            </a:pPr>
            <a:endParaRPr lang="en-US" sz="1405" spc="-7">
              <a:solidFill>
                <a:srgbClr val="000000"/>
              </a:solidFill>
              <a:latin typeface="Hammersmith One"/>
            </a:endParaRPr>
          </a:p>
          <a:p>
            <a:pPr algn="just">
              <a:lnSpc>
                <a:spcPts val="1827"/>
              </a:lnSpc>
            </a:pPr>
            <a:r>
              <a:rPr lang="en-US" sz="1405" spc="-7">
                <a:solidFill>
                  <a:srgbClr val="000000"/>
                </a:solidFill>
                <a:latin typeface="Hammersmith One"/>
              </a:rPr>
              <a:t>Concordo em tratar todos na comunidade HobbieSwitch— independentemente da sua raça, religião, origem nacional, etnia, deficiência, sexo, identidade de género, orientação sexual ou idade — com respeito e sem julgamento ou preconceito.</a:t>
            </a:r>
          </a:p>
          <a:p>
            <a:pPr algn="just">
              <a:lnSpc>
                <a:spcPts val="1827"/>
              </a:lnSpc>
            </a:pPr>
            <a:endParaRPr lang="en-US" sz="1405" spc="-7">
              <a:solidFill>
                <a:srgbClr val="000000"/>
              </a:solidFill>
              <a:latin typeface="Hammersmith One"/>
            </a:endParaRPr>
          </a:p>
          <a:p>
            <a:pPr algn="just">
              <a:lnSpc>
                <a:spcPts val="1827"/>
              </a:lnSpc>
            </a:pPr>
            <a:r>
              <a:rPr lang="en-US" sz="1405" spc="-7">
                <a:solidFill>
                  <a:srgbClr val="000000"/>
                </a:solidFill>
                <a:latin typeface="Hammersmith One"/>
              </a:rPr>
              <a:t>Ao tocar em Aceitar, confirmo que tenho 16 anos de idade ou mais, concordo com os Termos de Serviço do HobbieSwitch, os Termos de Serviço, a Política de Privacidade e a Política de Não Discriminação”.</a:t>
            </a:r>
          </a:p>
          <a:p>
            <a:pPr algn="just">
              <a:lnSpc>
                <a:spcPts val="1827"/>
              </a:lnSpc>
            </a:pPr>
            <a:endParaRPr lang="en-US" sz="1405" spc="-7">
              <a:solidFill>
                <a:srgbClr val="000000"/>
              </a:solidFill>
              <a:latin typeface="Hammersmith One"/>
            </a:endParaRPr>
          </a:p>
          <a:p>
            <a:pPr algn="just">
              <a:lnSpc>
                <a:spcPts val="1827"/>
              </a:lnSpc>
            </a:pPr>
            <a:endParaRPr lang="en-US" sz="1405" spc="-7">
              <a:solidFill>
                <a:srgbClr val="000000"/>
              </a:solidFill>
              <a:latin typeface="Hammersmith One"/>
            </a:endParaRPr>
          </a:p>
        </p:txBody>
      </p:sp>
      <p:sp>
        <p:nvSpPr>
          <p:cNvPr id="16" name="TextBox 16"/>
          <p:cNvSpPr txBox="1"/>
          <p:nvPr/>
        </p:nvSpPr>
        <p:spPr>
          <a:xfrm>
            <a:off x="12104916" y="1178173"/>
            <a:ext cx="5804009" cy="2564554"/>
          </a:xfrm>
          <a:prstGeom prst="rect">
            <a:avLst/>
          </a:prstGeom>
        </p:spPr>
        <p:txBody>
          <a:bodyPr lIns="0" tIns="0" rIns="0" bIns="0" rtlCol="0" anchor="t">
            <a:spAutoFit/>
          </a:bodyPr>
          <a:lstStyle/>
          <a:p>
            <a:pPr algn="just">
              <a:lnSpc>
                <a:spcPts val="2558"/>
              </a:lnSpc>
            </a:pPr>
            <a:r>
              <a:rPr lang="en-US" sz="1967" spc="-9">
                <a:solidFill>
                  <a:srgbClr val="000000"/>
                </a:solidFill>
                <a:latin typeface="Hammersmith One"/>
              </a:rPr>
              <a:t>As Políticas, Temos e Condições completas, podem ser acessadas a qualquer momento pressionando o link clicável em ambas as versões.</a:t>
            </a:r>
          </a:p>
          <a:p>
            <a:pPr algn="just">
              <a:lnSpc>
                <a:spcPts val="2558"/>
              </a:lnSpc>
              <a:spcBef>
                <a:spcPct val="0"/>
              </a:spcBef>
            </a:pPr>
            <a:r>
              <a:rPr lang="en-US" sz="1967" spc="-9">
                <a:solidFill>
                  <a:srgbClr val="000000"/>
                </a:solidFill>
                <a:latin typeface="Hammersmith One"/>
              </a:rPr>
              <a:t>Ademais, ao se registrar e/ou efetuar o login, o utilizador concorda com todas as políticas, Termos e condições da plataforma. Além da seguinte obrigação:</a:t>
            </a:r>
          </a:p>
        </p:txBody>
      </p:sp>
      <p:sp>
        <p:nvSpPr>
          <p:cNvPr id="17" name="Freeform 17"/>
          <p:cNvSpPr/>
          <p:nvPr/>
        </p:nvSpPr>
        <p:spPr>
          <a:xfrm>
            <a:off x="10982856" y="6766428"/>
            <a:ext cx="278616" cy="278616"/>
          </a:xfrm>
          <a:custGeom>
            <a:avLst/>
            <a:gdLst/>
            <a:ahLst/>
            <a:cxnLst/>
            <a:rect l="l" t="t" r="r" b="b"/>
            <a:pathLst>
              <a:path w="278616" h="278616">
                <a:moveTo>
                  <a:pt x="0" y="0"/>
                </a:moveTo>
                <a:lnTo>
                  <a:pt x="278616" y="0"/>
                </a:lnTo>
                <a:lnTo>
                  <a:pt x="278616" y="278616"/>
                </a:lnTo>
                <a:lnTo>
                  <a:pt x="0" y="2786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BR"/>
          </a:p>
        </p:txBody>
      </p:sp>
      <p:sp>
        <p:nvSpPr>
          <p:cNvPr id="18" name="TextBox 18"/>
          <p:cNvSpPr txBox="1"/>
          <p:nvPr/>
        </p:nvSpPr>
        <p:spPr>
          <a:xfrm>
            <a:off x="12118304" y="7627263"/>
            <a:ext cx="5804009" cy="1279306"/>
          </a:xfrm>
          <a:prstGeom prst="rect">
            <a:avLst/>
          </a:prstGeom>
        </p:spPr>
        <p:txBody>
          <a:bodyPr lIns="0" tIns="0" rIns="0" bIns="0" rtlCol="0" anchor="t">
            <a:spAutoFit/>
          </a:bodyPr>
          <a:lstStyle/>
          <a:p>
            <a:pPr algn="just">
              <a:lnSpc>
                <a:spcPts val="2558"/>
              </a:lnSpc>
            </a:pPr>
            <a:r>
              <a:rPr lang="en-US" sz="1967" spc="-9">
                <a:solidFill>
                  <a:srgbClr val="000000"/>
                </a:solidFill>
                <a:latin typeface="Hammersmith One"/>
              </a:rPr>
              <a:t>Email: deve ter um email válido para verificação.</a:t>
            </a:r>
          </a:p>
          <a:p>
            <a:pPr algn="just">
              <a:lnSpc>
                <a:spcPts val="2558"/>
              </a:lnSpc>
            </a:pPr>
            <a:r>
              <a:rPr lang="en-US" sz="1967" spc="-9">
                <a:solidFill>
                  <a:srgbClr val="000000"/>
                </a:solidFill>
                <a:latin typeface="Hammersmith One"/>
              </a:rPr>
              <a:t>Senha: Deve incluir 1 caractere especial, 1 letra maúscula, 1 letra minúscula e 1 número</a:t>
            </a:r>
          </a:p>
          <a:p>
            <a:pPr algn="just">
              <a:lnSpc>
                <a:spcPts val="2558"/>
              </a:lnSpc>
              <a:spcBef>
                <a:spcPct val="0"/>
              </a:spcBef>
            </a:pPr>
            <a:endParaRPr lang="en-US" sz="1967" spc="-9">
              <a:solidFill>
                <a:srgbClr val="000000"/>
              </a:solidFill>
              <a:latin typeface="Hammersmith One"/>
            </a:endParaRPr>
          </a:p>
        </p:txBody>
      </p:sp>
      <p:sp>
        <p:nvSpPr>
          <p:cNvPr id="19" name="TextBox 19"/>
          <p:cNvSpPr txBox="1"/>
          <p:nvPr/>
        </p:nvSpPr>
        <p:spPr>
          <a:xfrm>
            <a:off x="12118304" y="8788320"/>
            <a:ext cx="5804009" cy="1600618"/>
          </a:xfrm>
          <a:prstGeom prst="rect">
            <a:avLst/>
          </a:prstGeom>
        </p:spPr>
        <p:txBody>
          <a:bodyPr lIns="0" tIns="0" rIns="0" bIns="0" rtlCol="0" anchor="t">
            <a:spAutoFit/>
          </a:bodyPr>
          <a:lstStyle/>
          <a:p>
            <a:pPr algn="just">
              <a:lnSpc>
                <a:spcPts val="2558"/>
              </a:lnSpc>
            </a:pPr>
            <a:r>
              <a:rPr lang="en-US" sz="1967" spc="-9">
                <a:solidFill>
                  <a:srgbClr val="000000"/>
                </a:solidFill>
                <a:latin typeface="Hammersmith One"/>
              </a:rPr>
              <a:t>OBS: A página de cadastro na versão WEB é acessada através da página de Login, através da opção “Registre-se agora”. Na versão APP tem um botão com essa opção disponível.</a:t>
            </a:r>
          </a:p>
          <a:p>
            <a:pPr algn="just">
              <a:lnSpc>
                <a:spcPts val="2558"/>
              </a:lnSpc>
              <a:spcBef>
                <a:spcPct val="0"/>
              </a:spcBef>
            </a:pPr>
            <a:endParaRPr lang="en-US" sz="1967" spc="-9">
              <a:solidFill>
                <a:srgbClr val="000000"/>
              </a:solidFill>
              <a:latin typeface="Hammersmith One"/>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CC0DF"/>
        </a:solidFill>
        <a:effectLst/>
      </p:bgPr>
    </p:bg>
    <p:spTree>
      <p:nvGrpSpPr>
        <p:cNvPr id="1" name=""/>
        <p:cNvGrpSpPr/>
        <p:nvPr/>
      </p:nvGrpSpPr>
      <p:grpSpPr>
        <a:xfrm>
          <a:off x="0" y="0"/>
          <a:ext cx="0" cy="0"/>
          <a:chOff x="0" y="0"/>
          <a:chExt cx="0" cy="0"/>
        </a:xfrm>
      </p:grpSpPr>
      <p:sp>
        <p:nvSpPr>
          <p:cNvPr id="2" name="Freeform 2"/>
          <p:cNvSpPr/>
          <p:nvPr/>
        </p:nvSpPr>
        <p:spPr>
          <a:xfrm>
            <a:off x="180564" y="526277"/>
            <a:ext cx="5234405" cy="9758213"/>
          </a:xfrm>
          <a:custGeom>
            <a:avLst/>
            <a:gdLst/>
            <a:ahLst/>
            <a:cxnLst/>
            <a:rect l="l" t="t" r="r" b="b"/>
            <a:pathLst>
              <a:path w="5234405" h="9758213">
                <a:moveTo>
                  <a:pt x="0" y="0"/>
                </a:moveTo>
                <a:lnTo>
                  <a:pt x="5234405" y="0"/>
                </a:lnTo>
                <a:lnTo>
                  <a:pt x="5234405" y="9758213"/>
                </a:lnTo>
                <a:lnTo>
                  <a:pt x="0" y="9758213"/>
                </a:lnTo>
                <a:lnTo>
                  <a:pt x="0" y="0"/>
                </a:lnTo>
                <a:close/>
              </a:path>
            </a:pathLst>
          </a:custGeom>
          <a:blipFill>
            <a:blip r:embed="rId2"/>
            <a:stretch>
              <a:fillRect/>
            </a:stretch>
          </a:blipFill>
        </p:spPr>
        <p:txBody>
          <a:bodyPr/>
          <a:lstStyle/>
          <a:p>
            <a:endParaRPr lang="pt-BR"/>
          </a:p>
        </p:txBody>
      </p:sp>
      <p:sp>
        <p:nvSpPr>
          <p:cNvPr id="3" name="Freeform 3"/>
          <p:cNvSpPr/>
          <p:nvPr/>
        </p:nvSpPr>
        <p:spPr>
          <a:xfrm>
            <a:off x="4108303" y="6195993"/>
            <a:ext cx="283353" cy="283353"/>
          </a:xfrm>
          <a:custGeom>
            <a:avLst/>
            <a:gdLst/>
            <a:ahLst/>
            <a:cxnLst/>
            <a:rect l="l" t="t" r="r" b="b"/>
            <a:pathLst>
              <a:path w="283353" h="283353">
                <a:moveTo>
                  <a:pt x="0" y="0"/>
                </a:moveTo>
                <a:lnTo>
                  <a:pt x="283353" y="0"/>
                </a:lnTo>
                <a:lnTo>
                  <a:pt x="283353" y="283353"/>
                </a:lnTo>
                <a:lnTo>
                  <a:pt x="0" y="2833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3913098" y="2616722"/>
            <a:ext cx="284542" cy="304866"/>
          </a:xfrm>
          <a:custGeom>
            <a:avLst/>
            <a:gdLst/>
            <a:ahLst/>
            <a:cxnLst/>
            <a:rect l="l" t="t" r="r" b="b"/>
            <a:pathLst>
              <a:path w="284542" h="304866">
                <a:moveTo>
                  <a:pt x="0" y="0"/>
                </a:moveTo>
                <a:lnTo>
                  <a:pt x="284542" y="0"/>
                </a:lnTo>
                <a:lnTo>
                  <a:pt x="284542" y="304866"/>
                </a:lnTo>
                <a:lnTo>
                  <a:pt x="0" y="304866"/>
                </a:lnTo>
                <a:lnTo>
                  <a:pt x="0" y="0"/>
                </a:lnTo>
                <a:close/>
              </a:path>
            </a:pathLst>
          </a:custGeom>
          <a:blipFill>
            <a:blip r:embed="rId5"/>
            <a:stretch>
              <a:fillRect/>
            </a:stretch>
          </a:blipFill>
        </p:spPr>
        <p:txBody>
          <a:bodyPr/>
          <a:lstStyle/>
          <a:p>
            <a:endParaRPr lang="pt-BR"/>
          </a:p>
        </p:txBody>
      </p:sp>
      <p:sp>
        <p:nvSpPr>
          <p:cNvPr id="5" name="Freeform 5"/>
          <p:cNvSpPr/>
          <p:nvPr/>
        </p:nvSpPr>
        <p:spPr>
          <a:xfrm>
            <a:off x="4388002" y="2638846"/>
            <a:ext cx="334150" cy="282742"/>
          </a:xfrm>
          <a:custGeom>
            <a:avLst/>
            <a:gdLst/>
            <a:ahLst/>
            <a:cxnLst/>
            <a:rect l="l" t="t" r="r" b="b"/>
            <a:pathLst>
              <a:path w="334150" h="282742">
                <a:moveTo>
                  <a:pt x="0" y="0"/>
                </a:moveTo>
                <a:lnTo>
                  <a:pt x="334150" y="0"/>
                </a:lnTo>
                <a:lnTo>
                  <a:pt x="334150" y="282742"/>
                </a:lnTo>
                <a:lnTo>
                  <a:pt x="0" y="282742"/>
                </a:lnTo>
                <a:lnTo>
                  <a:pt x="0" y="0"/>
                </a:lnTo>
                <a:close/>
              </a:path>
            </a:pathLst>
          </a:custGeom>
          <a:blipFill>
            <a:blip r:embed="rId6"/>
            <a:stretch>
              <a:fillRect/>
            </a:stretch>
          </a:blipFill>
        </p:spPr>
        <p:txBody>
          <a:bodyPr/>
          <a:lstStyle/>
          <a:p>
            <a:endParaRPr lang="pt-BR"/>
          </a:p>
        </p:txBody>
      </p:sp>
      <p:sp>
        <p:nvSpPr>
          <p:cNvPr id="6" name="Freeform 6"/>
          <p:cNvSpPr/>
          <p:nvPr/>
        </p:nvSpPr>
        <p:spPr>
          <a:xfrm>
            <a:off x="3494455" y="2622222"/>
            <a:ext cx="213833" cy="299366"/>
          </a:xfrm>
          <a:custGeom>
            <a:avLst/>
            <a:gdLst/>
            <a:ahLst/>
            <a:cxnLst/>
            <a:rect l="l" t="t" r="r" b="b"/>
            <a:pathLst>
              <a:path w="213833" h="299366">
                <a:moveTo>
                  <a:pt x="0" y="0"/>
                </a:moveTo>
                <a:lnTo>
                  <a:pt x="213833" y="0"/>
                </a:lnTo>
                <a:lnTo>
                  <a:pt x="213833" y="299366"/>
                </a:lnTo>
                <a:lnTo>
                  <a:pt x="0" y="299366"/>
                </a:lnTo>
                <a:lnTo>
                  <a:pt x="0" y="0"/>
                </a:lnTo>
                <a:close/>
              </a:path>
            </a:pathLst>
          </a:custGeom>
          <a:blipFill>
            <a:blip r:embed="rId7"/>
            <a:stretch>
              <a:fillRect/>
            </a:stretch>
          </a:blipFill>
        </p:spPr>
        <p:txBody>
          <a:bodyPr/>
          <a:lstStyle/>
          <a:p>
            <a:endParaRPr lang="pt-BR"/>
          </a:p>
        </p:txBody>
      </p:sp>
      <p:sp>
        <p:nvSpPr>
          <p:cNvPr id="7" name="Freeform 7"/>
          <p:cNvSpPr/>
          <p:nvPr/>
        </p:nvSpPr>
        <p:spPr>
          <a:xfrm>
            <a:off x="5123792" y="1030708"/>
            <a:ext cx="7419974" cy="8968254"/>
          </a:xfrm>
          <a:custGeom>
            <a:avLst/>
            <a:gdLst/>
            <a:ahLst/>
            <a:cxnLst/>
            <a:rect l="l" t="t" r="r" b="b"/>
            <a:pathLst>
              <a:path w="7419974" h="8968254">
                <a:moveTo>
                  <a:pt x="0" y="0"/>
                </a:moveTo>
                <a:lnTo>
                  <a:pt x="7419974" y="0"/>
                </a:lnTo>
                <a:lnTo>
                  <a:pt x="7419974" y="8968254"/>
                </a:lnTo>
                <a:lnTo>
                  <a:pt x="0" y="8968254"/>
                </a:lnTo>
                <a:lnTo>
                  <a:pt x="0" y="0"/>
                </a:lnTo>
                <a:close/>
              </a:path>
            </a:pathLst>
          </a:custGeom>
          <a:blipFill>
            <a:blip r:embed="rId8"/>
            <a:stretch>
              <a:fillRect t="-2281" b="-2281"/>
            </a:stretch>
          </a:blipFill>
        </p:spPr>
        <p:txBody>
          <a:bodyPr/>
          <a:lstStyle/>
          <a:p>
            <a:endParaRPr lang="pt-BR"/>
          </a:p>
        </p:txBody>
      </p:sp>
      <p:sp>
        <p:nvSpPr>
          <p:cNvPr id="8" name="Freeform 8"/>
          <p:cNvSpPr/>
          <p:nvPr/>
        </p:nvSpPr>
        <p:spPr>
          <a:xfrm>
            <a:off x="11422761" y="3164012"/>
            <a:ext cx="266828" cy="266828"/>
          </a:xfrm>
          <a:custGeom>
            <a:avLst/>
            <a:gdLst/>
            <a:ahLst/>
            <a:cxnLst/>
            <a:rect l="l" t="t" r="r" b="b"/>
            <a:pathLst>
              <a:path w="266828" h="266828">
                <a:moveTo>
                  <a:pt x="0" y="0"/>
                </a:moveTo>
                <a:lnTo>
                  <a:pt x="266827" y="0"/>
                </a:lnTo>
                <a:lnTo>
                  <a:pt x="266827" y="266828"/>
                </a:lnTo>
                <a:lnTo>
                  <a:pt x="0" y="2668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9" name="Freeform 9"/>
          <p:cNvSpPr/>
          <p:nvPr/>
        </p:nvSpPr>
        <p:spPr>
          <a:xfrm>
            <a:off x="11360969" y="2012676"/>
            <a:ext cx="284542" cy="304866"/>
          </a:xfrm>
          <a:custGeom>
            <a:avLst/>
            <a:gdLst/>
            <a:ahLst/>
            <a:cxnLst/>
            <a:rect l="l" t="t" r="r" b="b"/>
            <a:pathLst>
              <a:path w="284542" h="304866">
                <a:moveTo>
                  <a:pt x="0" y="0"/>
                </a:moveTo>
                <a:lnTo>
                  <a:pt x="284542" y="0"/>
                </a:lnTo>
                <a:lnTo>
                  <a:pt x="284542" y="304866"/>
                </a:lnTo>
                <a:lnTo>
                  <a:pt x="0" y="304866"/>
                </a:lnTo>
                <a:lnTo>
                  <a:pt x="0" y="0"/>
                </a:lnTo>
                <a:close/>
              </a:path>
            </a:pathLst>
          </a:custGeom>
          <a:blipFill>
            <a:blip r:embed="rId5"/>
            <a:stretch>
              <a:fillRect/>
            </a:stretch>
          </a:blipFill>
        </p:spPr>
        <p:txBody>
          <a:bodyPr/>
          <a:lstStyle/>
          <a:p>
            <a:endParaRPr lang="pt-BR"/>
          </a:p>
        </p:txBody>
      </p:sp>
      <p:sp>
        <p:nvSpPr>
          <p:cNvPr id="10" name="Freeform 10"/>
          <p:cNvSpPr/>
          <p:nvPr/>
        </p:nvSpPr>
        <p:spPr>
          <a:xfrm>
            <a:off x="11835873" y="2034800"/>
            <a:ext cx="334150" cy="282742"/>
          </a:xfrm>
          <a:custGeom>
            <a:avLst/>
            <a:gdLst/>
            <a:ahLst/>
            <a:cxnLst/>
            <a:rect l="l" t="t" r="r" b="b"/>
            <a:pathLst>
              <a:path w="334150" h="282742">
                <a:moveTo>
                  <a:pt x="0" y="0"/>
                </a:moveTo>
                <a:lnTo>
                  <a:pt x="334150" y="0"/>
                </a:lnTo>
                <a:lnTo>
                  <a:pt x="334150" y="282742"/>
                </a:lnTo>
                <a:lnTo>
                  <a:pt x="0" y="282742"/>
                </a:lnTo>
                <a:lnTo>
                  <a:pt x="0" y="0"/>
                </a:lnTo>
                <a:close/>
              </a:path>
            </a:pathLst>
          </a:custGeom>
          <a:blipFill>
            <a:blip r:embed="rId6"/>
            <a:stretch>
              <a:fillRect/>
            </a:stretch>
          </a:blipFill>
        </p:spPr>
        <p:txBody>
          <a:bodyPr/>
          <a:lstStyle/>
          <a:p>
            <a:endParaRPr lang="pt-BR"/>
          </a:p>
        </p:txBody>
      </p:sp>
      <p:sp>
        <p:nvSpPr>
          <p:cNvPr id="11" name="Freeform 11"/>
          <p:cNvSpPr/>
          <p:nvPr/>
        </p:nvSpPr>
        <p:spPr>
          <a:xfrm>
            <a:off x="10942326" y="2018176"/>
            <a:ext cx="213833" cy="299366"/>
          </a:xfrm>
          <a:custGeom>
            <a:avLst/>
            <a:gdLst/>
            <a:ahLst/>
            <a:cxnLst/>
            <a:rect l="l" t="t" r="r" b="b"/>
            <a:pathLst>
              <a:path w="213833" h="299366">
                <a:moveTo>
                  <a:pt x="0" y="0"/>
                </a:moveTo>
                <a:lnTo>
                  <a:pt x="213833" y="0"/>
                </a:lnTo>
                <a:lnTo>
                  <a:pt x="213833" y="299366"/>
                </a:lnTo>
                <a:lnTo>
                  <a:pt x="0" y="299366"/>
                </a:lnTo>
                <a:lnTo>
                  <a:pt x="0" y="0"/>
                </a:lnTo>
                <a:close/>
              </a:path>
            </a:pathLst>
          </a:custGeom>
          <a:blipFill>
            <a:blip r:embed="rId7"/>
            <a:stretch>
              <a:fillRect/>
            </a:stretch>
          </a:blipFill>
        </p:spPr>
        <p:txBody>
          <a:bodyPr/>
          <a:lstStyle/>
          <a:p>
            <a:endParaRPr lang="pt-BR"/>
          </a:p>
        </p:txBody>
      </p:sp>
      <p:grpSp>
        <p:nvGrpSpPr>
          <p:cNvPr id="12" name="Group 12"/>
          <p:cNvGrpSpPr/>
          <p:nvPr/>
        </p:nvGrpSpPr>
        <p:grpSpPr>
          <a:xfrm>
            <a:off x="1685742" y="8158890"/>
            <a:ext cx="2022545" cy="606480"/>
            <a:chOff x="0" y="0"/>
            <a:chExt cx="532947" cy="159809"/>
          </a:xfrm>
        </p:grpSpPr>
        <p:sp>
          <p:nvSpPr>
            <p:cNvPr id="13" name="Freeform 13"/>
            <p:cNvSpPr/>
            <p:nvPr/>
          </p:nvSpPr>
          <p:spPr>
            <a:xfrm>
              <a:off x="0" y="0"/>
              <a:ext cx="532947" cy="159809"/>
            </a:xfrm>
            <a:custGeom>
              <a:avLst/>
              <a:gdLst/>
              <a:ahLst/>
              <a:cxnLst/>
              <a:rect l="l" t="t" r="r" b="b"/>
              <a:pathLst>
                <a:path w="532947" h="159809">
                  <a:moveTo>
                    <a:pt x="79905" y="0"/>
                  </a:moveTo>
                  <a:lnTo>
                    <a:pt x="453042" y="0"/>
                  </a:lnTo>
                  <a:cubicBezTo>
                    <a:pt x="497172" y="0"/>
                    <a:pt x="532947" y="35775"/>
                    <a:pt x="532947" y="79905"/>
                  </a:cubicBezTo>
                  <a:lnTo>
                    <a:pt x="532947" y="79905"/>
                  </a:lnTo>
                  <a:cubicBezTo>
                    <a:pt x="532947" y="124035"/>
                    <a:pt x="497172" y="159809"/>
                    <a:pt x="453042" y="159809"/>
                  </a:cubicBezTo>
                  <a:lnTo>
                    <a:pt x="79905" y="159809"/>
                  </a:lnTo>
                  <a:cubicBezTo>
                    <a:pt x="35775" y="159809"/>
                    <a:pt x="0" y="124035"/>
                    <a:pt x="0" y="79905"/>
                  </a:cubicBezTo>
                  <a:lnTo>
                    <a:pt x="0" y="79905"/>
                  </a:lnTo>
                  <a:cubicBezTo>
                    <a:pt x="0" y="35775"/>
                    <a:pt x="35775" y="0"/>
                    <a:pt x="79905" y="0"/>
                  </a:cubicBezTo>
                  <a:close/>
                </a:path>
              </a:pathLst>
            </a:custGeom>
            <a:solidFill>
              <a:srgbClr val="E9E8E8"/>
            </a:solidFill>
          </p:spPr>
          <p:txBody>
            <a:bodyPr/>
            <a:lstStyle/>
            <a:p>
              <a:endParaRPr lang="pt-BR"/>
            </a:p>
          </p:txBody>
        </p:sp>
        <p:sp>
          <p:nvSpPr>
            <p:cNvPr id="14" name="TextBox 14"/>
            <p:cNvSpPr txBox="1"/>
            <p:nvPr/>
          </p:nvSpPr>
          <p:spPr>
            <a:xfrm>
              <a:off x="0" y="0"/>
              <a:ext cx="532947" cy="159809"/>
            </a:xfrm>
            <a:prstGeom prst="rect">
              <a:avLst/>
            </a:prstGeom>
          </p:spPr>
          <p:txBody>
            <a:bodyPr lIns="71403" tIns="71403" rIns="71403" bIns="71403" rtlCol="0" anchor="ctr"/>
            <a:lstStyle/>
            <a:p>
              <a:pPr algn="ctr">
                <a:lnSpc>
                  <a:spcPts val="1495"/>
                </a:lnSpc>
              </a:pPr>
              <a:r>
                <a:rPr lang="en-US" sz="1150" spc="-5">
                  <a:solidFill>
                    <a:srgbClr val="030403"/>
                  </a:solidFill>
                  <a:latin typeface="Hammersmith One"/>
                </a:rPr>
                <a:t>Entrar com outras plataformas</a:t>
              </a:r>
            </a:p>
          </p:txBody>
        </p:sp>
      </p:grpSp>
      <p:sp>
        <p:nvSpPr>
          <p:cNvPr id="15" name="TextBox 15"/>
          <p:cNvSpPr txBox="1"/>
          <p:nvPr/>
        </p:nvSpPr>
        <p:spPr>
          <a:xfrm>
            <a:off x="-975957" y="202195"/>
            <a:ext cx="6175370" cy="676861"/>
          </a:xfrm>
          <a:prstGeom prst="rect">
            <a:avLst/>
          </a:prstGeom>
        </p:spPr>
        <p:txBody>
          <a:bodyPr lIns="0" tIns="0" rIns="0" bIns="0" rtlCol="0" anchor="t">
            <a:spAutoFit/>
          </a:bodyPr>
          <a:lstStyle/>
          <a:p>
            <a:pPr marL="0" lvl="0" indent="0" algn="ctr">
              <a:lnSpc>
                <a:spcPts val="5481"/>
              </a:lnSpc>
              <a:spcBef>
                <a:spcPct val="0"/>
              </a:spcBef>
            </a:pPr>
            <a:r>
              <a:rPr lang="en-US" sz="4216" spc="-21">
                <a:solidFill>
                  <a:srgbClr val="FFFFFF"/>
                </a:solidFill>
                <a:latin typeface="Hammersmith One"/>
              </a:rPr>
              <a:t>Hobbie Switch</a:t>
            </a:r>
          </a:p>
        </p:txBody>
      </p:sp>
      <p:sp>
        <p:nvSpPr>
          <p:cNvPr id="16" name="TextBox 16"/>
          <p:cNvSpPr txBox="1"/>
          <p:nvPr/>
        </p:nvSpPr>
        <p:spPr>
          <a:xfrm>
            <a:off x="6144088" y="133736"/>
            <a:ext cx="6196543" cy="1359649"/>
          </a:xfrm>
          <a:prstGeom prst="rect">
            <a:avLst/>
          </a:prstGeom>
        </p:spPr>
        <p:txBody>
          <a:bodyPr lIns="0" tIns="0" rIns="0" bIns="0" rtlCol="0" anchor="t">
            <a:spAutoFit/>
          </a:bodyPr>
          <a:lstStyle/>
          <a:p>
            <a:pPr algn="ctr">
              <a:lnSpc>
                <a:spcPts val="5481"/>
              </a:lnSpc>
            </a:pPr>
            <a:r>
              <a:rPr lang="en-US" sz="4216" spc="-21">
                <a:solidFill>
                  <a:srgbClr val="000000"/>
                </a:solidFill>
                <a:latin typeface="Hammersmith One"/>
              </a:rPr>
              <a:t>• Login</a:t>
            </a:r>
          </a:p>
          <a:p>
            <a:pPr algn="ctr">
              <a:lnSpc>
                <a:spcPts val="5481"/>
              </a:lnSpc>
              <a:spcBef>
                <a:spcPct val="0"/>
              </a:spcBef>
            </a:pPr>
            <a:endParaRPr lang="en-US" sz="4216" spc="-21">
              <a:solidFill>
                <a:srgbClr val="000000"/>
              </a:solidFill>
              <a:latin typeface="Hammersmith One"/>
            </a:endParaRPr>
          </a:p>
        </p:txBody>
      </p:sp>
      <p:sp>
        <p:nvSpPr>
          <p:cNvPr id="17" name="TextBox 17"/>
          <p:cNvSpPr txBox="1"/>
          <p:nvPr/>
        </p:nvSpPr>
        <p:spPr>
          <a:xfrm>
            <a:off x="12669042" y="5383930"/>
            <a:ext cx="5415823" cy="1600268"/>
          </a:xfrm>
          <a:prstGeom prst="rect">
            <a:avLst/>
          </a:prstGeom>
        </p:spPr>
        <p:txBody>
          <a:bodyPr lIns="0" tIns="0" rIns="0" bIns="0" rtlCol="0" anchor="t">
            <a:spAutoFit/>
          </a:bodyPr>
          <a:lstStyle/>
          <a:p>
            <a:pPr algn="just">
              <a:lnSpc>
                <a:spcPts val="2593"/>
              </a:lnSpc>
              <a:spcBef>
                <a:spcPct val="0"/>
              </a:spcBef>
            </a:pPr>
            <a:r>
              <a:rPr lang="en-US" sz="1995" spc="-9">
                <a:solidFill>
                  <a:srgbClr val="000000"/>
                </a:solidFill>
                <a:latin typeface="Hammersmith One"/>
              </a:rPr>
              <a:t>Ao entrar com a conta de outras redes sociais, o usuário declara possuir mais de 16 anos de idade e estar ciente e de acordo com os Termos e Condições e a Política de Privacidade. </a:t>
            </a:r>
          </a:p>
        </p:txBody>
      </p:sp>
      <p:sp>
        <p:nvSpPr>
          <p:cNvPr id="18" name="TextBox 18"/>
          <p:cNvSpPr txBox="1"/>
          <p:nvPr/>
        </p:nvSpPr>
        <p:spPr>
          <a:xfrm>
            <a:off x="12340630" y="3135437"/>
            <a:ext cx="5744234" cy="2090326"/>
          </a:xfrm>
          <a:prstGeom prst="rect">
            <a:avLst/>
          </a:prstGeom>
        </p:spPr>
        <p:txBody>
          <a:bodyPr lIns="0" tIns="0" rIns="0" bIns="0" rtlCol="0" anchor="t">
            <a:spAutoFit/>
          </a:bodyPr>
          <a:lstStyle/>
          <a:p>
            <a:pPr marL="455192" lvl="1" indent="-227596" algn="just">
              <a:lnSpc>
                <a:spcPts val="2740"/>
              </a:lnSpc>
              <a:spcBef>
                <a:spcPct val="0"/>
              </a:spcBef>
              <a:buFont typeface="Arial"/>
              <a:buChar char="•"/>
            </a:pPr>
            <a:r>
              <a:rPr lang="en-US" sz="2108" spc="-10">
                <a:solidFill>
                  <a:srgbClr val="000000"/>
                </a:solidFill>
                <a:latin typeface="Hammersmith One"/>
              </a:rPr>
              <a:t>Botões de Login Social: Botões de login social visíveis e fáceis de encontrar na página de login, permitindo que os usuários escolham a opção desejada para se conectar à plataforma. </a:t>
            </a:r>
          </a:p>
          <a:p>
            <a:pPr algn="ctr">
              <a:lnSpc>
                <a:spcPts val="2740"/>
              </a:lnSpc>
              <a:spcBef>
                <a:spcPct val="0"/>
              </a:spcBef>
            </a:pPr>
            <a:endParaRPr lang="en-US" sz="2108" spc="-10">
              <a:solidFill>
                <a:srgbClr val="000000"/>
              </a:solidFill>
              <a:latin typeface="Hammersmith One"/>
            </a:endParaRPr>
          </a:p>
        </p:txBody>
      </p:sp>
      <p:sp>
        <p:nvSpPr>
          <p:cNvPr id="19" name="TextBox 19"/>
          <p:cNvSpPr txBox="1"/>
          <p:nvPr/>
        </p:nvSpPr>
        <p:spPr>
          <a:xfrm>
            <a:off x="12669042" y="7509887"/>
            <a:ext cx="5415823" cy="1921580"/>
          </a:xfrm>
          <a:prstGeom prst="rect">
            <a:avLst/>
          </a:prstGeom>
        </p:spPr>
        <p:txBody>
          <a:bodyPr lIns="0" tIns="0" rIns="0" bIns="0" rtlCol="0" anchor="t">
            <a:spAutoFit/>
          </a:bodyPr>
          <a:lstStyle/>
          <a:p>
            <a:pPr algn="just">
              <a:lnSpc>
                <a:spcPts val="2593"/>
              </a:lnSpc>
              <a:spcBef>
                <a:spcPct val="0"/>
              </a:spcBef>
            </a:pPr>
            <a:r>
              <a:rPr lang="en-US" sz="1995" spc="-9">
                <a:solidFill>
                  <a:srgbClr val="000000"/>
                </a:solidFill>
                <a:latin typeface="Hammersmith One"/>
              </a:rPr>
              <a:t>OBS: As informações “sobre nós”, “Reviews”,  “Contactos”, “Suporte” e “FAQs” constante na página inicial, continuam a serem exibidas no topo da página de Login/cadastro. O Menu Header se mantém durante a navegação antes do login.</a:t>
            </a:r>
          </a:p>
        </p:txBody>
      </p:sp>
      <p:grpSp>
        <p:nvGrpSpPr>
          <p:cNvPr id="20" name="Group 20"/>
          <p:cNvGrpSpPr/>
          <p:nvPr/>
        </p:nvGrpSpPr>
        <p:grpSpPr>
          <a:xfrm>
            <a:off x="1768689" y="8234535"/>
            <a:ext cx="1939598" cy="455191"/>
            <a:chOff x="0" y="0"/>
            <a:chExt cx="511090" cy="119944"/>
          </a:xfrm>
        </p:grpSpPr>
        <p:sp>
          <p:nvSpPr>
            <p:cNvPr id="21" name="Freeform 21"/>
            <p:cNvSpPr/>
            <p:nvPr/>
          </p:nvSpPr>
          <p:spPr>
            <a:xfrm>
              <a:off x="0" y="0"/>
              <a:ext cx="511090" cy="119944"/>
            </a:xfrm>
            <a:custGeom>
              <a:avLst/>
              <a:gdLst/>
              <a:ahLst/>
              <a:cxnLst/>
              <a:rect l="l" t="t" r="r" b="b"/>
              <a:pathLst>
                <a:path w="511090" h="119944">
                  <a:moveTo>
                    <a:pt x="39272" y="0"/>
                  </a:moveTo>
                  <a:lnTo>
                    <a:pt x="471818" y="0"/>
                  </a:lnTo>
                  <a:cubicBezTo>
                    <a:pt x="482234" y="0"/>
                    <a:pt x="492223" y="4138"/>
                    <a:pt x="499588" y="11503"/>
                  </a:cubicBezTo>
                  <a:cubicBezTo>
                    <a:pt x="506953" y="18868"/>
                    <a:pt x="511090" y="28857"/>
                    <a:pt x="511090" y="39272"/>
                  </a:cubicBezTo>
                  <a:lnTo>
                    <a:pt x="511090" y="80672"/>
                  </a:lnTo>
                  <a:cubicBezTo>
                    <a:pt x="511090" y="91088"/>
                    <a:pt x="506953" y="101077"/>
                    <a:pt x="499588" y="108442"/>
                  </a:cubicBezTo>
                  <a:cubicBezTo>
                    <a:pt x="492223" y="115807"/>
                    <a:pt x="482234" y="119944"/>
                    <a:pt x="471818" y="119944"/>
                  </a:cubicBezTo>
                  <a:lnTo>
                    <a:pt x="39272" y="119944"/>
                  </a:lnTo>
                  <a:cubicBezTo>
                    <a:pt x="28857" y="119944"/>
                    <a:pt x="18868" y="115807"/>
                    <a:pt x="11503" y="108442"/>
                  </a:cubicBezTo>
                  <a:cubicBezTo>
                    <a:pt x="4138" y="101077"/>
                    <a:pt x="0" y="91088"/>
                    <a:pt x="0" y="80672"/>
                  </a:cubicBezTo>
                  <a:lnTo>
                    <a:pt x="0" y="39272"/>
                  </a:lnTo>
                  <a:cubicBezTo>
                    <a:pt x="0" y="28857"/>
                    <a:pt x="4138" y="18868"/>
                    <a:pt x="11503" y="11503"/>
                  </a:cubicBezTo>
                  <a:cubicBezTo>
                    <a:pt x="18868" y="4138"/>
                    <a:pt x="28857" y="0"/>
                    <a:pt x="39272" y="0"/>
                  </a:cubicBezTo>
                  <a:close/>
                </a:path>
              </a:pathLst>
            </a:custGeom>
            <a:solidFill>
              <a:srgbClr val="000000">
                <a:alpha val="0"/>
              </a:srgbClr>
            </a:solidFill>
            <a:ln w="57150" cap="sq">
              <a:solidFill>
                <a:srgbClr val="D00000"/>
              </a:solidFill>
              <a:prstDash val="solid"/>
              <a:miter/>
            </a:ln>
          </p:spPr>
          <p:txBody>
            <a:bodyPr/>
            <a:lstStyle/>
            <a:p>
              <a:endParaRPr lang="pt-BR"/>
            </a:p>
          </p:txBody>
        </p:sp>
        <p:sp>
          <p:nvSpPr>
            <p:cNvPr id="22" name="TextBox 22"/>
            <p:cNvSpPr txBox="1"/>
            <p:nvPr/>
          </p:nvSpPr>
          <p:spPr>
            <a:xfrm>
              <a:off x="0" y="-28575"/>
              <a:ext cx="511090" cy="148519"/>
            </a:xfrm>
            <a:prstGeom prst="rect">
              <a:avLst/>
            </a:prstGeom>
          </p:spPr>
          <p:txBody>
            <a:bodyPr lIns="71403" tIns="71403" rIns="71403" bIns="71403" rtlCol="0" anchor="ctr"/>
            <a:lstStyle/>
            <a:p>
              <a:pPr algn="ctr">
                <a:lnSpc>
                  <a:spcPts val="2956"/>
                </a:lnSpc>
              </a:pPr>
              <a:endParaRPr/>
            </a:p>
          </p:txBody>
        </p:sp>
      </p:grpSp>
      <p:grpSp>
        <p:nvGrpSpPr>
          <p:cNvPr id="23" name="Group 23"/>
          <p:cNvGrpSpPr/>
          <p:nvPr/>
        </p:nvGrpSpPr>
        <p:grpSpPr>
          <a:xfrm>
            <a:off x="12473039" y="2842235"/>
            <a:ext cx="5814961" cy="2119063"/>
            <a:chOff x="0" y="0"/>
            <a:chExt cx="1532260" cy="558380"/>
          </a:xfrm>
        </p:grpSpPr>
        <p:sp>
          <p:nvSpPr>
            <p:cNvPr id="24" name="Freeform 24"/>
            <p:cNvSpPr/>
            <p:nvPr/>
          </p:nvSpPr>
          <p:spPr>
            <a:xfrm>
              <a:off x="0" y="0"/>
              <a:ext cx="1532260" cy="558380"/>
            </a:xfrm>
            <a:custGeom>
              <a:avLst/>
              <a:gdLst/>
              <a:ahLst/>
              <a:cxnLst/>
              <a:rect l="l" t="t" r="r" b="b"/>
              <a:pathLst>
                <a:path w="1532260" h="558380">
                  <a:moveTo>
                    <a:pt x="13099" y="0"/>
                  </a:moveTo>
                  <a:lnTo>
                    <a:pt x="1519161" y="0"/>
                  </a:lnTo>
                  <a:cubicBezTo>
                    <a:pt x="1526395" y="0"/>
                    <a:pt x="1532260" y="5865"/>
                    <a:pt x="1532260" y="13099"/>
                  </a:cubicBezTo>
                  <a:lnTo>
                    <a:pt x="1532260" y="545280"/>
                  </a:lnTo>
                  <a:cubicBezTo>
                    <a:pt x="1532260" y="552515"/>
                    <a:pt x="1526395" y="558380"/>
                    <a:pt x="1519161" y="558380"/>
                  </a:cubicBezTo>
                  <a:lnTo>
                    <a:pt x="13099" y="558380"/>
                  </a:lnTo>
                  <a:cubicBezTo>
                    <a:pt x="9625" y="558380"/>
                    <a:pt x="6293" y="557000"/>
                    <a:pt x="3837" y="554543"/>
                  </a:cubicBezTo>
                  <a:cubicBezTo>
                    <a:pt x="1380" y="552086"/>
                    <a:pt x="0" y="548754"/>
                    <a:pt x="0" y="545280"/>
                  </a:cubicBezTo>
                  <a:lnTo>
                    <a:pt x="0" y="13099"/>
                  </a:lnTo>
                  <a:cubicBezTo>
                    <a:pt x="0" y="5865"/>
                    <a:pt x="5865" y="0"/>
                    <a:pt x="13099" y="0"/>
                  </a:cubicBezTo>
                  <a:close/>
                </a:path>
              </a:pathLst>
            </a:custGeom>
            <a:solidFill>
              <a:srgbClr val="000000">
                <a:alpha val="0"/>
              </a:srgbClr>
            </a:solidFill>
            <a:ln w="57150" cap="sq">
              <a:solidFill>
                <a:srgbClr val="D00000"/>
              </a:solidFill>
              <a:prstDash val="solid"/>
              <a:miter/>
            </a:ln>
          </p:spPr>
          <p:txBody>
            <a:bodyPr/>
            <a:lstStyle/>
            <a:p>
              <a:endParaRPr lang="pt-BR"/>
            </a:p>
          </p:txBody>
        </p:sp>
        <p:sp>
          <p:nvSpPr>
            <p:cNvPr id="25" name="TextBox 25"/>
            <p:cNvSpPr txBox="1"/>
            <p:nvPr/>
          </p:nvSpPr>
          <p:spPr>
            <a:xfrm>
              <a:off x="0" y="-28575"/>
              <a:ext cx="1532260" cy="586955"/>
            </a:xfrm>
            <a:prstGeom prst="rect">
              <a:avLst/>
            </a:prstGeom>
          </p:spPr>
          <p:txBody>
            <a:bodyPr lIns="71403" tIns="71403" rIns="71403" bIns="71403" rtlCol="0" anchor="ctr"/>
            <a:lstStyle/>
            <a:p>
              <a:pPr algn="ctr">
                <a:lnSpc>
                  <a:spcPts val="2956"/>
                </a:lnSpc>
              </a:pPr>
              <a:endParaRPr/>
            </a:p>
          </p:txBody>
        </p:sp>
      </p:grpSp>
      <p:grpSp>
        <p:nvGrpSpPr>
          <p:cNvPr id="26" name="Group 26"/>
          <p:cNvGrpSpPr/>
          <p:nvPr/>
        </p:nvGrpSpPr>
        <p:grpSpPr>
          <a:xfrm>
            <a:off x="5414969" y="1493385"/>
            <a:ext cx="6925661" cy="455191"/>
            <a:chOff x="0" y="0"/>
            <a:chExt cx="1824933" cy="119944"/>
          </a:xfrm>
        </p:grpSpPr>
        <p:sp>
          <p:nvSpPr>
            <p:cNvPr id="27" name="Freeform 27"/>
            <p:cNvSpPr/>
            <p:nvPr/>
          </p:nvSpPr>
          <p:spPr>
            <a:xfrm>
              <a:off x="0" y="0"/>
              <a:ext cx="1824933" cy="119944"/>
            </a:xfrm>
            <a:custGeom>
              <a:avLst/>
              <a:gdLst/>
              <a:ahLst/>
              <a:cxnLst/>
              <a:rect l="l" t="t" r="r" b="b"/>
              <a:pathLst>
                <a:path w="1824933" h="119944">
                  <a:moveTo>
                    <a:pt x="10999" y="0"/>
                  </a:moveTo>
                  <a:lnTo>
                    <a:pt x="1813935" y="0"/>
                  </a:lnTo>
                  <a:cubicBezTo>
                    <a:pt x="1820009" y="0"/>
                    <a:pt x="1824933" y="4924"/>
                    <a:pt x="1824933" y="10999"/>
                  </a:cubicBezTo>
                  <a:lnTo>
                    <a:pt x="1824933" y="108946"/>
                  </a:lnTo>
                  <a:cubicBezTo>
                    <a:pt x="1824933" y="111863"/>
                    <a:pt x="1823774" y="114660"/>
                    <a:pt x="1821712" y="116723"/>
                  </a:cubicBezTo>
                  <a:cubicBezTo>
                    <a:pt x="1819649" y="118785"/>
                    <a:pt x="1816852" y="119944"/>
                    <a:pt x="1813935" y="119944"/>
                  </a:cubicBezTo>
                  <a:lnTo>
                    <a:pt x="10999" y="119944"/>
                  </a:lnTo>
                  <a:cubicBezTo>
                    <a:pt x="8082" y="119944"/>
                    <a:pt x="5284" y="118785"/>
                    <a:pt x="3221" y="116723"/>
                  </a:cubicBezTo>
                  <a:cubicBezTo>
                    <a:pt x="1159" y="114660"/>
                    <a:pt x="0" y="111863"/>
                    <a:pt x="0" y="108946"/>
                  </a:cubicBezTo>
                  <a:lnTo>
                    <a:pt x="0" y="10999"/>
                  </a:lnTo>
                  <a:cubicBezTo>
                    <a:pt x="0" y="8082"/>
                    <a:pt x="1159" y="5284"/>
                    <a:pt x="3221" y="3221"/>
                  </a:cubicBezTo>
                  <a:cubicBezTo>
                    <a:pt x="5284" y="1159"/>
                    <a:pt x="8082" y="0"/>
                    <a:pt x="10999" y="0"/>
                  </a:cubicBezTo>
                  <a:close/>
                </a:path>
              </a:pathLst>
            </a:custGeom>
            <a:solidFill>
              <a:srgbClr val="000000">
                <a:alpha val="0"/>
              </a:srgbClr>
            </a:solidFill>
            <a:ln w="57150" cap="sq">
              <a:solidFill>
                <a:srgbClr val="A548FF"/>
              </a:solidFill>
              <a:prstDash val="solid"/>
              <a:miter/>
            </a:ln>
          </p:spPr>
          <p:txBody>
            <a:bodyPr/>
            <a:lstStyle/>
            <a:p>
              <a:endParaRPr lang="pt-BR"/>
            </a:p>
          </p:txBody>
        </p:sp>
        <p:sp>
          <p:nvSpPr>
            <p:cNvPr id="28" name="TextBox 28"/>
            <p:cNvSpPr txBox="1"/>
            <p:nvPr/>
          </p:nvSpPr>
          <p:spPr>
            <a:xfrm>
              <a:off x="0" y="-28575"/>
              <a:ext cx="1824933" cy="148519"/>
            </a:xfrm>
            <a:prstGeom prst="rect">
              <a:avLst/>
            </a:prstGeom>
          </p:spPr>
          <p:txBody>
            <a:bodyPr lIns="71403" tIns="71403" rIns="71403" bIns="71403" rtlCol="0" anchor="ctr"/>
            <a:lstStyle/>
            <a:p>
              <a:pPr algn="ctr">
                <a:lnSpc>
                  <a:spcPts val="2956"/>
                </a:lnSpc>
              </a:pPr>
              <a:endParaRPr/>
            </a:p>
          </p:txBody>
        </p:sp>
      </p:grpSp>
      <p:grpSp>
        <p:nvGrpSpPr>
          <p:cNvPr id="29" name="Group 29"/>
          <p:cNvGrpSpPr/>
          <p:nvPr/>
        </p:nvGrpSpPr>
        <p:grpSpPr>
          <a:xfrm>
            <a:off x="12473039" y="7426002"/>
            <a:ext cx="5813591" cy="2268709"/>
            <a:chOff x="0" y="0"/>
            <a:chExt cx="1531899" cy="597812"/>
          </a:xfrm>
        </p:grpSpPr>
        <p:sp>
          <p:nvSpPr>
            <p:cNvPr id="30" name="Freeform 30"/>
            <p:cNvSpPr/>
            <p:nvPr/>
          </p:nvSpPr>
          <p:spPr>
            <a:xfrm>
              <a:off x="0" y="0"/>
              <a:ext cx="1531899" cy="597812"/>
            </a:xfrm>
            <a:custGeom>
              <a:avLst/>
              <a:gdLst/>
              <a:ahLst/>
              <a:cxnLst/>
              <a:rect l="l" t="t" r="r" b="b"/>
              <a:pathLst>
                <a:path w="1531899" h="597812">
                  <a:moveTo>
                    <a:pt x="13102" y="0"/>
                  </a:moveTo>
                  <a:lnTo>
                    <a:pt x="1518797" y="0"/>
                  </a:lnTo>
                  <a:cubicBezTo>
                    <a:pt x="1522272" y="0"/>
                    <a:pt x="1525604" y="1380"/>
                    <a:pt x="1528062" y="3838"/>
                  </a:cubicBezTo>
                  <a:cubicBezTo>
                    <a:pt x="1530519" y="6295"/>
                    <a:pt x="1531899" y="9627"/>
                    <a:pt x="1531899" y="13102"/>
                  </a:cubicBezTo>
                  <a:lnTo>
                    <a:pt x="1531899" y="584709"/>
                  </a:lnTo>
                  <a:cubicBezTo>
                    <a:pt x="1531899" y="588184"/>
                    <a:pt x="1530519" y="591517"/>
                    <a:pt x="1528062" y="593974"/>
                  </a:cubicBezTo>
                  <a:cubicBezTo>
                    <a:pt x="1525604" y="596431"/>
                    <a:pt x="1522272" y="597812"/>
                    <a:pt x="1518797" y="597812"/>
                  </a:cubicBezTo>
                  <a:lnTo>
                    <a:pt x="13102" y="597812"/>
                  </a:lnTo>
                  <a:cubicBezTo>
                    <a:pt x="9627" y="597812"/>
                    <a:pt x="6295" y="596431"/>
                    <a:pt x="3838" y="593974"/>
                  </a:cubicBezTo>
                  <a:cubicBezTo>
                    <a:pt x="1380" y="591517"/>
                    <a:pt x="0" y="588184"/>
                    <a:pt x="0" y="584709"/>
                  </a:cubicBezTo>
                  <a:lnTo>
                    <a:pt x="0" y="13102"/>
                  </a:lnTo>
                  <a:cubicBezTo>
                    <a:pt x="0" y="9627"/>
                    <a:pt x="1380" y="6295"/>
                    <a:pt x="3838" y="3838"/>
                  </a:cubicBezTo>
                  <a:cubicBezTo>
                    <a:pt x="6295" y="1380"/>
                    <a:pt x="9627" y="0"/>
                    <a:pt x="13102" y="0"/>
                  </a:cubicBezTo>
                  <a:close/>
                </a:path>
              </a:pathLst>
            </a:custGeom>
            <a:solidFill>
              <a:srgbClr val="000000">
                <a:alpha val="0"/>
              </a:srgbClr>
            </a:solidFill>
            <a:ln w="57150" cap="sq">
              <a:solidFill>
                <a:srgbClr val="A548FF"/>
              </a:solidFill>
              <a:prstDash val="solid"/>
              <a:miter/>
            </a:ln>
          </p:spPr>
          <p:txBody>
            <a:bodyPr/>
            <a:lstStyle/>
            <a:p>
              <a:endParaRPr lang="pt-BR"/>
            </a:p>
          </p:txBody>
        </p:sp>
        <p:sp>
          <p:nvSpPr>
            <p:cNvPr id="31" name="TextBox 31"/>
            <p:cNvSpPr txBox="1"/>
            <p:nvPr/>
          </p:nvSpPr>
          <p:spPr>
            <a:xfrm>
              <a:off x="0" y="-28575"/>
              <a:ext cx="1531899" cy="626387"/>
            </a:xfrm>
            <a:prstGeom prst="rect">
              <a:avLst/>
            </a:prstGeom>
          </p:spPr>
          <p:txBody>
            <a:bodyPr lIns="71403" tIns="71403" rIns="71403" bIns="71403" rtlCol="0" anchor="ctr"/>
            <a:lstStyle/>
            <a:p>
              <a:pPr algn="ctr">
                <a:lnSpc>
                  <a:spcPts val="2956"/>
                </a:lnSpc>
              </a:pPr>
              <a:endParaRPr/>
            </a:p>
          </p:txBody>
        </p:sp>
      </p:grpSp>
      <p:grpSp>
        <p:nvGrpSpPr>
          <p:cNvPr id="32" name="Group 32"/>
          <p:cNvGrpSpPr/>
          <p:nvPr/>
        </p:nvGrpSpPr>
        <p:grpSpPr>
          <a:xfrm>
            <a:off x="8565784" y="5738398"/>
            <a:ext cx="3604239" cy="1515899"/>
            <a:chOff x="0" y="0"/>
            <a:chExt cx="949728" cy="399444"/>
          </a:xfrm>
        </p:grpSpPr>
        <p:sp>
          <p:nvSpPr>
            <p:cNvPr id="33" name="Freeform 33"/>
            <p:cNvSpPr/>
            <p:nvPr/>
          </p:nvSpPr>
          <p:spPr>
            <a:xfrm>
              <a:off x="0" y="0"/>
              <a:ext cx="949728" cy="399444"/>
            </a:xfrm>
            <a:custGeom>
              <a:avLst/>
              <a:gdLst/>
              <a:ahLst/>
              <a:cxnLst/>
              <a:rect l="l" t="t" r="r" b="b"/>
              <a:pathLst>
                <a:path w="949728" h="399444">
                  <a:moveTo>
                    <a:pt x="21480" y="0"/>
                  </a:moveTo>
                  <a:lnTo>
                    <a:pt x="928248" y="0"/>
                  </a:lnTo>
                  <a:cubicBezTo>
                    <a:pt x="940111" y="0"/>
                    <a:pt x="949728" y="9617"/>
                    <a:pt x="949728" y="21480"/>
                  </a:cubicBezTo>
                  <a:lnTo>
                    <a:pt x="949728" y="377964"/>
                  </a:lnTo>
                  <a:cubicBezTo>
                    <a:pt x="949728" y="389827"/>
                    <a:pt x="940111" y="399444"/>
                    <a:pt x="928248" y="399444"/>
                  </a:cubicBezTo>
                  <a:lnTo>
                    <a:pt x="21480" y="399444"/>
                  </a:lnTo>
                  <a:cubicBezTo>
                    <a:pt x="15783" y="399444"/>
                    <a:pt x="10320" y="397181"/>
                    <a:pt x="6291" y="393153"/>
                  </a:cubicBezTo>
                  <a:cubicBezTo>
                    <a:pt x="2263" y="389125"/>
                    <a:pt x="0" y="383661"/>
                    <a:pt x="0" y="377964"/>
                  </a:cubicBezTo>
                  <a:lnTo>
                    <a:pt x="0" y="21480"/>
                  </a:lnTo>
                  <a:cubicBezTo>
                    <a:pt x="0" y="9617"/>
                    <a:pt x="9617" y="0"/>
                    <a:pt x="21480" y="0"/>
                  </a:cubicBezTo>
                  <a:close/>
                </a:path>
              </a:pathLst>
            </a:custGeom>
            <a:solidFill>
              <a:srgbClr val="000000">
                <a:alpha val="0"/>
              </a:srgbClr>
            </a:solidFill>
            <a:ln w="57150" cap="sq">
              <a:solidFill>
                <a:srgbClr val="D00000"/>
              </a:solidFill>
              <a:prstDash val="solid"/>
              <a:miter/>
            </a:ln>
          </p:spPr>
          <p:txBody>
            <a:bodyPr/>
            <a:lstStyle/>
            <a:p>
              <a:endParaRPr lang="pt-BR"/>
            </a:p>
          </p:txBody>
        </p:sp>
        <p:sp>
          <p:nvSpPr>
            <p:cNvPr id="34" name="TextBox 34"/>
            <p:cNvSpPr txBox="1"/>
            <p:nvPr/>
          </p:nvSpPr>
          <p:spPr>
            <a:xfrm>
              <a:off x="0" y="-28575"/>
              <a:ext cx="949728" cy="428019"/>
            </a:xfrm>
            <a:prstGeom prst="rect">
              <a:avLst/>
            </a:prstGeom>
          </p:spPr>
          <p:txBody>
            <a:bodyPr lIns="71403" tIns="71403" rIns="71403" bIns="71403" rtlCol="0" anchor="ctr"/>
            <a:lstStyle/>
            <a:p>
              <a:pPr algn="ctr">
                <a:lnSpc>
                  <a:spcPts val="2956"/>
                </a:lnSpc>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CC0DF"/>
        </a:solidFill>
        <a:effectLst/>
      </p:bgPr>
    </p:bg>
    <p:spTree>
      <p:nvGrpSpPr>
        <p:cNvPr id="1" name=""/>
        <p:cNvGrpSpPr/>
        <p:nvPr/>
      </p:nvGrpSpPr>
      <p:grpSpPr>
        <a:xfrm>
          <a:off x="0" y="0"/>
          <a:ext cx="0" cy="0"/>
          <a:chOff x="0" y="0"/>
          <a:chExt cx="0" cy="0"/>
        </a:xfrm>
      </p:grpSpPr>
      <p:sp>
        <p:nvSpPr>
          <p:cNvPr id="2" name="Freeform 2"/>
          <p:cNvSpPr/>
          <p:nvPr/>
        </p:nvSpPr>
        <p:spPr>
          <a:xfrm>
            <a:off x="180564" y="526277"/>
            <a:ext cx="5234405" cy="9758213"/>
          </a:xfrm>
          <a:custGeom>
            <a:avLst/>
            <a:gdLst/>
            <a:ahLst/>
            <a:cxnLst/>
            <a:rect l="l" t="t" r="r" b="b"/>
            <a:pathLst>
              <a:path w="5234405" h="9758213">
                <a:moveTo>
                  <a:pt x="0" y="0"/>
                </a:moveTo>
                <a:lnTo>
                  <a:pt x="5234405" y="0"/>
                </a:lnTo>
                <a:lnTo>
                  <a:pt x="5234405" y="9758213"/>
                </a:lnTo>
                <a:lnTo>
                  <a:pt x="0" y="9758213"/>
                </a:lnTo>
                <a:lnTo>
                  <a:pt x="0" y="0"/>
                </a:lnTo>
                <a:close/>
              </a:path>
            </a:pathLst>
          </a:custGeom>
          <a:blipFill>
            <a:blip r:embed="rId2"/>
            <a:stretch>
              <a:fillRect/>
            </a:stretch>
          </a:blipFill>
        </p:spPr>
        <p:txBody>
          <a:bodyPr/>
          <a:lstStyle/>
          <a:p>
            <a:endParaRPr lang="pt-BR"/>
          </a:p>
        </p:txBody>
      </p:sp>
      <p:sp>
        <p:nvSpPr>
          <p:cNvPr id="3" name="Freeform 3"/>
          <p:cNvSpPr/>
          <p:nvPr/>
        </p:nvSpPr>
        <p:spPr>
          <a:xfrm>
            <a:off x="4108303" y="6195993"/>
            <a:ext cx="283353" cy="283353"/>
          </a:xfrm>
          <a:custGeom>
            <a:avLst/>
            <a:gdLst/>
            <a:ahLst/>
            <a:cxnLst/>
            <a:rect l="l" t="t" r="r" b="b"/>
            <a:pathLst>
              <a:path w="283353" h="283353">
                <a:moveTo>
                  <a:pt x="0" y="0"/>
                </a:moveTo>
                <a:lnTo>
                  <a:pt x="283353" y="0"/>
                </a:lnTo>
                <a:lnTo>
                  <a:pt x="283353" y="283353"/>
                </a:lnTo>
                <a:lnTo>
                  <a:pt x="0" y="2833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3913098" y="2616722"/>
            <a:ext cx="284542" cy="304866"/>
          </a:xfrm>
          <a:custGeom>
            <a:avLst/>
            <a:gdLst/>
            <a:ahLst/>
            <a:cxnLst/>
            <a:rect l="l" t="t" r="r" b="b"/>
            <a:pathLst>
              <a:path w="284542" h="304866">
                <a:moveTo>
                  <a:pt x="0" y="0"/>
                </a:moveTo>
                <a:lnTo>
                  <a:pt x="284542" y="0"/>
                </a:lnTo>
                <a:lnTo>
                  <a:pt x="284542" y="304866"/>
                </a:lnTo>
                <a:lnTo>
                  <a:pt x="0" y="304866"/>
                </a:lnTo>
                <a:lnTo>
                  <a:pt x="0" y="0"/>
                </a:lnTo>
                <a:close/>
              </a:path>
            </a:pathLst>
          </a:custGeom>
          <a:blipFill>
            <a:blip r:embed="rId5"/>
            <a:stretch>
              <a:fillRect/>
            </a:stretch>
          </a:blipFill>
        </p:spPr>
        <p:txBody>
          <a:bodyPr/>
          <a:lstStyle/>
          <a:p>
            <a:endParaRPr lang="pt-BR"/>
          </a:p>
        </p:txBody>
      </p:sp>
      <p:sp>
        <p:nvSpPr>
          <p:cNvPr id="5" name="Freeform 5"/>
          <p:cNvSpPr/>
          <p:nvPr/>
        </p:nvSpPr>
        <p:spPr>
          <a:xfrm>
            <a:off x="4388002" y="2638846"/>
            <a:ext cx="334150" cy="282742"/>
          </a:xfrm>
          <a:custGeom>
            <a:avLst/>
            <a:gdLst/>
            <a:ahLst/>
            <a:cxnLst/>
            <a:rect l="l" t="t" r="r" b="b"/>
            <a:pathLst>
              <a:path w="334150" h="282742">
                <a:moveTo>
                  <a:pt x="0" y="0"/>
                </a:moveTo>
                <a:lnTo>
                  <a:pt x="334150" y="0"/>
                </a:lnTo>
                <a:lnTo>
                  <a:pt x="334150" y="282742"/>
                </a:lnTo>
                <a:lnTo>
                  <a:pt x="0" y="282742"/>
                </a:lnTo>
                <a:lnTo>
                  <a:pt x="0" y="0"/>
                </a:lnTo>
                <a:close/>
              </a:path>
            </a:pathLst>
          </a:custGeom>
          <a:blipFill>
            <a:blip r:embed="rId6"/>
            <a:stretch>
              <a:fillRect/>
            </a:stretch>
          </a:blipFill>
        </p:spPr>
        <p:txBody>
          <a:bodyPr/>
          <a:lstStyle/>
          <a:p>
            <a:endParaRPr lang="pt-BR"/>
          </a:p>
        </p:txBody>
      </p:sp>
      <p:sp>
        <p:nvSpPr>
          <p:cNvPr id="6" name="Freeform 6"/>
          <p:cNvSpPr/>
          <p:nvPr/>
        </p:nvSpPr>
        <p:spPr>
          <a:xfrm>
            <a:off x="3494455" y="2622222"/>
            <a:ext cx="213833" cy="299366"/>
          </a:xfrm>
          <a:custGeom>
            <a:avLst/>
            <a:gdLst/>
            <a:ahLst/>
            <a:cxnLst/>
            <a:rect l="l" t="t" r="r" b="b"/>
            <a:pathLst>
              <a:path w="213833" h="299366">
                <a:moveTo>
                  <a:pt x="0" y="0"/>
                </a:moveTo>
                <a:lnTo>
                  <a:pt x="213833" y="0"/>
                </a:lnTo>
                <a:lnTo>
                  <a:pt x="213833" y="299366"/>
                </a:lnTo>
                <a:lnTo>
                  <a:pt x="0" y="299366"/>
                </a:lnTo>
                <a:lnTo>
                  <a:pt x="0" y="0"/>
                </a:lnTo>
                <a:close/>
              </a:path>
            </a:pathLst>
          </a:custGeom>
          <a:blipFill>
            <a:blip r:embed="rId7"/>
            <a:stretch>
              <a:fillRect/>
            </a:stretch>
          </a:blipFill>
        </p:spPr>
        <p:txBody>
          <a:bodyPr/>
          <a:lstStyle/>
          <a:p>
            <a:endParaRPr lang="pt-BR"/>
          </a:p>
        </p:txBody>
      </p:sp>
      <p:sp>
        <p:nvSpPr>
          <p:cNvPr id="7" name="Freeform 7"/>
          <p:cNvSpPr/>
          <p:nvPr/>
        </p:nvSpPr>
        <p:spPr>
          <a:xfrm>
            <a:off x="5123792" y="1030708"/>
            <a:ext cx="7419974" cy="8968254"/>
          </a:xfrm>
          <a:custGeom>
            <a:avLst/>
            <a:gdLst/>
            <a:ahLst/>
            <a:cxnLst/>
            <a:rect l="l" t="t" r="r" b="b"/>
            <a:pathLst>
              <a:path w="7419974" h="8968254">
                <a:moveTo>
                  <a:pt x="0" y="0"/>
                </a:moveTo>
                <a:lnTo>
                  <a:pt x="7419974" y="0"/>
                </a:lnTo>
                <a:lnTo>
                  <a:pt x="7419974" y="8968254"/>
                </a:lnTo>
                <a:lnTo>
                  <a:pt x="0" y="8968254"/>
                </a:lnTo>
                <a:lnTo>
                  <a:pt x="0" y="0"/>
                </a:lnTo>
                <a:close/>
              </a:path>
            </a:pathLst>
          </a:custGeom>
          <a:blipFill>
            <a:blip r:embed="rId8"/>
            <a:stretch>
              <a:fillRect t="-2281" b="-2281"/>
            </a:stretch>
          </a:blipFill>
        </p:spPr>
        <p:txBody>
          <a:bodyPr/>
          <a:lstStyle/>
          <a:p>
            <a:endParaRPr lang="pt-BR"/>
          </a:p>
        </p:txBody>
      </p:sp>
      <p:sp>
        <p:nvSpPr>
          <p:cNvPr id="8" name="Freeform 8"/>
          <p:cNvSpPr/>
          <p:nvPr/>
        </p:nvSpPr>
        <p:spPr>
          <a:xfrm>
            <a:off x="11422761" y="3164012"/>
            <a:ext cx="266828" cy="266828"/>
          </a:xfrm>
          <a:custGeom>
            <a:avLst/>
            <a:gdLst/>
            <a:ahLst/>
            <a:cxnLst/>
            <a:rect l="l" t="t" r="r" b="b"/>
            <a:pathLst>
              <a:path w="266828" h="266828">
                <a:moveTo>
                  <a:pt x="0" y="0"/>
                </a:moveTo>
                <a:lnTo>
                  <a:pt x="266827" y="0"/>
                </a:lnTo>
                <a:lnTo>
                  <a:pt x="266827" y="266828"/>
                </a:lnTo>
                <a:lnTo>
                  <a:pt x="0" y="2668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9" name="Freeform 9"/>
          <p:cNvSpPr/>
          <p:nvPr/>
        </p:nvSpPr>
        <p:spPr>
          <a:xfrm>
            <a:off x="11360969" y="2012676"/>
            <a:ext cx="284542" cy="304866"/>
          </a:xfrm>
          <a:custGeom>
            <a:avLst/>
            <a:gdLst/>
            <a:ahLst/>
            <a:cxnLst/>
            <a:rect l="l" t="t" r="r" b="b"/>
            <a:pathLst>
              <a:path w="284542" h="304866">
                <a:moveTo>
                  <a:pt x="0" y="0"/>
                </a:moveTo>
                <a:lnTo>
                  <a:pt x="284542" y="0"/>
                </a:lnTo>
                <a:lnTo>
                  <a:pt x="284542" y="304866"/>
                </a:lnTo>
                <a:lnTo>
                  <a:pt x="0" y="304866"/>
                </a:lnTo>
                <a:lnTo>
                  <a:pt x="0" y="0"/>
                </a:lnTo>
                <a:close/>
              </a:path>
            </a:pathLst>
          </a:custGeom>
          <a:blipFill>
            <a:blip r:embed="rId5"/>
            <a:stretch>
              <a:fillRect/>
            </a:stretch>
          </a:blipFill>
        </p:spPr>
        <p:txBody>
          <a:bodyPr/>
          <a:lstStyle/>
          <a:p>
            <a:endParaRPr lang="pt-BR"/>
          </a:p>
        </p:txBody>
      </p:sp>
      <p:sp>
        <p:nvSpPr>
          <p:cNvPr id="10" name="Freeform 10"/>
          <p:cNvSpPr/>
          <p:nvPr/>
        </p:nvSpPr>
        <p:spPr>
          <a:xfrm>
            <a:off x="11835873" y="2034800"/>
            <a:ext cx="334150" cy="282742"/>
          </a:xfrm>
          <a:custGeom>
            <a:avLst/>
            <a:gdLst/>
            <a:ahLst/>
            <a:cxnLst/>
            <a:rect l="l" t="t" r="r" b="b"/>
            <a:pathLst>
              <a:path w="334150" h="282742">
                <a:moveTo>
                  <a:pt x="0" y="0"/>
                </a:moveTo>
                <a:lnTo>
                  <a:pt x="334150" y="0"/>
                </a:lnTo>
                <a:lnTo>
                  <a:pt x="334150" y="282742"/>
                </a:lnTo>
                <a:lnTo>
                  <a:pt x="0" y="282742"/>
                </a:lnTo>
                <a:lnTo>
                  <a:pt x="0" y="0"/>
                </a:lnTo>
                <a:close/>
              </a:path>
            </a:pathLst>
          </a:custGeom>
          <a:blipFill>
            <a:blip r:embed="rId6"/>
            <a:stretch>
              <a:fillRect/>
            </a:stretch>
          </a:blipFill>
        </p:spPr>
        <p:txBody>
          <a:bodyPr/>
          <a:lstStyle/>
          <a:p>
            <a:endParaRPr lang="pt-BR"/>
          </a:p>
        </p:txBody>
      </p:sp>
      <p:sp>
        <p:nvSpPr>
          <p:cNvPr id="11" name="Freeform 11"/>
          <p:cNvSpPr/>
          <p:nvPr/>
        </p:nvSpPr>
        <p:spPr>
          <a:xfrm>
            <a:off x="10942326" y="2018176"/>
            <a:ext cx="213833" cy="299366"/>
          </a:xfrm>
          <a:custGeom>
            <a:avLst/>
            <a:gdLst/>
            <a:ahLst/>
            <a:cxnLst/>
            <a:rect l="l" t="t" r="r" b="b"/>
            <a:pathLst>
              <a:path w="213833" h="299366">
                <a:moveTo>
                  <a:pt x="0" y="0"/>
                </a:moveTo>
                <a:lnTo>
                  <a:pt x="213833" y="0"/>
                </a:lnTo>
                <a:lnTo>
                  <a:pt x="213833" y="299366"/>
                </a:lnTo>
                <a:lnTo>
                  <a:pt x="0" y="299366"/>
                </a:lnTo>
                <a:lnTo>
                  <a:pt x="0" y="0"/>
                </a:lnTo>
                <a:close/>
              </a:path>
            </a:pathLst>
          </a:custGeom>
          <a:blipFill>
            <a:blip r:embed="rId7"/>
            <a:stretch>
              <a:fillRect/>
            </a:stretch>
          </a:blipFill>
        </p:spPr>
        <p:txBody>
          <a:bodyPr/>
          <a:lstStyle/>
          <a:p>
            <a:endParaRPr lang="pt-BR"/>
          </a:p>
        </p:txBody>
      </p:sp>
      <p:grpSp>
        <p:nvGrpSpPr>
          <p:cNvPr id="12" name="Group 12"/>
          <p:cNvGrpSpPr/>
          <p:nvPr/>
        </p:nvGrpSpPr>
        <p:grpSpPr>
          <a:xfrm>
            <a:off x="1685742" y="8158890"/>
            <a:ext cx="2022545" cy="606480"/>
            <a:chOff x="0" y="0"/>
            <a:chExt cx="532947" cy="159809"/>
          </a:xfrm>
        </p:grpSpPr>
        <p:sp>
          <p:nvSpPr>
            <p:cNvPr id="13" name="Freeform 13"/>
            <p:cNvSpPr/>
            <p:nvPr/>
          </p:nvSpPr>
          <p:spPr>
            <a:xfrm>
              <a:off x="0" y="0"/>
              <a:ext cx="532947" cy="159809"/>
            </a:xfrm>
            <a:custGeom>
              <a:avLst/>
              <a:gdLst/>
              <a:ahLst/>
              <a:cxnLst/>
              <a:rect l="l" t="t" r="r" b="b"/>
              <a:pathLst>
                <a:path w="532947" h="159809">
                  <a:moveTo>
                    <a:pt x="79905" y="0"/>
                  </a:moveTo>
                  <a:lnTo>
                    <a:pt x="453042" y="0"/>
                  </a:lnTo>
                  <a:cubicBezTo>
                    <a:pt x="497172" y="0"/>
                    <a:pt x="532947" y="35775"/>
                    <a:pt x="532947" y="79905"/>
                  </a:cubicBezTo>
                  <a:lnTo>
                    <a:pt x="532947" y="79905"/>
                  </a:lnTo>
                  <a:cubicBezTo>
                    <a:pt x="532947" y="124035"/>
                    <a:pt x="497172" y="159809"/>
                    <a:pt x="453042" y="159809"/>
                  </a:cubicBezTo>
                  <a:lnTo>
                    <a:pt x="79905" y="159809"/>
                  </a:lnTo>
                  <a:cubicBezTo>
                    <a:pt x="35775" y="159809"/>
                    <a:pt x="0" y="124035"/>
                    <a:pt x="0" y="79905"/>
                  </a:cubicBezTo>
                  <a:lnTo>
                    <a:pt x="0" y="79905"/>
                  </a:lnTo>
                  <a:cubicBezTo>
                    <a:pt x="0" y="35775"/>
                    <a:pt x="35775" y="0"/>
                    <a:pt x="79905" y="0"/>
                  </a:cubicBezTo>
                  <a:close/>
                </a:path>
              </a:pathLst>
            </a:custGeom>
            <a:solidFill>
              <a:srgbClr val="E9E8E8"/>
            </a:solidFill>
          </p:spPr>
          <p:txBody>
            <a:bodyPr/>
            <a:lstStyle/>
            <a:p>
              <a:endParaRPr lang="pt-BR"/>
            </a:p>
          </p:txBody>
        </p:sp>
        <p:sp>
          <p:nvSpPr>
            <p:cNvPr id="14" name="TextBox 14"/>
            <p:cNvSpPr txBox="1"/>
            <p:nvPr/>
          </p:nvSpPr>
          <p:spPr>
            <a:xfrm>
              <a:off x="0" y="0"/>
              <a:ext cx="532947" cy="159809"/>
            </a:xfrm>
            <a:prstGeom prst="rect">
              <a:avLst/>
            </a:prstGeom>
          </p:spPr>
          <p:txBody>
            <a:bodyPr lIns="71403" tIns="71403" rIns="71403" bIns="71403" rtlCol="0" anchor="ctr"/>
            <a:lstStyle/>
            <a:p>
              <a:pPr algn="ctr">
                <a:lnSpc>
                  <a:spcPts val="1495"/>
                </a:lnSpc>
              </a:pPr>
              <a:r>
                <a:rPr lang="en-US" sz="1150" spc="-5">
                  <a:solidFill>
                    <a:srgbClr val="030403"/>
                  </a:solidFill>
                  <a:latin typeface="Hammersmith One"/>
                </a:rPr>
                <a:t>Entrar com outras plataformas</a:t>
              </a:r>
            </a:p>
          </p:txBody>
        </p:sp>
      </p:grpSp>
      <p:sp>
        <p:nvSpPr>
          <p:cNvPr id="15" name="Freeform 15"/>
          <p:cNvSpPr/>
          <p:nvPr/>
        </p:nvSpPr>
        <p:spPr>
          <a:xfrm>
            <a:off x="13473656" y="3687016"/>
            <a:ext cx="3930905" cy="1718367"/>
          </a:xfrm>
          <a:custGeom>
            <a:avLst/>
            <a:gdLst/>
            <a:ahLst/>
            <a:cxnLst/>
            <a:rect l="l" t="t" r="r" b="b"/>
            <a:pathLst>
              <a:path w="3930905" h="1718367">
                <a:moveTo>
                  <a:pt x="0" y="0"/>
                </a:moveTo>
                <a:lnTo>
                  <a:pt x="3930906" y="0"/>
                </a:lnTo>
                <a:lnTo>
                  <a:pt x="3930906" y="1718367"/>
                </a:lnTo>
                <a:lnTo>
                  <a:pt x="0" y="1718367"/>
                </a:lnTo>
                <a:lnTo>
                  <a:pt x="0" y="0"/>
                </a:lnTo>
                <a:close/>
              </a:path>
            </a:pathLst>
          </a:custGeom>
          <a:blipFill>
            <a:blip r:embed="rId9"/>
            <a:stretch>
              <a:fillRect/>
            </a:stretch>
          </a:blipFill>
        </p:spPr>
        <p:txBody>
          <a:bodyPr/>
          <a:lstStyle/>
          <a:p>
            <a:endParaRPr lang="pt-BR"/>
          </a:p>
        </p:txBody>
      </p:sp>
      <p:sp>
        <p:nvSpPr>
          <p:cNvPr id="16" name="TextBox 16"/>
          <p:cNvSpPr txBox="1"/>
          <p:nvPr/>
        </p:nvSpPr>
        <p:spPr>
          <a:xfrm>
            <a:off x="-975957" y="202195"/>
            <a:ext cx="6175370" cy="676861"/>
          </a:xfrm>
          <a:prstGeom prst="rect">
            <a:avLst/>
          </a:prstGeom>
        </p:spPr>
        <p:txBody>
          <a:bodyPr lIns="0" tIns="0" rIns="0" bIns="0" rtlCol="0" anchor="t">
            <a:spAutoFit/>
          </a:bodyPr>
          <a:lstStyle/>
          <a:p>
            <a:pPr marL="0" lvl="0" indent="0" algn="ctr">
              <a:lnSpc>
                <a:spcPts val="5481"/>
              </a:lnSpc>
              <a:spcBef>
                <a:spcPct val="0"/>
              </a:spcBef>
            </a:pPr>
            <a:r>
              <a:rPr lang="en-US" sz="4216" spc="-21">
                <a:solidFill>
                  <a:srgbClr val="FFFFFF"/>
                </a:solidFill>
                <a:latin typeface="Hammersmith One"/>
              </a:rPr>
              <a:t>Hobbie Switch</a:t>
            </a:r>
          </a:p>
        </p:txBody>
      </p:sp>
      <p:sp>
        <p:nvSpPr>
          <p:cNvPr id="17" name="TextBox 17"/>
          <p:cNvSpPr txBox="1"/>
          <p:nvPr/>
        </p:nvSpPr>
        <p:spPr>
          <a:xfrm>
            <a:off x="6329091" y="327071"/>
            <a:ext cx="5629818" cy="1359649"/>
          </a:xfrm>
          <a:prstGeom prst="rect">
            <a:avLst/>
          </a:prstGeom>
        </p:spPr>
        <p:txBody>
          <a:bodyPr lIns="0" tIns="0" rIns="0" bIns="0" rtlCol="0" anchor="t">
            <a:spAutoFit/>
          </a:bodyPr>
          <a:lstStyle/>
          <a:p>
            <a:pPr algn="ctr">
              <a:lnSpc>
                <a:spcPts val="5481"/>
              </a:lnSpc>
            </a:pPr>
            <a:r>
              <a:rPr lang="en-US" sz="4216" spc="-21">
                <a:solidFill>
                  <a:srgbClr val="000000"/>
                </a:solidFill>
                <a:latin typeface="Hammersmith One"/>
              </a:rPr>
              <a:t>• Login</a:t>
            </a:r>
          </a:p>
          <a:p>
            <a:pPr algn="ctr">
              <a:lnSpc>
                <a:spcPts val="5481"/>
              </a:lnSpc>
              <a:spcBef>
                <a:spcPct val="0"/>
              </a:spcBef>
            </a:pPr>
            <a:endParaRPr lang="en-US" sz="4216" spc="-21">
              <a:solidFill>
                <a:srgbClr val="000000"/>
              </a:solidFill>
              <a:latin typeface="Hammersmith One"/>
            </a:endParaRPr>
          </a:p>
        </p:txBody>
      </p:sp>
      <p:sp>
        <p:nvSpPr>
          <p:cNvPr id="18" name="TextBox 18"/>
          <p:cNvSpPr txBox="1"/>
          <p:nvPr/>
        </p:nvSpPr>
        <p:spPr>
          <a:xfrm>
            <a:off x="12731197" y="1321320"/>
            <a:ext cx="5415823" cy="1600268"/>
          </a:xfrm>
          <a:prstGeom prst="rect">
            <a:avLst/>
          </a:prstGeom>
        </p:spPr>
        <p:txBody>
          <a:bodyPr lIns="0" tIns="0" rIns="0" bIns="0" rtlCol="0" anchor="t">
            <a:spAutoFit/>
          </a:bodyPr>
          <a:lstStyle/>
          <a:p>
            <a:pPr algn="just">
              <a:lnSpc>
                <a:spcPts val="2593"/>
              </a:lnSpc>
              <a:spcBef>
                <a:spcPct val="0"/>
              </a:spcBef>
            </a:pPr>
            <a:r>
              <a:rPr lang="en-US" sz="1995" spc="-9">
                <a:solidFill>
                  <a:srgbClr val="000000"/>
                </a:solidFill>
                <a:latin typeface="Hammersmith One"/>
              </a:rPr>
              <a:t>A opção de entrar com outras redes sociais, necessita pressionar o botão “Entrar com outras plataformas”, onde o usuário será encaminhado para outra página com as mesmas opções das exibidas na versão Web:</a:t>
            </a:r>
          </a:p>
        </p:txBody>
      </p:sp>
      <p:sp>
        <p:nvSpPr>
          <p:cNvPr id="19" name="TextBox 19"/>
          <p:cNvSpPr txBox="1"/>
          <p:nvPr/>
        </p:nvSpPr>
        <p:spPr>
          <a:xfrm>
            <a:off x="12731197" y="5386333"/>
            <a:ext cx="5415823" cy="4170763"/>
          </a:xfrm>
          <a:prstGeom prst="rect">
            <a:avLst/>
          </a:prstGeom>
        </p:spPr>
        <p:txBody>
          <a:bodyPr lIns="0" tIns="0" rIns="0" bIns="0" rtlCol="0" anchor="t">
            <a:spAutoFit/>
          </a:bodyPr>
          <a:lstStyle/>
          <a:p>
            <a:pPr algn="just">
              <a:lnSpc>
                <a:spcPts val="2593"/>
              </a:lnSpc>
            </a:pPr>
            <a:r>
              <a:rPr lang="en-US" sz="1995" spc="-9">
                <a:solidFill>
                  <a:srgbClr val="000000"/>
                </a:solidFill>
                <a:latin typeface="Hammersmith One"/>
              </a:rPr>
              <a:t>Como em outras plataformas, por critério de segurança, a senha pode ser escondida ou exibida, de acordo com a vontade do utilizador.</a:t>
            </a:r>
          </a:p>
          <a:p>
            <a:pPr algn="just">
              <a:lnSpc>
                <a:spcPts val="2593"/>
              </a:lnSpc>
            </a:pPr>
            <a:endParaRPr lang="en-US" sz="1995" spc="-9">
              <a:solidFill>
                <a:srgbClr val="000000"/>
              </a:solidFill>
              <a:latin typeface="Hammersmith One"/>
            </a:endParaRPr>
          </a:p>
          <a:p>
            <a:pPr algn="just">
              <a:lnSpc>
                <a:spcPts val="2593"/>
              </a:lnSpc>
            </a:pPr>
            <a:r>
              <a:rPr lang="en-US" sz="1995" spc="-9">
                <a:solidFill>
                  <a:srgbClr val="000000"/>
                </a:solidFill>
                <a:latin typeface="Hammersmith One"/>
              </a:rPr>
              <a:t>Ademais, caso tenha esquecido a senha, será enviada uma nova senha para o e-mail cadastrado. </a:t>
            </a:r>
          </a:p>
          <a:p>
            <a:pPr algn="just">
              <a:lnSpc>
                <a:spcPts val="2593"/>
              </a:lnSpc>
            </a:pPr>
            <a:endParaRPr lang="en-US" sz="1995" spc="-9">
              <a:solidFill>
                <a:srgbClr val="000000"/>
              </a:solidFill>
              <a:latin typeface="Hammersmith One"/>
            </a:endParaRPr>
          </a:p>
          <a:p>
            <a:pPr algn="just">
              <a:lnSpc>
                <a:spcPts val="2593"/>
              </a:lnSpc>
              <a:spcBef>
                <a:spcPct val="0"/>
              </a:spcBef>
            </a:pPr>
            <a:r>
              <a:rPr lang="en-US" sz="1995" spc="-9">
                <a:solidFill>
                  <a:srgbClr val="000000"/>
                </a:solidFill>
                <a:latin typeface="Hammersmith One"/>
              </a:rPr>
              <a:t>OBS: A página de cadastro na versão WEB é acessada através da página de Login, através da opção “Registre-se agora”. Na versão APP tem um botão com essa opção disponível.</a:t>
            </a:r>
          </a:p>
        </p:txBody>
      </p:sp>
      <p:grpSp>
        <p:nvGrpSpPr>
          <p:cNvPr id="20" name="Group 20"/>
          <p:cNvGrpSpPr/>
          <p:nvPr/>
        </p:nvGrpSpPr>
        <p:grpSpPr>
          <a:xfrm>
            <a:off x="14427836" y="3001062"/>
            <a:ext cx="2022545" cy="606480"/>
            <a:chOff x="0" y="0"/>
            <a:chExt cx="532947" cy="159809"/>
          </a:xfrm>
        </p:grpSpPr>
        <p:sp>
          <p:nvSpPr>
            <p:cNvPr id="21" name="Freeform 21"/>
            <p:cNvSpPr/>
            <p:nvPr/>
          </p:nvSpPr>
          <p:spPr>
            <a:xfrm>
              <a:off x="0" y="0"/>
              <a:ext cx="532947" cy="159809"/>
            </a:xfrm>
            <a:custGeom>
              <a:avLst/>
              <a:gdLst/>
              <a:ahLst/>
              <a:cxnLst/>
              <a:rect l="l" t="t" r="r" b="b"/>
              <a:pathLst>
                <a:path w="532947" h="159809">
                  <a:moveTo>
                    <a:pt x="79905" y="0"/>
                  </a:moveTo>
                  <a:lnTo>
                    <a:pt x="453042" y="0"/>
                  </a:lnTo>
                  <a:cubicBezTo>
                    <a:pt x="497172" y="0"/>
                    <a:pt x="532947" y="35775"/>
                    <a:pt x="532947" y="79905"/>
                  </a:cubicBezTo>
                  <a:lnTo>
                    <a:pt x="532947" y="79905"/>
                  </a:lnTo>
                  <a:cubicBezTo>
                    <a:pt x="532947" y="124035"/>
                    <a:pt x="497172" y="159809"/>
                    <a:pt x="453042" y="159809"/>
                  </a:cubicBezTo>
                  <a:lnTo>
                    <a:pt x="79905" y="159809"/>
                  </a:lnTo>
                  <a:cubicBezTo>
                    <a:pt x="35775" y="159809"/>
                    <a:pt x="0" y="124035"/>
                    <a:pt x="0" y="79905"/>
                  </a:cubicBezTo>
                  <a:lnTo>
                    <a:pt x="0" y="79905"/>
                  </a:lnTo>
                  <a:cubicBezTo>
                    <a:pt x="0" y="35775"/>
                    <a:pt x="35775" y="0"/>
                    <a:pt x="79905" y="0"/>
                  </a:cubicBezTo>
                  <a:close/>
                </a:path>
              </a:pathLst>
            </a:custGeom>
            <a:solidFill>
              <a:srgbClr val="E9E8E8"/>
            </a:solidFill>
          </p:spPr>
          <p:txBody>
            <a:bodyPr/>
            <a:lstStyle/>
            <a:p>
              <a:endParaRPr lang="pt-BR"/>
            </a:p>
          </p:txBody>
        </p:sp>
        <p:sp>
          <p:nvSpPr>
            <p:cNvPr id="22" name="TextBox 22"/>
            <p:cNvSpPr txBox="1"/>
            <p:nvPr/>
          </p:nvSpPr>
          <p:spPr>
            <a:xfrm>
              <a:off x="0" y="0"/>
              <a:ext cx="532947" cy="159809"/>
            </a:xfrm>
            <a:prstGeom prst="rect">
              <a:avLst/>
            </a:prstGeom>
          </p:spPr>
          <p:txBody>
            <a:bodyPr lIns="71403" tIns="71403" rIns="71403" bIns="71403" rtlCol="0" anchor="ctr"/>
            <a:lstStyle/>
            <a:p>
              <a:pPr algn="ctr">
                <a:lnSpc>
                  <a:spcPts val="1495"/>
                </a:lnSpc>
              </a:pPr>
              <a:r>
                <a:rPr lang="en-US" sz="1150" spc="-5">
                  <a:solidFill>
                    <a:srgbClr val="030403"/>
                  </a:solidFill>
                  <a:latin typeface="Hammersmith One"/>
                </a:rPr>
                <a:t>Entrar com outras plataformas</a:t>
              </a:r>
            </a:p>
          </p:txBody>
        </p:sp>
      </p:grpSp>
      <p:grpSp>
        <p:nvGrpSpPr>
          <p:cNvPr id="23" name="Group 23"/>
          <p:cNvGrpSpPr/>
          <p:nvPr/>
        </p:nvGrpSpPr>
        <p:grpSpPr>
          <a:xfrm>
            <a:off x="1647986" y="7999749"/>
            <a:ext cx="2098058" cy="1021915"/>
            <a:chOff x="0" y="0"/>
            <a:chExt cx="552845" cy="269278"/>
          </a:xfrm>
        </p:grpSpPr>
        <p:sp>
          <p:nvSpPr>
            <p:cNvPr id="24" name="Freeform 24"/>
            <p:cNvSpPr/>
            <p:nvPr/>
          </p:nvSpPr>
          <p:spPr>
            <a:xfrm>
              <a:off x="0" y="0"/>
              <a:ext cx="552845" cy="269278"/>
            </a:xfrm>
            <a:custGeom>
              <a:avLst/>
              <a:gdLst/>
              <a:ahLst/>
              <a:cxnLst/>
              <a:rect l="l" t="t" r="r" b="b"/>
              <a:pathLst>
                <a:path w="552845" h="269278">
                  <a:moveTo>
                    <a:pt x="36306" y="0"/>
                  </a:moveTo>
                  <a:lnTo>
                    <a:pt x="516539" y="0"/>
                  </a:lnTo>
                  <a:cubicBezTo>
                    <a:pt x="526168" y="0"/>
                    <a:pt x="535402" y="3825"/>
                    <a:pt x="542211" y="10634"/>
                  </a:cubicBezTo>
                  <a:cubicBezTo>
                    <a:pt x="549020" y="17443"/>
                    <a:pt x="552845" y="26677"/>
                    <a:pt x="552845" y="36306"/>
                  </a:cubicBezTo>
                  <a:lnTo>
                    <a:pt x="552845" y="232972"/>
                  </a:lnTo>
                  <a:cubicBezTo>
                    <a:pt x="552845" y="242601"/>
                    <a:pt x="549020" y="251835"/>
                    <a:pt x="542211" y="258644"/>
                  </a:cubicBezTo>
                  <a:cubicBezTo>
                    <a:pt x="535402" y="265453"/>
                    <a:pt x="526168" y="269278"/>
                    <a:pt x="516539" y="269278"/>
                  </a:cubicBezTo>
                  <a:lnTo>
                    <a:pt x="36306" y="269278"/>
                  </a:lnTo>
                  <a:cubicBezTo>
                    <a:pt x="26677" y="269278"/>
                    <a:pt x="17443" y="265453"/>
                    <a:pt x="10634" y="258644"/>
                  </a:cubicBezTo>
                  <a:cubicBezTo>
                    <a:pt x="3825" y="251835"/>
                    <a:pt x="0" y="242601"/>
                    <a:pt x="0" y="232972"/>
                  </a:cubicBezTo>
                  <a:lnTo>
                    <a:pt x="0" y="36306"/>
                  </a:lnTo>
                  <a:cubicBezTo>
                    <a:pt x="0" y="26677"/>
                    <a:pt x="3825" y="17443"/>
                    <a:pt x="10634" y="10634"/>
                  </a:cubicBezTo>
                  <a:cubicBezTo>
                    <a:pt x="17443" y="3825"/>
                    <a:pt x="26677" y="0"/>
                    <a:pt x="36306" y="0"/>
                  </a:cubicBezTo>
                  <a:close/>
                </a:path>
              </a:pathLst>
            </a:custGeom>
            <a:solidFill>
              <a:srgbClr val="000000">
                <a:alpha val="0"/>
              </a:srgbClr>
            </a:solidFill>
            <a:ln w="57150" cap="sq">
              <a:solidFill>
                <a:srgbClr val="D00000"/>
              </a:solidFill>
              <a:prstDash val="solid"/>
              <a:miter/>
            </a:ln>
          </p:spPr>
          <p:txBody>
            <a:bodyPr/>
            <a:lstStyle/>
            <a:p>
              <a:endParaRPr lang="pt-BR"/>
            </a:p>
          </p:txBody>
        </p:sp>
        <p:sp>
          <p:nvSpPr>
            <p:cNvPr id="25" name="TextBox 25"/>
            <p:cNvSpPr txBox="1"/>
            <p:nvPr/>
          </p:nvSpPr>
          <p:spPr>
            <a:xfrm>
              <a:off x="0" y="-28575"/>
              <a:ext cx="552845" cy="297853"/>
            </a:xfrm>
            <a:prstGeom prst="rect">
              <a:avLst/>
            </a:prstGeom>
          </p:spPr>
          <p:txBody>
            <a:bodyPr lIns="71403" tIns="71403" rIns="71403" bIns="71403" rtlCol="0" anchor="ctr"/>
            <a:lstStyle/>
            <a:p>
              <a:pPr algn="ctr">
                <a:lnSpc>
                  <a:spcPts val="2956"/>
                </a:lnSpc>
              </a:pPr>
              <a:endParaRPr/>
            </a:p>
          </p:txBody>
        </p:sp>
      </p:grpSp>
      <p:grpSp>
        <p:nvGrpSpPr>
          <p:cNvPr id="26" name="Group 26"/>
          <p:cNvGrpSpPr/>
          <p:nvPr/>
        </p:nvGrpSpPr>
        <p:grpSpPr>
          <a:xfrm>
            <a:off x="12543766" y="1198474"/>
            <a:ext cx="5603255" cy="4206909"/>
            <a:chOff x="0" y="0"/>
            <a:chExt cx="1476475" cy="1108534"/>
          </a:xfrm>
        </p:grpSpPr>
        <p:sp>
          <p:nvSpPr>
            <p:cNvPr id="27" name="Freeform 27"/>
            <p:cNvSpPr/>
            <p:nvPr/>
          </p:nvSpPr>
          <p:spPr>
            <a:xfrm>
              <a:off x="0" y="0"/>
              <a:ext cx="1476475" cy="1108534"/>
            </a:xfrm>
            <a:custGeom>
              <a:avLst/>
              <a:gdLst/>
              <a:ahLst/>
              <a:cxnLst/>
              <a:rect l="l" t="t" r="r" b="b"/>
              <a:pathLst>
                <a:path w="1476475" h="1108534">
                  <a:moveTo>
                    <a:pt x="13594" y="0"/>
                  </a:moveTo>
                  <a:lnTo>
                    <a:pt x="1462881" y="0"/>
                  </a:lnTo>
                  <a:cubicBezTo>
                    <a:pt x="1466486" y="0"/>
                    <a:pt x="1469944" y="1432"/>
                    <a:pt x="1472493" y="3982"/>
                  </a:cubicBezTo>
                  <a:cubicBezTo>
                    <a:pt x="1475043" y="6531"/>
                    <a:pt x="1476475" y="9989"/>
                    <a:pt x="1476475" y="13594"/>
                  </a:cubicBezTo>
                  <a:lnTo>
                    <a:pt x="1476475" y="1094939"/>
                  </a:lnTo>
                  <a:cubicBezTo>
                    <a:pt x="1476475" y="1102447"/>
                    <a:pt x="1470389" y="1108534"/>
                    <a:pt x="1462881" y="1108534"/>
                  </a:cubicBezTo>
                  <a:lnTo>
                    <a:pt x="13594" y="1108534"/>
                  </a:lnTo>
                  <a:cubicBezTo>
                    <a:pt x="6086" y="1108534"/>
                    <a:pt x="0" y="1102447"/>
                    <a:pt x="0" y="1094939"/>
                  </a:cubicBezTo>
                  <a:lnTo>
                    <a:pt x="0" y="13594"/>
                  </a:lnTo>
                  <a:cubicBezTo>
                    <a:pt x="0" y="6086"/>
                    <a:pt x="6086" y="0"/>
                    <a:pt x="13594" y="0"/>
                  </a:cubicBezTo>
                  <a:close/>
                </a:path>
              </a:pathLst>
            </a:custGeom>
            <a:solidFill>
              <a:srgbClr val="000000">
                <a:alpha val="0"/>
              </a:srgbClr>
            </a:solidFill>
            <a:ln w="57150" cap="sq">
              <a:solidFill>
                <a:srgbClr val="D00000"/>
              </a:solidFill>
              <a:prstDash val="solid"/>
              <a:miter/>
            </a:ln>
          </p:spPr>
          <p:txBody>
            <a:bodyPr/>
            <a:lstStyle/>
            <a:p>
              <a:endParaRPr lang="pt-BR"/>
            </a:p>
          </p:txBody>
        </p:sp>
        <p:sp>
          <p:nvSpPr>
            <p:cNvPr id="28" name="TextBox 28"/>
            <p:cNvSpPr txBox="1"/>
            <p:nvPr/>
          </p:nvSpPr>
          <p:spPr>
            <a:xfrm>
              <a:off x="0" y="-28575"/>
              <a:ext cx="1476475" cy="1137109"/>
            </a:xfrm>
            <a:prstGeom prst="rect">
              <a:avLst/>
            </a:prstGeom>
          </p:spPr>
          <p:txBody>
            <a:bodyPr lIns="71403" tIns="71403" rIns="71403" bIns="71403" rtlCol="0" anchor="ctr"/>
            <a:lstStyle/>
            <a:p>
              <a:pPr algn="ctr">
                <a:lnSpc>
                  <a:spcPts val="2956"/>
                </a:lnSpc>
              </a:pPr>
              <a:endParaRPr/>
            </a:p>
          </p:txBody>
        </p:sp>
      </p:grpSp>
      <p:grpSp>
        <p:nvGrpSpPr>
          <p:cNvPr id="29" name="Group 29"/>
          <p:cNvGrpSpPr/>
          <p:nvPr/>
        </p:nvGrpSpPr>
        <p:grpSpPr>
          <a:xfrm>
            <a:off x="3746044" y="5956249"/>
            <a:ext cx="976108" cy="681881"/>
            <a:chOff x="0" y="0"/>
            <a:chExt cx="257208" cy="179678"/>
          </a:xfrm>
        </p:grpSpPr>
        <p:sp>
          <p:nvSpPr>
            <p:cNvPr id="30" name="Freeform 30"/>
            <p:cNvSpPr/>
            <p:nvPr/>
          </p:nvSpPr>
          <p:spPr>
            <a:xfrm>
              <a:off x="0" y="0"/>
              <a:ext cx="257208" cy="179678"/>
            </a:xfrm>
            <a:custGeom>
              <a:avLst/>
              <a:gdLst/>
              <a:ahLst/>
              <a:cxnLst/>
              <a:rect l="l" t="t" r="r" b="b"/>
              <a:pathLst>
                <a:path w="257208" h="179678">
                  <a:moveTo>
                    <a:pt x="78037" y="0"/>
                  </a:moveTo>
                  <a:lnTo>
                    <a:pt x="179171" y="0"/>
                  </a:lnTo>
                  <a:cubicBezTo>
                    <a:pt x="199867" y="0"/>
                    <a:pt x="219716" y="8222"/>
                    <a:pt x="234351" y="22856"/>
                  </a:cubicBezTo>
                  <a:cubicBezTo>
                    <a:pt x="248986" y="37491"/>
                    <a:pt x="257208" y="57340"/>
                    <a:pt x="257208" y="78037"/>
                  </a:cubicBezTo>
                  <a:lnTo>
                    <a:pt x="257208" y="101641"/>
                  </a:lnTo>
                  <a:cubicBezTo>
                    <a:pt x="257208" y="122338"/>
                    <a:pt x="248986" y="142186"/>
                    <a:pt x="234351" y="156821"/>
                  </a:cubicBezTo>
                  <a:cubicBezTo>
                    <a:pt x="219716" y="171456"/>
                    <a:pt x="199867" y="179678"/>
                    <a:pt x="179171" y="179678"/>
                  </a:cubicBezTo>
                  <a:lnTo>
                    <a:pt x="78037" y="179678"/>
                  </a:lnTo>
                  <a:cubicBezTo>
                    <a:pt x="57340" y="179678"/>
                    <a:pt x="37491" y="171456"/>
                    <a:pt x="22856" y="156821"/>
                  </a:cubicBezTo>
                  <a:cubicBezTo>
                    <a:pt x="8222" y="142186"/>
                    <a:pt x="0" y="122338"/>
                    <a:pt x="0" y="101641"/>
                  </a:cubicBezTo>
                  <a:lnTo>
                    <a:pt x="0" y="78037"/>
                  </a:lnTo>
                  <a:cubicBezTo>
                    <a:pt x="0" y="57340"/>
                    <a:pt x="8222" y="37491"/>
                    <a:pt x="22856" y="22856"/>
                  </a:cubicBezTo>
                  <a:cubicBezTo>
                    <a:pt x="37491" y="8222"/>
                    <a:pt x="57340" y="0"/>
                    <a:pt x="78037" y="0"/>
                  </a:cubicBezTo>
                  <a:close/>
                </a:path>
              </a:pathLst>
            </a:custGeom>
            <a:solidFill>
              <a:srgbClr val="000000">
                <a:alpha val="0"/>
              </a:srgbClr>
            </a:solidFill>
            <a:ln w="57150" cap="sq">
              <a:solidFill>
                <a:srgbClr val="B64DFF"/>
              </a:solidFill>
              <a:prstDash val="solid"/>
              <a:miter/>
            </a:ln>
          </p:spPr>
          <p:txBody>
            <a:bodyPr/>
            <a:lstStyle/>
            <a:p>
              <a:endParaRPr lang="pt-BR"/>
            </a:p>
          </p:txBody>
        </p:sp>
        <p:sp>
          <p:nvSpPr>
            <p:cNvPr id="31" name="TextBox 31"/>
            <p:cNvSpPr txBox="1"/>
            <p:nvPr/>
          </p:nvSpPr>
          <p:spPr>
            <a:xfrm>
              <a:off x="0" y="-28575"/>
              <a:ext cx="257208" cy="208253"/>
            </a:xfrm>
            <a:prstGeom prst="rect">
              <a:avLst/>
            </a:prstGeom>
          </p:spPr>
          <p:txBody>
            <a:bodyPr lIns="71403" tIns="71403" rIns="71403" bIns="71403" rtlCol="0" anchor="ctr"/>
            <a:lstStyle/>
            <a:p>
              <a:pPr algn="ctr">
                <a:lnSpc>
                  <a:spcPts val="2956"/>
                </a:lnSpc>
              </a:pPr>
              <a:endParaRPr/>
            </a:p>
          </p:txBody>
        </p:sp>
      </p:grpSp>
      <p:grpSp>
        <p:nvGrpSpPr>
          <p:cNvPr id="32" name="Group 32"/>
          <p:cNvGrpSpPr/>
          <p:nvPr/>
        </p:nvGrpSpPr>
        <p:grpSpPr>
          <a:xfrm>
            <a:off x="12543766" y="5405383"/>
            <a:ext cx="5744234" cy="1320158"/>
            <a:chOff x="0" y="0"/>
            <a:chExt cx="1513624" cy="347866"/>
          </a:xfrm>
        </p:grpSpPr>
        <p:sp>
          <p:nvSpPr>
            <p:cNvPr id="33" name="Freeform 33"/>
            <p:cNvSpPr/>
            <p:nvPr/>
          </p:nvSpPr>
          <p:spPr>
            <a:xfrm>
              <a:off x="0" y="0"/>
              <a:ext cx="1513624" cy="347866"/>
            </a:xfrm>
            <a:custGeom>
              <a:avLst/>
              <a:gdLst/>
              <a:ahLst/>
              <a:cxnLst/>
              <a:rect l="l" t="t" r="r" b="b"/>
              <a:pathLst>
                <a:path w="1513624" h="347866">
                  <a:moveTo>
                    <a:pt x="13261" y="0"/>
                  </a:moveTo>
                  <a:lnTo>
                    <a:pt x="1500363" y="0"/>
                  </a:lnTo>
                  <a:cubicBezTo>
                    <a:pt x="1503880" y="0"/>
                    <a:pt x="1507253" y="1397"/>
                    <a:pt x="1509740" y="3884"/>
                  </a:cubicBezTo>
                  <a:cubicBezTo>
                    <a:pt x="1512226" y="6371"/>
                    <a:pt x="1513624" y="9744"/>
                    <a:pt x="1513624" y="13261"/>
                  </a:cubicBezTo>
                  <a:lnTo>
                    <a:pt x="1513624" y="334605"/>
                  </a:lnTo>
                  <a:cubicBezTo>
                    <a:pt x="1513624" y="338122"/>
                    <a:pt x="1512226" y="341495"/>
                    <a:pt x="1509740" y="343982"/>
                  </a:cubicBezTo>
                  <a:cubicBezTo>
                    <a:pt x="1507253" y="346468"/>
                    <a:pt x="1503880" y="347866"/>
                    <a:pt x="1500363" y="347866"/>
                  </a:cubicBezTo>
                  <a:lnTo>
                    <a:pt x="13261" y="347866"/>
                  </a:lnTo>
                  <a:cubicBezTo>
                    <a:pt x="9744" y="347866"/>
                    <a:pt x="6371" y="346468"/>
                    <a:pt x="3884" y="343982"/>
                  </a:cubicBezTo>
                  <a:cubicBezTo>
                    <a:pt x="1397" y="341495"/>
                    <a:pt x="0" y="338122"/>
                    <a:pt x="0" y="334605"/>
                  </a:cubicBezTo>
                  <a:lnTo>
                    <a:pt x="0" y="13261"/>
                  </a:lnTo>
                  <a:cubicBezTo>
                    <a:pt x="0" y="9744"/>
                    <a:pt x="1397" y="6371"/>
                    <a:pt x="3884" y="3884"/>
                  </a:cubicBezTo>
                  <a:cubicBezTo>
                    <a:pt x="6371" y="1397"/>
                    <a:pt x="9744" y="0"/>
                    <a:pt x="13261" y="0"/>
                  </a:cubicBezTo>
                  <a:close/>
                </a:path>
              </a:pathLst>
            </a:custGeom>
            <a:solidFill>
              <a:srgbClr val="000000">
                <a:alpha val="0"/>
              </a:srgbClr>
            </a:solidFill>
            <a:ln w="57150" cap="sq">
              <a:solidFill>
                <a:srgbClr val="B64DFF"/>
              </a:solidFill>
              <a:prstDash val="solid"/>
              <a:miter/>
            </a:ln>
          </p:spPr>
          <p:txBody>
            <a:bodyPr/>
            <a:lstStyle/>
            <a:p>
              <a:endParaRPr lang="pt-BR"/>
            </a:p>
          </p:txBody>
        </p:sp>
        <p:sp>
          <p:nvSpPr>
            <p:cNvPr id="34" name="TextBox 34"/>
            <p:cNvSpPr txBox="1"/>
            <p:nvPr/>
          </p:nvSpPr>
          <p:spPr>
            <a:xfrm>
              <a:off x="0" y="-28575"/>
              <a:ext cx="1513624" cy="376441"/>
            </a:xfrm>
            <a:prstGeom prst="rect">
              <a:avLst/>
            </a:prstGeom>
          </p:spPr>
          <p:txBody>
            <a:bodyPr lIns="71403" tIns="71403" rIns="71403" bIns="71403" rtlCol="0" anchor="ctr"/>
            <a:lstStyle/>
            <a:p>
              <a:pPr algn="ctr">
                <a:lnSpc>
                  <a:spcPts val="2956"/>
                </a:lnSpc>
              </a:pPr>
              <a:endParaRPr/>
            </a:p>
          </p:txBody>
        </p:sp>
      </p:grpSp>
      <p:grpSp>
        <p:nvGrpSpPr>
          <p:cNvPr id="35" name="Group 35"/>
          <p:cNvGrpSpPr/>
          <p:nvPr/>
        </p:nvGrpSpPr>
        <p:grpSpPr>
          <a:xfrm>
            <a:off x="11049242" y="3005136"/>
            <a:ext cx="976108" cy="681881"/>
            <a:chOff x="0" y="0"/>
            <a:chExt cx="257208" cy="179678"/>
          </a:xfrm>
        </p:grpSpPr>
        <p:sp>
          <p:nvSpPr>
            <p:cNvPr id="36" name="Freeform 36"/>
            <p:cNvSpPr/>
            <p:nvPr/>
          </p:nvSpPr>
          <p:spPr>
            <a:xfrm>
              <a:off x="0" y="0"/>
              <a:ext cx="257208" cy="179678"/>
            </a:xfrm>
            <a:custGeom>
              <a:avLst/>
              <a:gdLst/>
              <a:ahLst/>
              <a:cxnLst/>
              <a:rect l="l" t="t" r="r" b="b"/>
              <a:pathLst>
                <a:path w="257208" h="179678">
                  <a:moveTo>
                    <a:pt x="78037" y="0"/>
                  </a:moveTo>
                  <a:lnTo>
                    <a:pt x="179171" y="0"/>
                  </a:lnTo>
                  <a:cubicBezTo>
                    <a:pt x="199867" y="0"/>
                    <a:pt x="219716" y="8222"/>
                    <a:pt x="234351" y="22856"/>
                  </a:cubicBezTo>
                  <a:cubicBezTo>
                    <a:pt x="248986" y="37491"/>
                    <a:pt x="257208" y="57340"/>
                    <a:pt x="257208" y="78037"/>
                  </a:cubicBezTo>
                  <a:lnTo>
                    <a:pt x="257208" y="101641"/>
                  </a:lnTo>
                  <a:cubicBezTo>
                    <a:pt x="257208" y="122338"/>
                    <a:pt x="248986" y="142186"/>
                    <a:pt x="234351" y="156821"/>
                  </a:cubicBezTo>
                  <a:cubicBezTo>
                    <a:pt x="219716" y="171456"/>
                    <a:pt x="199867" y="179678"/>
                    <a:pt x="179171" y="179678"/>
                  </a:cubicBezTo>
                  <a:lnTo>
                    <a:pt x="78037" y="179678"/>
                  </a:lnTo>
                  <a:cubicBezTo>
                    <a:pt x="57340" y="179678"/>
                    <a:pt x="37491" y="171456"/>
                    <a:pt x="22856" y="156821"/>
                  </a:cubicBezTo>
                  <a:cubicBezTo>
                    <a:pt x="8222" y="142186"/>
                    <a:pt x="0" y="122338"/>
                    <a:pt x="0" y="101641"/>
                  </a:cubicBezTo>
                  <a:lnTo>
                    <a:pt x="0" y="78037"/>
                  </a:lnTo>
                  <a:cubicBezTo>
                    <a:pt x="0" y="57340"/>
                    <a:pt x="8222" y="37491"/>
                    <a:pt x="22856" y="22856"/>
                  </a:cubicBezTo>
                  <a:cubicBezTo>
                    <a:pt x="37491" y="8222"/>
                    <a:pt x="57340" y="0"/>
                    <a:pt x="78037" y="0"/>
                  </a:cubicBezTo>
                  <a:close/>
                </a:path>
              </a:pathLst>
            </a:custGeom>
            <a:solidFill>
              <a:srgbClr val="000000">
                <a:alpha val="0"/>
              </a:srgbClr>
            </a:solidFill>
            <a:ln w="57150" cap="sq">
              <a:solidFill>
                <a:srgbClr val="B64DFF"/>
              </a:solidFill>
              <a:prstDash val="solid"/>
              <a:miter/>
            </a:ln>
          </p:spPr>
          <p:txBody>
            <a:bodyPr/>
            <a:lstStyle/>
            <a:p>
              <a:endParaRPr lang="pt-BR"/>
            </a:p>
          </p:txBody>
        </p:sp>
        <p:sp>
          <p:nvSpPr>
            <p:cNvPr id="37" name="TextBox 37"/>
            <p:cNvSpPr txBox="1"/>
            <p:nvPr/>
          </p:nvSpPr>
          <p:spPr>
            <a:xfrm>
              <a:off x="0" y="-28575"/>
              <a:ext cx="257208" cy="208253"/>
            </a:xfrm>
            <a:prstGeom prst="rect">
              <a:avLst/>
            </a:prstGeom>
          </p:spPr>
          <p:txBody>
            <a:bodyPr lIns="71403" tIns="71403" rIns="71403" bIns="71403" rtlCol="0" anchor="ctr"/>
            <a:lstStyle/>
            <a:p>
              <a:pPr algn="ctr">
                <a:lnSpc>
                  <a:spcPts val="2956"/>
                </a:lnSpc>
              </a:pPr>
              <a:endParaRPr/>
            </a:p>
          </p:txBody>
        </p:sp>
      </p:grpSp>
      <p:grpSp>
        <p:nvGrpSpPr>
          <p:cNvPr id="38" name="Group 38"/>
          <p:cNvGrpSpPr/>
          <p:nvPr/>
        </p:nvGrpSpPr>
        <p:grpSpPr>
          <a:xfrm>
            <a:off x="1685742" y="7703699"/>
            <a:ext cx="1364719" cy="455191"/>
            <a:chOff x="0" y="0"/>
            <a:chExt cx="359608" cy="119944"/>
          </a:xfrm>
        </p:grpSpPr>
        <p:sp>
          <p:nvSpPr>
            <p:cNvPr id="39" name="Freeform 39"/>
            <p:cNvSpPr/>
            <p:nvPr/>
          </p:nvSpPr>
          <p:spPr>
            <a:xfrm>
              <a:off x="0" y="0"/>
              <a:ext cx="359608" cy="119944"/>
            </a:xfrm>
            <a:custGeom>
              <a:avLst/>
              <a:gdLst/>
              <a:ahLst/>
              <a:cxnLst/>
              <a:rect l="l" t="t" r="r" b="b"/>
              <a:pathLst>
                <a:path w="359608" h="119944">
                  <a:moveTo>
                    <a:pt x="55815" y="0"/>
                  </a:moveTo>
                  <a:lnTo>
                    <a:pt x="303792" y="0"/>
                  </a:lnTo>
                  <a:cubicBezTo>
                    <a:pt x="318596" y="0"/>
                    <a:pt x="332792" y="5881"/>
                    <a:pt x="343260" y="16348"/>
                  </a:cubicBezTo>
                  <a:cubicBezTo>
                    <a:pt x="353727" y="26815"/>
                    <a:pt x="359608" y="41012"/>
                    <a:pt x="359608" y="55815"/>
                  </a:cubicBezTo>
                  <a:lnTo>
                    <a:pt x="359608" y="64129"/>
                  </a:lnTo>
                  <a:cubicBezTo>
                    <a:pt x="359608" y="94955"/>
                    <a:pt x="334618" y="119944"/>
                    <a:pt x="303792" y="119944"/>
                  </a:cubicBezTo>
                  <a:lnTo>
                    <a:pt x="55815" y="119944"/>
                  </a:lnTo>
                  <a:cubicBezTo>
                    <a:pt x="24989" y="119944"/>
                    <a:pt x="0" y="94955"/>
                    <a:pt x="0" y="64129"/>
                  </a:cubicBezTo>
                  <a:lnTo>
                    <a:pt x="0" y="55815"/>
                  </a:lnTo>
                  <a:cubicBezTo>
                    <a:pt x="0" y="24989"/>
                    <a:pt x="24989" y="0"/>
                    <a:pt x="55815" y="0"/>
                  </a:cubicBezTo>
                  <a:close/>
                </a:path>
              </a:pathLst>
            </a:custGeom>
            <a:solidFill>
              <a:srgbClr val="000000">
                <a:alpha val="0"/>
              </a:srgbClr>
            </a:solidFill>
            <a:ln w="57150" cap="sq">
              <a:solidFill>
                <a:srgbClr val="FFA53B"/>
              </a:solidFill>
              <a:prstDash val="solid"/>
              <a:miter/>
            </a:ln>
          </p:spPr>
          <p:txBody>
            <a:bodyPr/>
            <a:lstStyle/>
            <a:p>
              <a:endParaRPr lang="pt-BR"/>
            </a:p>
          </p:txBody>
        </p:sp>
        <p:sp>
          <p:nvSpPr>
            <p:cNvPr id="40" name="TextBox 40"/>
            <p:cNvSpPr txBox="1"/>
            <p:nvPr/>
          </p:nvSpPr>
          <p:spPr>
            <a:xfrm>
              <a:off x="0" y="-28575"/>
              <a:ext cx="359608" cy="148519"/>
            </a:xfrm>
            <a:prstGeom prst="rect">
              <a:avLst/>
            </a:prstGeom>
          </p:spPr>
          <p:txBody>
            <a:bodyPr lIns="71403" tIns="71403" rIns="71403" bIns="71403" rtlCol="0" anchor="ctr"/>
            <a:lstStyle/>
            <a:p>
              <a:pPr algn="ctr">
                <a:lnSpc>
                  <a:spcPts val="2956"/>
                </a:lnSpc>
              </a:pPr>
              <a:endParaRPr/>
            </a:p>
          </p:txBody>
        </p:sp>
      </p:grpSp>
      <p:grpSp>
        <p:nvGrpSpPr>
          <p:cNvPr id="41" name="Group 41"/>
          <p:cNvGrpSpPr/>
          <p:nvPr/>
        </p:nvGrpSpPr>
        <p:grpSpPr>
          <a:xfrm>
            <a:off x="8761953" y="3346076"/>
            <a:ext cx="1364719" cy="592799"/>
            <a:chOff x="0" y="0"/>
            <a:chExt cx="359608" cy="156204"/>
          </a:xfrm>
        </p:grpSpPr>
        <p:sp>
          <p:nvSpPr>
            <p:cNvPr id="42" name="Freeform 42"/>
            <p:cNvSpPr/>
            <p:nvPr/>
          </p:nvSpPr>
          <p:spPr>
            <a:xfrm>
              <a:off x="0" y="0"/>
              <a:ext cx="359608" cy="156204"/>
            </a:xfrm>
            <a:custGeom>
              <a:avLst/>
              <a:gdLst/>
              <a:ahLst/>
              <a:cxnLst/>
              <a:rect l="l" t="t" r="r" b="b"/>
              <a:pathLst>
                <a:path w="359608" h="156204">
                  <a:moveTo>
                    <a:pt x="55815" y="0"/>
                  </a:moveTo>
                  <a:lnTo>
                    <a:pt x="303792" y="0"/>
                  </a:lnTo>
                  <a:cubicBezTo>
                    <a:pt x="318596" y="0"/>
                    <a:pt x="332792" y="5881"/>
                    <a:pt x="343260" y="16348"/>
                  </a:cubicBezTo>
                  <a:cubicBezTo>
                    <a:pt x="353727" y="26815"/>
                    <a:pt x="359608" y="41012"/>
                    <a:pt x="359608" y="55815"/>
                  </a:cubicBezTo>
                  <a:lnTo>
                    <a:pt x="359608" y="100389"/>
                  </a:lnTo>
                  <a:cubicBezTo>
                    <a:pt x="359608" y="131215"/>
                    <a:pt x="334618" y="156204"/>
                    <a:pt x="303792" y="156204"/>
                  </a:cubicBezTo>
                  <a:lnTo>
                    <a:pt x="55815" y="156204"/>
                  </a:lnTo>
                  <a:cubicBezTo>
                    <a:pt x="24989" y="156204"/>
                    <a:pt x="0" y="131215"/>
                    <a:pt x="0" y="100389"/>
                  </a:cubicBezTo>
                  <a:lnTo>
                    <a:pt x="0" y="55815"/>
                  </a:lnTo>
                  <a:cubicBezTo>
                    <a:pt x="0" y="24989"/>
                    <a:pt x="24989" y="0"/>
                    <a:pt x="55815" y="0"/>
                  </a:cubicBezTo>
                  <a:close/>
                </a:path>
              </a:pathLst>
            </a:custGeom>
            <a:solidFill>
              <a:srgbClr val="000000">
                <a:alpha val="0"/>
              </a:srgbClr>
            </a:solidFill>
            <a:ln w="57150" cap="sq">
              <a:solidFill>
                <a:srgbClr val="FFA53B"/>
              </a:solidFill>
              <a:prstDash val="solid"/>
              <a:miter/>
            </a:ln>
          </p:spPr>
          <p:txBody>
            <a:bodyPr/>
            <a:lstStyle/>
            <a:p>
              <a:endParaRPr lang="pt-BR"/>
            </a:p>
          </p:txBody>
        </p:sp>
        <p:sp>
          <p:nvSpPr>
            <p:cNvPr id="43" name="TextBox 43"/>
            <p:cNvSpPr txBox="1"/>
            <p:nvPr/>
          </p:nvSpPr>
          <p:spPr>
            <a:xfrm>
              <a:off x="0" y="-28575"/>
              <a:ext cx="359608" cy="184779"/>
            </a:xfrm>
            <a:prstGeom prst="rect">
              <a:avLst/>
            </a:prstGeom>
          </p:spPr>
          <p:txBody>
            <a:bodyPr lIns="71403" tIns="71403" rIns="71403" bIns="71403" rtlCol="0" anchor="ctr"/>
            <a:lstStyle/>
            <a:p>
              <a:pPr algn="ctr">
                <a:lnSpc>
                  <a:spcPts val="2956"/>
                </a:lnSpc>
              </a:pPr>
              <a:endParaRPr/>
            </a:p>
          </p:txBody>
        </p:sp>
      </p:grpSp>
      <p:grpSp>
        <p:nvGrpSpPr>
          <p:cNvPr id="44" name="Group 44"/>
          <p:cNvGrpSpPr/>
          <p:nvPr/>
        </p:nvGrpSpPr>
        <p:grpSpPr>
          <a:xfrm>
            <a:off x="12543766" y="6849226"/>
            <a:ext cx="5744234" cy="1107471"/>
            <a:chOff x="0" y="0"/>
            <a:chExt cx="1513624" cy="291822"/>
          </a:xfrm>
        </p:grpSpPr>
        <p:sp>
          <p:nvSpPr>
            <p:cNvPr id="45" name="Freeform 45"/>
            <p:cNvSpPr/>
            <p:nvPr/>
          </p:nvSpPr>
          <p:spPr>
            <a:xfrm>
              <a:off x="0" y="0"/>
              <a:ext cx="1513624" cy="291822"/>
            </a:xfrm>
            <a:custGeom>
              <a:avLst/>
              <a:gdLst/>
              <a:ahLst/>
              <a:cxnLst/>
              <a:rect l="l" t="t" r="r" b="b"/>
              <a:pathLst>
                <a:path w="1513624" h="291822">
                  <a:moveTo>
                    <a:pt x="13261" y="0"/>
                  </a:moveTo>
                  <a:lnTo>
                    <a:pt x="1500363" y="0"/>
                  </a:lnTo>
                  <a:cubicBezTo>
                    <a:pt x="1503880" y="0"/>
                    <a:pt x="1507253" y="1397"/>
                    <a:pt x="1509740" y="3884"/>
                  </a:cubicBezTo>
                  <a:cubicBezTo>
                    <a:pt x="1512226" y="6371"/>
                    <a:pt x="1513624" y="9744"/>
                    <a:pt x="1513624" y="13261"/>
                  </a:cubicBezTo>
                  <a:lnTo>
                    <a:pt x="1513624" y="278561"/>
                  </a:lnTo>
                  <a:cubicBezTo>
                    <a:pt x="1513624" y="282078"/>
                    <a:pt x="1512226" y="285451"/>
                    <a:pt x="1509740" y="287938"/>
                  </a:cubicBezTo>
                  <a:cubicBezTo>
                    <a:pt x="1507253" y="290425"/>
                    <a:pt x="1503880" y="291822"/>
                    <a:pt x="1500363" y="291822"/>
                  </a:cubicBezTo>
                  <a:lnTo>
                    <a:pt x="13261" y="291822"/>
                  </a:lnTo>
                  <a:cubicBezTo>
                    <a:pt x="9744" y="291822"/>
                    <a:pt x="6371" y="290425"/>
                    <a:pt x="3884" y="287938"/>
                  </a:cubicBezTo>
                  <a:cubicBezTo>
                    <a:pt x="1397" y="285451"/>
                    <a:pt x="0" y="282078"/>
                    <a:pt x="0" y="278561"/>
                  </a:cubicBezTo>
                  <a:lnTo>
                    <a:pt x="0" y="13261"/>
                  </a:lnTo>
                  <a:cubicBezTo>
                    <a:pt x="0" y="9744"/>
                    <a:pt x="1397" y="6371"/>
                    <a:pt x="3884" y="3884"/>
                  </a:cubicBezTo>
                  <a:cubicBezTo>
                    <a:pt x="6371" y="1397"/>
                    <a:pt x="9744" y="0"/>
                    <a:pt x="13261" y="0"/>
                  </a:cubicBezTo>
                  <a:close/>
                </a:path>
              </a:pathLst>
            </a:custGeom>
            <a:solidFill>
              <a:srgbClr val="000000">
                <a:alpha val="0"/>
              </a:srgbClr>
            </a:solidFill>
            <a:ln w="57150" cap="sq">
              <a:solidFill>
                <a:srgbClr val="FFA53B"/>
              </a:solidFill>
              <a:prstDash val="solid"/>
              <a:miter/>
            </a:ln>
          </p:spPr>
          <p:txBody>
            <a:bodyPr/>
            <a:lstStyle/>
            <a:p>
              <a:endParaRPr lang="pt-BR"/>
            </a:p>
          </p:txBody>
        </p:sp>
        <p:sp>
          <p:nvSpPr>
            <p:cNvPr id="46" name="TextBox 46"/>
            <p:cNvSpPr txBox="1"/>
            <p:nvPr/>
          </p:nvSpPr>
          <p:spPr>
            <a:xfrm>
              <a:off x="0" y="-28575"/>
              <a:ext cx="1513624" cy="320397"/>
            </a:xfrm>
            <a:prstGeom prst="rect">
              <a:avLst/>
            </a:prstGeom>
          </p:spPr>
          <p:txBody>
            <a:bodyPr lIns="71403" tIns="71403" rIns="71403" bIns="71403" rtlCol="0" anchor="ctr"/>
            <a:lstStyle/>
            <a:p>
              <a:pPr algn="ctr">
                <a:lnSpc>
                  <a:spcPts val="2956"/>
                </a:lnSpc>
              </a:pPr>
              <a:endParaRPr/>
            </a:p>
          </p:txBody>
        </p:sp>
      </p:grpSp>
      <p:grpSp>
        <p:nvGrpSpPr>
          <p:cNvPr id="47" name="Group 47"/>
          <p:cNvGrpSpPr/>
          <p:nvPr/>
        </p:nvGrpSpPr>
        <p:grpSpPr>
          <a:xfrm>
            <a:off x="9090612" y="7253644"/>
            <a:ext cx="2554899" cy="455191"/>
            <a:chOff x="0" y="0"/>
            <a:chExt cx="673224" cy="119944"/>
          </a:xfrm>
        </p:grpSpPr>
        <p:sp>
          <p:nvSpPr>
            <p:cNvPr id="48" name="Freeform 48"/>
            <p:cNvSpPr/>
            <p:nvPr/>
          </p:nvSpPr>
          <p:spPr>
            <a:xfrm>
              <a:off x="0" y="0"/>
              <a:ext cx="673224" cy="119944"/>
            </a:xfrm>
            <a:custGeom>
              <a:avLst/>
              <a:gdLst/>
              <a:ahLst/>
              <a:cxnLst/>
              <a:rect l="l" t="t" r="r" b="b"/>
              <a:pathLst>
                <a:path w="673224" h="119944">
                  <a:moveTo>
                    <a:pt x="29814" y="0"/>
                  </a:moveTo>
                  <a:lnTo>
                    <a:pt x="643410" y="0"/>
                  </a:lnTo>
                  <a:cubicBezTo>
                    <a:pt x="659876" y="0"/>
                    <a:pt x="673224" y="13348"/>
                    <a:pt x="673224" y="29814"/>
                  </a:cubicBezTo>
                  <a:lnTo>
                    <a:pt x="673224" y="90130"/>
                  </a:lnTo>
                  <a:cubicBezTo>
                    <a:pt x="673224" y="106596"/>
                    <a:pt x="659876" y="119944"/>
                    <a:pt x="643410" y="119944"/>
                  </a:cubicBezTo>
                  <a:lnTo>
                    <a:pt x="29814" y="119944"/>
                  </a:lnTo>
                  <a:cubicBezTo>
                    <a:pt x="13348" y="119944"/>
                    <a:pt x="0" y="106596"/>
                    <a:pt x="0" y="90130"/>
                  </a:cubicBezTo>
                  <a:lnTo>
                    <a:pt x="0" y="29814"/>
                  </a:lnTo>
                  <a:cubicBezTo>
                    <a:pt x="0" y="13348"/>
                    <a:pt x="13348" y="0"/>
                    <a:pt x="29814" y="0"/>
                  </a:cubicBezTo>
                  <a:close/>
                </a:path>
              </a:pathLst>
            </a:custGeom>
            <a:solidFill>
              <a:srgbClr val="000000">
                <a:alpha val="0"/>
              </a:srgbClr>
            </a:solidFill>
            <a:ln w="57150" cap="sq">
              <a:solidFill>
                <a:srgbClr val="5271FF"/>
              </a:solidFill>
              <a:prstDash val="solid"/>
              <a:miter/>
            </a:ln>
          </p:spPr>
          <p:txBody>
            <a:bodyPr/>
            <a:lstStyle/>
            <a:p>
              <a:endParaRPr lang="pt-BR"/>
            </a:p>
          </p:txBody>
        </p:sp>
        <p:sp>
          <p:nvSpPr>
            <p:cNvPr id="49" name="TextBox 49"/>
            <p:cNvSpPr txBox="1"/>
            <p:nvPr/>
          </p:nvSpPr>
          <p:spPr>
            <a:xfrm>
              <a:off x="0" y="-28575"/>
              <a:ext cx="673224" cy="148519"/>
            </a:xfrm>
            <a:prstGeom prst="rect">
              <a:avLst/>
            </a:prstGeom>
          </p:spPr>
          <p:txBody>
            <a:bodyPr lIns="71403" tIns="71403" rIns="71403" bIns="71403" rtlCol="0" anchor="ctr"/>
            <a:lstStyle/>
            <a:p>
              <a:pPr algn="ctr">
                <a:lnSpc>
                  <a:spcPts val="2956"/>
                </a:lnSpc>
              </a:pPr>
              <a:endParaRPr/>
            </a:p>
          </p:txBody>
        </p:sp>
      </p:grpSp>
      <p:grpSp>
        <p:nvGrpSpPr>
          <p:cNvPr id="50" name="Group 50"/>
          <p:cNvGrpSpPr/>
          <p:nvPr/>
        </p:nvGrpSpPr>
        <p:grpSpPr>
          <a:xfrm>
            <a:off x="12543766" y="8234535"/>
            <a:ext cx="5744234" cy="1823750"/>
            <a:chOff x="0" y="0"/>
            <a:chExt cx="1513624" cy="404933"/>
          </a:xfrm>
        </p:grpSpPr>
        <p:sp>
          <p:nvSpPr>
            <p:cNvPr id="51" name="Freeform 51"/>
            <p:cNvSpPr/>
            <p:nvPr/>
          </p:nvSpPr>
          <p:spPr>
            <a:xfrm>
              <a:off x="0" y="0"/>
              <a:ext cx="1513624" cy="404933"/>
            </a:xfrm>
            <a:custGeom>
              <a:avLst/>
              <a:gdLst/>
              <a:ahLst/>
              <a:cxnLst/>
              <a:rect l="l" t="t" r="r" b="b"/>
              <a:pathLst>
                <a:path w="1513624" h="404933">
                  <a:moveTo>
                    <a:pt x="13261" y="0"/>
                  </a:moveTo>
                  <a:lnTo>
                    <a:pt x="1500363" y="0"/>
                  </a:lnTo>
                  <a:cubicBezTo>
                    <a:pt x="1503880" y="0"/>
                    <a:pt x="1507253" y="1397"/>
                    <a:pt x="1509740" y="3884"/>
                  </a:cubicBezTo>
                  <a:cubicBezTo>
                    <a:pt x="1512226" y="6371"/>
                    <a:pt x="1513624" y="9744"/>
                    <a:pt x="1513624" y="13261"/>
                  </a:cubicBezTo>
                  <a:lnTo>
                    <a:pt x="1513624" y="391672"/>
                  </a:lnTo>
                  <a:cubicBezTo>
                    <a:pt x="1513624" y="395189"/>
                    <a:pt x="1512226" y="398562"/>
                    <a:pt x="1509740" y="401049"/>
                  </a:cubicBezTo>
                  <a:cubicBezTo>
                    <a:pt x="1507253" y="403536"/>
                    <a:pt x="1503880" y="404933"/>
                    <a:pt x="1500363" y="404933"/>
                  </a:cubicBezTo>
                  <a:lnTo>
                    <a:pt x="13261" y="404933"/>
                  </a:lnTo>
                  <a:cubicBezTo>
                    <a:pt x="9744" y="404933"/>
                    <a:pt x="6371" y="403536"/>
                    <a:pt x="3884" y="401049"/>
                  </a:cubicBezTo>
                  <a:cubicBezTo>
                    <a:pt x="1397" y="398562"/>
                    <a:pt x="0" y="395189"/>
                    <a:pt x="0" y="391672"/>
                  </a:cubicBezTo>
                  <a:lnTo>
                    <a:pt x="0" y="13261"/>
                  </a:lnTo>
                  <a:cubicBezTo>
                    <a:pt x="0" y="9744"/>
                    <a:pt x="1397" y="6371"/>
                    <a:pt x="3884" y="3884"/>
                  </a:cubicBezTo>
                  <a:cubicBezTo>
                    <a:pt x="6371" y="1397"/>
                    <a:pt x="9744" y="0"/>
                    <a:pt x="13261" y="0"/>
                  </a:cubicBezTo>
                  <a:close/>
                </a:path>
              </a:pathLst>
            </a:custGeom>
            <a:solidFill>
              <a:srgbClr val="000000">
                <a:alpha val="0"/>
              </a:srgbClr>
            </a:solidFill>
            <a:ln w="57150" cap="sq">
              <a:solidFill>
                <a:srgbClr val="5271FF"/>
              </a:solidFill>
              <a:prstDash val="solid"/>
              <a:miter/>
            </a:ln>
          </p:spPr>
          <p:txBody>
            <a:bodyPr/>
            <a:lstStyle/>
            <a:p>
              <a:endParaRPr lang="pt-BR"/>
            </a:p>
          </p:txBody>
        </p:sp>
        <p:sp>
          <p:nvSpPr>
            <p:cNvPr id="52" name="TextBox 52"/>
            <p:cNvSpPr txBox="1"/>
            <p:nvPr/>
          </p:nvSpPr>
          <p:spPr>
            <a:xfrm>
              <a:off x="0" y="-28575"/>
              <a:ext cx="1513624" cy="433508"/>
            </a:xfrm>
            <a:prstGeom prst="rect">
              <a:avLst/>
            </a:prstGeom>
          </p:spPr>
          <p:txBody>
            <a:bodyPr lIns="71403" tIns="71403" rIns="71403" bIns="71403" rtlCol="0" anchor="ctr"/>
            <a:lstStyle/>
            <a:p>
              <a:pPr algn="ctr">
                <a:lnSpc>
                  <a:spcPts val="2956"/>
                </a:lnSpc>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A53B"/>
        </a:solidFill>
        <a:effectLst/>
      </p:bgPr>
    </p:bg>
    <p:spTree>
      <p:nvGrpSpPr>
        <p:cNvPr id="1" name=""/>
        <p:cNvGrpSpPr/>
        <p:nvPr/>
      </p:nvGrpSpPr>
      <p:grpSpPr>
        <a:xfrm>
          <a:off x="0" y="0"/>
          <a:ext cx="0" cy="0"/>
          <a:chOff x="0" y="0"/>
          <a:chExt cx="0" cy="0"/>
        </a:xfrm>
      </p:grpSpPr>
      <p:sp>
        <p:nvSpPr>
          <p:cNvPr id="2" name="Freeform 2"/>
          <p:cNvSpPr/>
          <p:nvPr/>
        </p:nvSpPr>
        <p:spPr>
          <a:xfrm>
            <a:off x="7570170" y="1093923"/>
            <a:ext cx="4727801" cy="8813779"/>
          </a:xfrm>
          <a:custGeom>
            <a:avLst/>
            <a:gdLst/>
            <a:ahLst/>
            <a:cxnLst/>
            <a:rect l="l" t="t" r="r" b="b"/>
            <a:pathLst>
              <a:path w="4727801" h="8813779">
                <a:moveTo>
                  <a:pt x="0" y="0"/>
                </a:moveTo>
                <a:lnTo>
                  <a:pt x="4727801" y="0"/>
                </a:lnTo>
                <a:lnTo>
                  <a:pt x="4727801" y="8813778"/>
                </a:lnTo>
                <a:lnTo>
                  <a:pt x="0" y="8813778"/>
                </a:lnTo>
                <a:lnTo>
                  <a:pt x="0" y="0"/>
                </a:lnTo>
                <a:close/>
              </a:path>
            </a:pathLst>
          </a:custGeom>
          <a:blipFill>
            <a:blip r:embed="rId2"/>
            <a:stretch>
              <a:fillRect/>
            </a:stretch>
          </a:blipFill>
        </p:spPr>
        <p:txBody>
          <a:bodyPr/>
          <a:lstStyle/>
          <a:p>
            <a:endParaRPr lang="pt-BR"/>
          </a:p>
        </p:txBody>
      </p:sp>
      <p:sp>
        <p:nvSpPr>
          <p:cNvPr id="3" name="Freeform 3"/>
          <p:cNvSpPr/>
          <p:nvPr/>
        </p:nvSpPr>
        <p:spPr>
          <a:xfrm>
            <a:off x="0" y="717134"/>
            <a:ext cx="7570170" cy="9567355"/>
          </a:xfrm>
          <a:custGeom>
            <a:avLst/>
            <a:gdLst/>
            <a:ahLst/>
            <a:cxnLst/>
            <a:rect l="l" t="t" r="r" b="b"/>
            <a:pathLst>
              <a:path w="7570170" h="9567355">
                <a:moveTo>
                  <a:pt x="0" y="0"/>
                </a:moveTo>
                <a:lnTo>
                  <a:pt x="7570170" y="0"/>
                </a:lnTo>
                <a:lnTo>
                  <a:pt x="7570170" y="9567356"/>
                </a:lnTo>
                <a:lnTo>
                  <a:pt x="0" y="9567356"/>
                </a:lnTo>
                <a:lnTo>
                  <a:pt x="0" y="0"/>
                </a:lnTo>
                <a:close/>
              </a:path>
            </a:pathLst>
          </a:custGeom>
          <a:blipFill>
            <a:blip r:embed="rId3"/>
            <a:stretch>
              <a:fillRect/>
            </a:stretch>
          </a:blipFill>
        </p:spPr>
        <p:txBody>
          <a:bodyPr/>
          <a:lstStyle/>
          <a:p>
            <a:endParaRPr lang="pt-BR"/>
          </a:p>
        </p:txBody>
      </p:sp>
      <p:sp>
        <p:nvSpPr>
          <p:cNvPr id="4" name="Freeform 4"/>
          <p:cNvSpPr/>
          <p:nvPr/>
        </p:nvSpPr>
        <p:spPr>
          <a:xfrm>
            <a:off x="6051392" y="2127457"/>
            <a:ext cx="796688" cy="548990"/>
          </a:xfrm>
          <a:custGeom>
            <a:avLst/>
            <a:gdLst/>
            <a:ahLst/>
            <a:cxnLst/>
            <a:rect l="l" t="t" r="r" b="b"/>
            <a:pathLst>
              <a:path w="796688" h="548990">
                <a:moveTo>
                  <a:pt x="0" y="0"/>
                </a:moveTo>
                <a:lnTo>
                  <a:pt x="796688" y="0"/>
                </a:lnTo>
                <a:lnTo>
                  <a:pt x="796688" y="548991"/>
                </a:lnTo>
                <a:lnTo>
                  <a:pt x="0" y="5489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a:p>
        </p:txBody>
      </p:sp>
      <p:sp>
        <p:nvSpPr>
          <p:cNvPr id="5" name="Freeform 5"/>
          <p:cNvSpPr/>
          <p:nvPr/>
        </p:nvSpPr>
        <p:spPr>
          <a:xfrm>
            <a:off x="6287057" y="2195869"/>
            <a:ext cx="325358" cy="324138"/>
          </a:xfrm>
          <a:custGeom>
            <a:avLst/>
            <a:gdLst/>
            <a:ahLst/>
            <a:cxnLst/>
            <a:rect l="l" t="t" r="r" b="b"/>
            <a:pathLst>
              <a:path w="325358" h="324138">
                <a:moveTo>
                  <a:pt x="0" y="0"/>
                </a:moveTo>
                <a:lnTo>
                  <a:pt x="325358" y="0"/>
                </a:lnTo>
                <a:lnTo>
                  <a:pt x="325358" y="324138"/>
                </a:lnTo>
                <a:lnTo>
                  <a:pt x="0" y="324138"/>
                </a:lnTo>
                <a:lnTo>
                  <a:pt x="0" y="0"/>
                </a:lnTo>
                <a:close/>
              </a:path>
            </a:pathLst>
          </a:custGeom>
          <a:blipFill>
            <a:blip r:embed="rId6"/>
            <a:stretch>
              <a:fillRect/>
            </a:stretch>
          </a:blipFill>
        </p:spPr>
        <p:txBody>
          <a:bodyPr/>
          <a:lstStyle/>
          <a:p>
            <a:endParaRPr lang="pt-BR"/>
          </a:p>
        </p:txBody>
      </p:sp>
      <p:sp>
        <p:nvSpPr>
          <p:cNvPr id="6" name="Freeform 6"/>
          <p:cNvSpPr/>
          <p:nvPr/>
        </p:nvSpPr>
        <p:spPr>
          <a:xfrm>
            <a:off x="5350939" y="1982992"/>
            <a:ext cx="340356" cy="212877"/>
          </a:xfrm>
          <a:custGeom>
            <a:avLst/>
            <a:gdLst/>
            <a:ahLst/>
            <a:cxnLst/>
            <a:rect l="l" t="t" r="r" b="b"/>
            <a:pathLst>
              <a:path w="340356" h="212877">
                <a:moveTo>
                  <a:pt x="0" y="0"/>
                </a:moveTo>
                <a:lnTo>
                  <a:pt x="340356" y="0"/>
                </a:lnTo>
                <a:lnTo>
                  <a:pt x="340356" y="212877"/>
                </a:lnTo>
                <a:lnTo>
                  <a:pt x="0" y="21287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a:p>
        </p:txBody>
      </p:sp>
      <p:sp>
        <p:nvSpPr>
          <p:cNvPr id="7" name="TextBox 7"/>
          <p:cNvSpPr txBox="1"/>
          <p:nvPr/>
        </p:nvSpPr>
        <p:spPr>
          <a:xfrm>
            <a:off x="-975957" y="202195"/>
            <a:ext cx="6175370" cy="676861"/>
          </a:xfrm>
          <a:prstGeom prst="rect">
            <a:avLst/>
          </a:prstGeom>
        </p:spPr>
        <p:txBody>
          <a:bodyPr lIns="0" tIns="0" rIns="0" bIns="0" rtlCol="0" anchor="t">
            <a:spAutoFit/>
          </a:bodyPr>
          <a:lstStyle/>
          <a:p>
            <a:pPr marL="0" lvl="0" indent="0" algn="ctr">
              <a:lnSpc>
                <a:spcPts val="5481"/>
              </a:lnSpc>
              <a:spcBef>
                <a:spcPct val="0"/>
              </a:spcBef>
            </a:pPr>
            <a:r>
              <a:rPr lang="en-US" sz="4216" spc="-21">
                <a:solidFill>
                  <a:srgbClr val="FFFFFF"/>
                </a:solidFill>
                <a:latin typeface="Hammersmith One"/>
              </a:rPr>
              <a:t>Hobbie Switch</a:t>
            </a:r>
          </a:p>
        </p:txBody>
      </p:sp>
      <p:sp>
        <p:nvSpPr>
          <p:cNvPr id="8" name="TextBox 8"/>
          <p:cNvSpPr txBox="1"/>
          <p:nvPr/>
        </p:nvSpPr>
        <p:spPr>
          <a:xfrm>
            <a:off x="5633152" y="279845"/>
            <a:ext cx="10583965" cy="2042437"/>
          </a:xfrm>
          <a:prstGeom prst="rect">
            <a:avLst/>
          </a:prstGeom>
        </p:spPr>
        <p:txBody>
          <a:bodyPr lIns="0" tIns="0" rIns="0" bIns="0" rtlCol="0" anchor="t">
            <a:spAutoFit/>
          </a:bodyPr>
          <a:lstStyle/>
          <a:p>
            <a:pPr algn="ctr">
              <a:lnSpc>
                <a:spcPts val="5481"/>
              </a:lnSpc>
            </a:pPr>
            <a:r>
              <a:rPr lang="en-US" sz="4216" spc="-21">
                <a:solidFill>
                  <a:srgbClr val="000000"/>
                </a:solidFill>
                <a:latin typeface="Hammersmith One"/>
              </a:rPr>
              <a:t>• Homepage: após login</a:t>
            </a:r>
          </a:p>
          <a:p>
            <a:pPr algn="ctr">
              <a:lnSpc>
                <a:spcPts val="5481"/>
              </a:lnSpc>
            </a:pPr>
            <a:endParaRPr lang="en-US" sz="4216" spc="-21">
              <a:solidFill>
                <a:srgbClr val="000000"/>
              </a:solidFill>
              <a:latin typeface="Hammersmith One"/>
            </a:endParaRPr>
          </a:p>
          <a:p>
            <a:pPr algn="ctr">
              <a:lnSpc>
                <a:spcPts val="5481"/>
              </a:lnSpc>
              <a:spcBef>
                <a:spcPct val="0"/>
              </a:spcBef>
            </a:pPr>
            <a:endParaRPr lang="en-US" sz="4216" spc="-21">
              <a:solidFill>
                <a:srgbClr val="000000"/>
              </a:solidFill>
              <a:latin typeface="Hammersmith One"/>
            </a:endParaRPr>
          </a:p>
        </p:txBody>
      </p:sp>
      <p:sp>
        <p:nvSpPr>
          <p:cNvPr id="9" name="TextBox 9"/>
          <p:cNvSpPr txBox="1"/>
          <p:nvPr/>
        </p:nvSpPr>
        <p:spPr>
          <a:xfrm>
            <a:off x="12297971" y="2293706"/>
            <a:ext cx="5625754" cy="6267380"/>
          </a:xfrm>
          <a:prstGeom prst="rect">
            <a:avLst/>
          </a:prstGeom>
        </p:spPr>
        <p:txBody>
          <a:bodyPr lIns="0" tIns="0" rIns="0" bIns="0" rtlCol="0" anchor="t">
            <a:spAutoFit/>
          </a:bodyPr>
          <a:lstStyle/>
          <a:p>
            <a:pPr algn="just">
              <a:lnSpc>
                <a:spcPts val="2740"/>
              </a:lnSpc>
            </a:pPr>
            <a:r>
              <a:rPr lang="en-US" sz="2108" spc="-10">
                <a:solidFill>
                  <a:srgbClr val="000000"/>
                </a:solidFill>
                <a:latin typeface="Hammersmith One"/>
              </a:rPr>
              <a:t>Na versão Web, o Char (Personagem) é mostrado na página inicial, porém, na versão para APP, o char só é mostrado no Perfil do usuário. No balão ao lado do Char, o usuário pode alterar seu humor do dia.</a:t>
            </a:r>
          </a:p>
          <a:p>
            <a:pPr algn="just">
              <a:lnSpc>
                <a:spcPts val="2740"/>
              </a:lnSpc>
            </a:pPr>
            <a:endParaRPr lang="en-US" sz="2108" spc="-10">
              <a:solidFill>
                <a:srgbClr val="000000"/>
              </a:solidFill>
              <a:latin typeface="Hammersmith One"/>
            </a:endParaRPr>
          </a:p>
          <a:p>
            <a:pPr algn="just">
              <a:lnSpc>
                <a:spcPts val="2740"/>
              </a:lnSpc>
            </a:pPr>
            <a:r>
              <a:rPr lang="en-US" sz="2108" spc="-10">
                <a:solidFill>
                  <a:srgbClr val="000000"/>
                </a:solidFill>
                <a:latin typeface="Hammersmith One"/>
              </a:rPr>
              <a:t>A página principal, na versão Web,  os links para recarregar a página inicial, visitar o Perfil, Comunidades e Classificações, ficam expostos na parte de cima, para facilitar a visualização do utilizador e facilitar a navegação, tornando-a intuitiva e previsível para o usuário. </a:t>
            </a:r>
          </a:p>
          <a:p>
            <a:pPr algn="just">
              <a:lnSpc>
                <a:spcPts val="2740"/>
              </a:lnSpc>
            </a:pPr>
            <a:endParaRPr lang="en-US" sz="2108" spc="-10">
              <a:solidFill>
                <a:srgbClr val="000000"/>
              </a:solidFill>
              <a:latin typeface="Hammersmith One"/>
            </a:endParaRPr>
          </a:p>
          <a:p>
            <a:pPr algn="just">
              <a:lnSpc>
                <a:spcPts val="2740"/>
              </a:lnSpc>
            </a:pPr>
            <a:r>
              <a:rPr lang="en-US" sz="2108" spc="-10">
                <a:solidFill>
                  <a:srgbClr val="000000"/>
                </a:solidFill>
                <a:latin typeface="Hammersmith One"/>
              </a:rPr>
              <a:t>Na versão APP, essas opções se encontram no menu retrátil tipo sanduíche exibido na parte superior esquerda.  </a:t>
            </a:r>
          </a:p>
          <a:p>
            <a:pPr algn="just">
              <a:lnSpc>
                <a:spcPts val="2740"/>
              </a:lnSpc>
              <a:spcBef>
                <a:spcPct val="0"/>
              </a:spcBef>
            </a:pPr>
            <a:endParaRPr lang="en-US" sz="2108" spc="-10">
              <a:solidFill>
                <a:srgbClr val="000000"/>
              </a:solidFill>
              <a:latin typeface="Hammersmith One"/>
            </a:endParaRPr>
          </a:p>
        </p:txBody>
      </p:sp>
      <p:grpSp>
        <p:nvGrpSpPr>
          <p:cNvPr id="10" name="Group 10"/>
          <p:cNvGrpSpPr/>
          <p:nvPr/>
        </p:nvGrpSpPr>
        <p:grpSpPr>
          <a:xfrm>
            <a:off x="4750022" y="1893546"/>
            <a:ext cx="2098058" cy="1119068"/>
            <a:chOff x="0" y="0"/>
            <a:chExt cx="552845" cy="294878"/>
          </a:xfrm>
        </p:grpSpPr>
        <p:sp>
          <p:nvSpPr>
            <p:cNvPr id="11" name="Freeform 11"/>
            <p:cNvSpPr/>
            <p:nvPr/>
          </p:nvSpPr>
          <p:spPr>
            <a:xfrm>
              <a:off x="0" y="0"/>
              <a:ext cx="552845" cy="294878"/>
            </a:xfrm>
            <a:custGeom>
              <a:avLst/>
              <a:gdLst/>
              <a:ahLst/>
              <a:cxnLst/>
              <a:rect l="l" t="t" r="r" b="b"/>
              <a:pathLst>
                <a:path w="552845" h="294878">
                  <a:moveTo>
                    <a:pt x="36306" y="0"/>
                  </a:moveTo>
                  <a:lnTo>
                    <a:pt x="516539" y="0"/>
                  </a:lnTo>
                  <a:cubicBezTo>
                    <a:pt x="526168" y="0"/>
                    <a:pt x="535402" y="3825"/>
                    <a:pt x="542211" y="10634"/>
                  </a:cubicBezTo>
                  <a:cubicBezTo>
                    <a:pt x="549020" y="17443"/>
                    <a:pt x="552845" y="26677"/>
                    <a:pt x="552845" y="36306"/>
                  </a:cubicBezTo>
                  <a:lnTo>
                    <a:pt x="552845" y="258572"/>
                  </a:lnTo>
                  <a:cubicBezTo>
                    <a:pt x="552845" y="268201"/>
                    <a:pt x="549020" y="277435"/>
                    <a:pt x="542211" y="284244"/>
                  </a:cubicBezTo>
                  <a:cubicBezTo>
                    <a:pt x="535402" y="291053"/>
                    <a:pt x="526168" y="294878"/>
                    <a:pt x="516539" y="294878"/>
                  </a:cubicBezTo>
                  <a:lnTo>
                    <a:pt x="36306" y="294878"/>
                  </a:lnTo>
                  <a:cubicBezTo>
                    <a:pt x="26677" y="294878"/>
                    <a:pt x="17443" y="291053"/>
                    <a:pt x="10634" y="284244"/>
                  </a:cubicBezTo>
                  <a:cubicBezTo>
                    <a:pt x="3825" y="277435"/>
                    <a:pt x="0" y="268201"/>
                    <a:pt x="0" y="258572"/>
                  </a:cubicBezTo>
                  <a:lnTo>
                    <a:pt x="0" y="36306"/>
                  </a:lnTo>
                  <a:cubicBezTo>
                    <a:pt x="0" y="26677"/>
                    <a:pt x="3825" y="17443"/>
                    <a:pt x="10634" y="10634"/>
                  </a:cubicBezTo>
                  <a:cubicBezTo>
                    <a:pt x="17443" y="3825"/>
                    <a:pt x="26677" y="0"/>
                    <a:pt x="36306" y="0"/>
                  </a:cubicBezTo>
                  <a:close/>
                </a:path>
              </a:pathLst>
            </a:custGeom>
            <a:solidFill>
              <a:srgbClr val="000000">
                <a:alpha val="0"/>
              </a:srgbClr>
            </a:solidFill>
            <a:ln w="57150" cap="sq">
              <a:solidFill>
                <a:srgbClr val="D00000"/>
              </a:solidFill>
              <a:prstDash val="solid"/>
              <a:miter/>
            </a:ln>
          </p:spPr>
          <p:txBody>
            <a:bodyPr/>
            <a:lstStyle/>
            <a:p>
              <a:endParaRPr lang="pt-BR"/>
            </a:p>
          </p:txBody>
        </p:sp>
        <p:sp>
          <p:nvSpPr>
            <p:cNvPr id="12" name="TextBox 12"/>
            <p:cNvSpPr txBox="1"/>
            <p:nvPr/>
          </p:nvSpPr>
          <p:spPr>
            <a:xfrm>
              <a:off x="0" y="-28575"/>
              <a:ext cx="552845" cy="323453"/>
            </a:xfrm>
            <a:prstGeom prst="rect">
              <a:avLst/>
            </a:prstGeom>
          </p:spPr>
          <p:txBody>
            <a:bodyPr lIns="71403" tIns="71403" rIns="71403" bIns="71403" rtlCol="0" anchor="ctr"/>
            <a:lstStyle/>
            <a:p>
              <a:pPr algn="ctr">
                <a:lnSpc>
                  <a:spcPts val="2956"/>
                </a:lnSpc>
              </a:pPr>
              <a:endParaRPr/>
            </a:p>
          </p:txBody>
        </p:sp>
      </p:grpSp>
      <p:grpSp>
        <p:nvGrpSpPr>
          <p:cNvPr id="13" name="Group 13"/>
          <p:cNvGrpSpPr/>
          <p:nvPr/>
        </p:nvGrpSpPr>
        <p:grpSpPr>
          <a:xfrm>
            <a:off x="12142855" y="2116914"/>
            <a:ext cx="6000361" cy="1977251"/>
            <a:chOff x="0" y="0"/>
            <a:chExt cx="1581114" cy="521012"/>
          </a:xfrm>
        </p:grpSpPr>
        <p:sp>
          <p:nvSpPr>
            <p:cNvPr id="14" name="Freeform 14"/>
            <p:cNvSpPr/>
            <p:nvPr/>
          </p:nvSpPr>
          <p:spPr>
            <a:xfrm>
              <a:off x="0" y="0"/>
              <a:ext cx="1581114" cy="521012"/>
            </a:xfrm>
            <a:custGeom>
              <a:avLst/>
              <a:gdLst/>
              <a:ahLst/>
              <a:cxnLst/>
              <a:rect l="l" t="t" r="r" b="b"/>
              <a:pathLst>
                <a:path w="1581114" h="521012">
                  <a:moveTo>
                    <a:pt x="12695" y="0"/>
                  </a:moveTo>
                  <a:lnTo>
                    <a:pt x="1568419" y="0"/>
                  </a:lnTo>
                  <a:cubicBezTo>
                    <a:pt x="1571786" y="0"/>
                    <a:pt x="1575015" y="1337"/>
                    <a:pt x="1577396" y="3718"/>
                  </a:cubicBezTo>
                  <a:cubicBezTo>
                    <a:pt x="1579776" y="6099"/>
                    <a:pt x="1581114" y="9328"/>
                    <a:pt x="1581114" y="12695"/>
                  </a:cubicBezTo>
                  <a:lnTo>
                    <a:pt x="1581114" y="508317"/>
                  </a:lnTo>
                  <a:cubicBezTo>
                    <a:pt x="1581114" y="511684"/>
                    <a:pt x="1579776" y="514913"/>
                    <a:pt x="1577396" y="517294"/>
                  </a:cubicBezTo>
                  <a:cubicBezTo>
                    <a:pt x="1575015" y="519674"/>
                    <a:pt x="1571786" y="521012"/>
                    <a:pt x="1568419" y="521012"/>
                  </a:cubicBezTo>
                  <a:lnTo>
                    <a:pt x="12695" y="521012"/>
                  </a:lnTo>
                  <a:cubicBezTo>
                    <a:pt x="9328" y="521012"/>
                    <a:pt x="6099" y="519674"/>
                    <a:pt x="3718" y="517294"/>
                  </a:cubicBezTo>
                  <a:cubicBezTo>
                    <a:pt x="1337" y="514913"/>
                    <a:pt x="0" y="511684"/>
                    <a:pt x="0" y="508317"/>
                  </a:cubicBezTo>
                  <a:lnTo>
                    <a:pt x="0" y="12695"/>
                  </a:lnTo>
                  <a:cubicBezTo>
                    <a:pt x="0" y="9328"/>
                    <a:pt x="1337" y="6099"/>
                    <a:pt x="3718" y="3718"/>
                  </a:cubicBezTo>
                  <a:cubicBezTo>
                    <a:pt x="6099" y="1337"/>
                    <a:pt x="9328" y="0"/>
                    <a:pt x="12695" y="0"/>
                  </a:cubicBezTo>
                  <a:close/>
                </a:path>
              </a:pathLst>
            </a:custGeom>
            <a:solidFill>
              <a:srgbClr val="000000">
                <a:alpha val="0"/>
              </a:srgbClr>
            </a:solidFill>
            <a:ln w="57150" cap="sq">
              <a:solidFill>
                <a:srgbClr val="D00000"/>
              </a:solidFill>
              <a:prstDash val="solid"/>
              <a:miter/>
            </a:ln>
          </p:spPr>
          <p:txBody>
            <a:bodyPr/>
            <a:lstStyle/>
            <a:p>
              <a:endParaRPr lang="pt-BR"/>
            </a:p>
          </p:txBody>
        </p:sp>
        <p:sp>
          <p:nvSpPr>
            <p:cNvPr id="15" name="TextBox 15"/>
            <p:cNvSpPr txBox="1"/>
            <p:nvPr/>
          </p:nvSpPr>
          <p:spPr>
            <a:xfrm>
              <a:off x="0" y="-28575"/>
              <a:ext cx="1581114" cy="549587"/>
            </a:xfrm>
            <a:prstGeom prst="rect">
              <a:avLst/>
            </a:prstGeom>
          </p:spPr>
          <p:txBody>
            <a:bodyPr lIns="71403" tIns="71403" rIns="71403" bIns="71403" rtlCol="0" anchor="ctr"/>
            <a:lstStyle/>
            <a:p>
              <a:pPr algn="ctr">
                <a:lnSpc>
                  <a:spcPts val="2956"/>
                </a:lnSpc>
              </a:pPr>
              <a:endParaRPr/>
            </a:p>
          </p:txBody>
        </p:sp>
      </p:grpSp>
      <p:grpSp>
        <p:nvGrpSpPr>
          <p:cNvPr id="16" name="Group 16"/>
          <p:cNvGrpSpPr/>
          <p:nvPr/>
        </p:nvGrpSpPr>
        <p:grpSpPr>
          <a:xfrm>
            <a:off x="219936" y="1762747"/>
            <a:ext cx="4397340" cy="1119068"/>
            <a:chOff x="0" y="0"/>
            <a:chExt cx="1158713" cy="294878"/>
          </a:xfrm>
        </p:grpSpPr>
        <p:sp>
          <p:nvSpPr>
            <p:cNvPr id="17" name="Freeform 17"/>
            <p:cNvSpPr/>
            <p:nvPr/>
          </p:nvSpPr>
          <p:spPr>
            <a:xfrm>
              <a:off x="0" y="0"/>
              <a:ext cx="1158713" cy="294878"/>
            </a:xfrm>
            <a:custGeom>
              <a:avLst/>
              <a:gdLst/>
              <a:ahLst/>
              <a:cxnLst/>
              <a:rect l="l" t="t" r="r" b="b"/>
              <a:pathLst>
                <a:path w="1158713" h="294878">
                  <a:moveTo>
                    <a:pt x="17322" y="0"/>
                  </a:moveTo>
                  <a:lnTo>
                    <a:pt x="1141390" y="0"/>
                  </a:lnTo>
                  <a:cubicBezTo>
                    <a:pt x="1150957" y="0"/>
                    <a:pt x="1158713" y="7755"/>
                    <a:pt x="1158713" y="17322"/>
                  </a:cubicBezTo>
                  <a:lnTo>
                    <a:pt x="1158713" y="277556"/>
                  </a:lnTo>
                  <a:cubicBezTo>
                    <a:pt x="1158713" y="282150"/>
                    <a:pt x="1156888" y="286556"/>
                    <a:pt x="1153639" y="289804"/>
                  </a:cubicBezTo>
                  <a:cubicBezTo>
                    <a:pt x="1150391" y="293053"/>
                    <a:pt x="1145985" y="294878"/>
                    <a:pt x="1141390" y="294878"/>
                  </a:cubicBezTo>
                  <a:lnTo>
                    <a:pt x="17322" y="294878"/>
                  </a:lnTo>
                  <a:cubicBezTo>
                    <a:pt x="12728" y="294878"/>
                    <a:pt x="8322" y="293053"/>
                    <a:pt x="5074" y="289804"/>
                  </a:cubicBezTo>
                  <a:cubicBezTo>
                    <a:pt x="1825" y="286556"/>
                    <a:pt x="0" y="282150"/>
                    <a:pt x="0" y="277556"/>
                  </a:cubicBezTo>
                  <a:lnTo>
                    <a:pt x="0" y="17322"/>
                  </a:lnTo>
                  <a:cubicBezTo>
                    <a:pt x="0" y="12728"/>
                    <a:pt x="1825" y="8322"/>
                    <a:pt x="5074" y="5074"/>
                  </a:cubicBezTo>
                  <a:cubicBezTo>
                    <a:pt x="8322" y="1825"/>
                    <a:pt x="12728" y="0"/>
                    <a:pt x="17322" y="0"/>
                  </a:cubicBezTo>
                  <a:close/>
                </a:path>
              </a:pathLst>
            </a:custGeom>
            <a:solidFill>
              <a:srgbClr val="000000">
                <a:alpha val="0"/>
              </a:srgbClr>
            </a:solidFill>
            <a:ln w="57150" cap="sq">
              <a:solidFill>
                <a:srgbClr val="C1FF72"/>
              </a:solidFill>
              <a:prstDash val="solid"/>
              <a:miter/>
            </a:ln>
          </p:spPr>
          <p:txBody>
            <a:bodyPr/>
            <a:lstStyle/>
            <a:p>
              <a:endParaRPr lang="pt-BR"/>
            </a:p>
          </p:txBody>
        </p:sp>
        <p:sp>
          <p:nvSpPr>
            <p:cNvPr id="18" name="TextBox 18"/>
            <p:cNvSpPr txBox="1"/>
            <p:nvPr/>
          </p:nvSpPr>
          <p:spPr>
            <a:xfrm>
              <a:off x="0" y="-28575"/>
              <a:ext cx="1158713" cy="323453"/>
            </a:xfrm>
            <a:prstGeom prst="rect">
              <a:avLst/>
            </a:prstGeom>
          </p:spPr>
          <p:txBody>
            <a:bodyPr lIns="71403" tIns="71403" rIns="71403" bIns="71403" rtlCol="0" anchor="ctr"/>
            <a:lstStyle/>
            <a:p>
              <a:pPr algn="ctr">
                <a:lnSpc>
                  <a:spcPts val="2956"/>
                </a:lnSpc>
              </a:pPr>
              <a:endParaRPr/>
            </a:p>
          </p:txBody>
        </p:sp>
      </p:grpSp>
      <p:grpSp>
        <p:nvGrpSpPr>
          <p:cNvPr id="19" name="Group 19"/>
          <p:cNvGrpSpPr/>
          <p:nvPr/>
        </p:nvGrpSpPr>
        <p:grpSpPr>
          <a:xfrm>
            <a:off x="12142855" y="4322616"/>
            <a:ext cx="5903208" cy="2738281"/>
            <a:chOff x="0" y="0"/>
            <a:chExt cx="1555514" cy="721546"/>
          </a:xfrm>
        </p:grpSpPr>
        <p:sp>
          <p:nvSpPr>
            <p:cNvPr id="20" name="Freeform 20"/>
            <p:cNvSpPr/>
            <p:nvPr/>
          </p:nvSpPr>
          <p:spPr>
            <a:xfrm>
              <a:off x="0" y="0"/>
              <a:ext cx="1555514" cy="721546"/>
            </a:xfrm>
            <a:custGeom>
              <a:avLst/>
              <a:gdLst/>
              <a:ahLst/>
              <a:cxnLst/>
              <a:rect l="l" t="t" r="r" b="b"/>
              <a:pathLst>
                <a:path w="1555514" h="721546">
                  <a:moveTo>
                    <a:pt x="12904" y="0"/>
                  </a:moveTo>
                  <a:lnTo>
                    <a:pt x="1542610" y="0"/>
                  </a:lnTo>
                  <a:cubicBezTo>
                    <a:pt x="1546032" y="0"/>
                    <a:pt x="1549314" y="1359"/>
                    <a:pt x="1551734" y="3779"/>
                  </a:cubicBezTo>
                  <a:cubicBezTo>
                    <a:pt x="1554154" y="6199"/>
                    <a:pt x="1555514" y="9481"/>
                    <a:pt x="1555514" y="12904"/>
                  </a:cubicBezTo>
                  <a:lnTo>
                    <a:pt x="1555514" y="708642"/>
                  </a:lnTo>
                  <a:cubicBezTo>
                    <a:pt x="1555514" y="715768"/>
                    <a:pt x="1549737" y="721546"/>
                    <a:pt x="1542610" y="721546"/>
                  </a:cubicBezTo>
                  <a:lnTo>
                    <a:pt x="12904" y="721546"/>
                  </a:lnTo>
                  <a:cubicBezTo>
                    <a:pt x="5777" y="721546"/>
                    <a:pt x="0" y="715768"/>
                    <a:pt x="0" y="708642"/>
                  </a:cubicBezTo>
                  <a:lnTo>
                    <a:pt x="0" y="12904"/>
                  </a:lnTo>
                  <a:cubicBezTo>
                    <a:pt x="0" y="9481"/>
                    <a:pt x="1359" y="6199"/>
                    <a:pt x="3779" y="3779"/>
                  </a:cubicBezTo>
                  <a:cubicBezTo>
                    <a:pt x="6199" y="1359"/>
                    <a:pt x="9481" y="0"/>
                    <a:pt x="12904" y="0"/>
                  </a:cubicBezTo>
                  <a:close/>
                </a:path>
              </a:pathLst>
            </a:custGeom>
            <a:solidFill>
              <a:srgbClr val="000000">
                <a:alpha val="0"/>
              </a:srgbClr>
            </a:solidFill>
            <a:ln w="57150" cap="sq">
              <a:solidFill>
                <a:srgbClr val="C1FF72"/>
              </a:solidFill>
              <a:prstDash val="solid"/>
              <a:miter/>
            </a:ln>
          </p:spPr>
          <p:txBody>
            <a:bodyPr/>
            <a:lstStyle/>
            <a:p>
              <a:endParaRPr lang="pt-BR"/>
            </a:p>
          </p:txBody>
        </p:sp>
        <p:sp>
          <p:nvSpPr>
            <p:cNvPr id="21" name="TextBox 21"/>
            <p:cNvSpPr txBox="1"/>
            <p:nvPr/>
          </p:nvSpPr>
          <p:spPr>
            <a:xfrm>
              <a:off x="0" y="-28575"/>
              <a:ext cx="1555514" cy="750121"/>
            </a:xfrm>
            <a:prstGeom prst="rect">
              <a:avLst/>
            </a:prstGeom>
          </p:spPr>
          <p:txBody>
            <a:bodyPr lIns="71403" tIns="71403" rIns="71403" bIns="71403" rtlCol="0" anchor="ctr"/>
            <a:lstStyle/>
            <a:p>
              <a:pPr algn="ctr">
                <a:lnSpc>
                  <a:spcPts val="2956"/>
                </a:lnSpc>
              </a:pPr>
              <a:endParaRPr/>
            </a:p>
          </p:txBody>
        </p:sp>
      </p:grpSp>
      <p:grpSp>
        <p:nvGrpSpPr>
          <p:cNvPr id="22" name="Group 22"/>
          <p:cNvGrpSpPr/>
          <p:nvPr/>
        </p:nvGrpSpPr>
        <p:grpSpPr>
          <a:xfrm>
            <a:off x="8368772" y="2401952"/>
            <a:ext cx="449391" cy="604645"/>
            <a:chOff x="0" y="0"/>
            <a:chExt cx="118416" cy="159326"/>
          </a:xfrm>
        </p:grpSpPr>
        <p:sp>
          <p:nvSpPr>
            <p:cNvPr id="23" name="Freeform 23"/>
            <p:cNvSpPr/>
            <p:nvPr/>
          </p:nvSpPr>
          <p:spPr>
            <a:xfrm>
              <a:off x="0" y="0"/>
              <a:ext cx="118416" cy="159326"/>
            </a:xfrm>
            <a:custGeom>
              <a:avLst/>
              <a:gdLst/>
              <a:ahLst/>
              <a:cxnLst/>
              <a:rect l="l" t="t" r="r" b="b"/>
              <a:pathLst>
                <a:path w="118416" h="159326">
                  <a:moveTo>
                    <a:pt x="59208" y="0"/>
                  </a:moveTo>
                  <a:lnTo>
                    <a:pt x="59208" y="0"/>
                  </a:lnTo>
                  <a:cubicBezTo>
                    <a:pt x="91908" y="0"/>
                    <a:pt x="118416" y="26508"/>
                    <a:pt x="118416" y="59208"/>
                  </a:cubicBezTo>
                  <a:lnTo>
                    <a:pt x="118416" y="100118"/>
                  </a:lnTo>
                  <a:cubicBezTo>
                    <a:pt x="118416" y="132818"/>
                    <a:pt x="91908" y="159326"/>
                    <a:pt x="59208" y="159326"/>
                  </a:cubicBezTo>
                  <a:lnTo>
                    <a:pt x="59208" y="159326"/>
                  </a:lnTo>
                  <a:cubicBezTo>
                    <a:pt x="26508" y="159326"/>
                    <a:pt x="0" y="132818"/>
                    <a:pt x="0" y="100118"/>
                  </a:cubicBezTo>
                  <a:lnTo>
                    <a:pt x="0" y="59208"/>
                  </a:lnTo>
                  <a:cubicBezTo>
                    <a:pt x="0" y="26508"/>
                    <a:pt x="26508" y="0"/>
                    <a:pt x="59208" y="0"/>
                  </a:cubicBezTo>
                  <a:close/>
                </a:path>
              </a:pathLst>
            </a:custGeom>
            <a:solidFill>
              <a:srgbClr val="000000">
                <a:alpha val="0"/>
              </a:srgbClr>
            </a:solidFill>
            <a:ln w="57150" cap="sq">
              <a:solidFill>
                <a:srgbClr val="5271FF"/>
              </a:solidFill>
              <a:prstDash val="solid"/>
              <a:miter/>
            </a:ln>
          </p:spPr>
          <p:txBody>
            <a:bodyPr/>
            <a:lstStyle/>
            <a:p>
              <a:endParaRPr lang="pt-BR"/>
            </a:p>
          </p:txBody>
        </p:sp>
        <p:sp>
          <p:nvSpPr>
            <p:cNvPr id="24" name="TextBox 24"/>
            <p:cNvSpPr txBox="1"/>
            <p:nvPr/>
          </p:nvSpPr>
          <p:spPr>
            <a:xfrm>
              <a:off x="0" y="-28575"/>
              <a:ext cx="118416" cy="187901"/>
            </a:xfrm>
            <a:prstGeom prst="rect">
              <a:avLst/>
            </a:prstGeom>
          </p:spPr>
          <p:txBody>
            <a:bodyPr lIns="71403" tIns="71403" rIns="71403" bIns="71403" rtlCol="0" anchor="ctr"/>
            <a:lstStyle/>
            <a:p>
              <a:pPr algn="ctr">
                <a:lnSpc>
                  <a:spcPts val="2956"/>
                </a:lnSpc>
              </a:pPr>
              <a:endParaRPr/>
            </a:p>
          </p:txBody>
        </p:sp>
      </p:grpSp>
      <p:grpSp>
        <p:nvGrpSpPr>
          <p:cNvPr id="25" name="Group 25"/>
          <p:cNvGrpSpPr/>
          <p:nvPr/>
        </p:nvGrpSpPr>
        <p:grpSpPr>
          <a:xfrm>
            <a:off x="12142855" y="7080679"/>
            <a:ext cx="5845245" cy="1197850"/>
            <a:chOff x="0" y="0"/>
            <a:chExt cx="1540240" cy="315637"/>
          </a:xfrm>
        </p:grpSpPr>
        <p:sp>
          <p:nvSpPr>
            <p:cNvPr id="26" name="Freeform 26"/>
            <p:cNvSpPr/>
            <p:nvPr/>
          </p:nvSpPr>
          <p:spPr>
            <a:xfrm>
              <a:off x="0" y="0"/>
              <a:ext cx="1540240" cy="315637"/>
            </a:xfrm>
            <a:custGeom>
              <a:avLst/>
              <a:gdLst/>
              <a:ahLst/>
              <a:cxnLst/>
              <a:rect l="l" t="t" r="r" b="b"/>
              <a:pathLst>
                <a:path w="1540240" h="315637">
                  <a:moveTo>
                    <a:pt x="13032" y="0"/>
                  </a:moveTo>
                  <a:lnTo>
                    <a:pt x="1527209" y="0"/>
                  </a:lnTo>
                  <a:cubicBezTo>
                    <a:pt x="1530665" y="0"/>
                    <a:pt x="1533979" y="1373"/>
                    <a:pt x="1536423" y="3817"/>
                  </a:cubicBezTo>
                  <a:cubicBezTo>
                    <a:pt x="1538867" y="6261"/>
                    <a:pt x="1540240" y="9575"/>
                    <a:pt x="1540240" y="13032"/>
                  </a:cubicBezTo>
                  <a:lnTo>
                    <a:pt x="1540240" y="302606"/>
                  </a:lnTo>
                  <a:cubicBezTo>
                    <a:pt x="1540240" y="309803"/>
                    <a:pt x="1534406" y="315637"/>
                    <a:pt x="1527209" y="315637"/>
                  </a:cubicBezTo>
                  <a:lnTo>
                    <a:pt x="13032" y="315637"/>
                  </a:lnTo>
                  <a:cubicBezTo>
                    <a:pt x="5834" y="315637"/>
                    <a:pt x="0" y="309803"/>
                    <a:pt x="0" y="302606"/>
                  </a:cubicBezTo>
                  <a:lnTo>
                    <a:pt x="0" y="13032"/>
                  </a:lnTo>
                  <a:cubicBezTo>
                    <a:pt x="0" y="5834"/>
                    <a:pt x="5834" y="0"/>
                    <a:pt x="13032" y="0"/>
                  </a:cubicBezTo>
                  <a:close/>
                </a:path>
              </a:pathLst>
            </a:custGeom>
            <a:solidFill>
              <a:srgbClr val="000000">
                <a:alpha val="0"/>
              </a:srgbClr>
            </a:solidFill>
            <a:ln w="57150" cap="sq">
              <a:solidFill>
                <a:srgbClr val="5271FF"/>
              </a:solidFill>
              <a:prstDash val="solid"/>
              <a:miter/>
            </a:ln>
          </p:spPr>
          <p:txBody>
            <a:bodyPr/>
            <a:lstStyle/>
            <a:p>
              <a:endParaRPr lang="pt-BR"/>
            </a:p>
          </p:txBody>
        </p:sp>
        <p:sp>
          <p:nvSpPr>
            <p:cNvPr id="27" name="TextBox 27"/>
            <p:cNvSpPr txBox="1"/>
            <p:nvPr/>
          </p:nvSpPr>
          <p:spPr>
            <a:xfrm>
              <a:off x="0" y="-28575"/>
              <a:ext cx="1540240" cy="344212"/>
            </a:xfrm>
            <a:prstGeom prst="rect">
              <a:avLst/>
            </a:prstGeom>
          </p:spPr>
          <p:txBody>
            <a:bodyPr lIns="71403" tIns="71403" rIns="71403" bIns="71403" rtlCol="0" anchor="ctr"/>
            <a:lstStyle/>
            <a:p>
              <a:pPr algn="ctr">
                <a:lnSpc>
                  <a:spcPts val="2956"/>
                </a:lnSpc>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A53B"/>
        </a:solidFill>
        <a:effectLst/>
      </p:bgPr>
    </p:bg>
    <p:spTree>
      <p:nvGrpSpPr>
        <p:cNvPr id="1" name=""/>
        <p:cNvGrpSpPr/>
        <p:nvPr/>
      </p:nvGrpSpPr>
      <p:grpSpPr>
        <a:xfrm>
          <a:off x="0" y="0"/>
          <a:ext cx="0" cy="0"/>
          <a:chOff x="0" y="0"/>
          <a:chExt cx="0" cy="0"/>
        </a:xfrm>
      </p:grpSpPr>
      <p:sp>
        <p:nvSpPr>
          <p:cNvPr id="2" name="Freeform 2"/>
          <p:cNvSpPr/>
          <p:nvPr/>
        </p:nvSpPr>
        <p:spPr>
          <a:xfrm>
            <a:off x="7570170" y="1093923"/>
            <a:ext cx="4727801" cy="8813779"/>
          </a:xfrm>
          <a:custGeom>
            <a:avLst/>
            <a:gdLst/>
            <a:ahLst/>
            <a:cxnLst/>
            <a:rect l="l" t="t" r="r" b="b"/>
            <a:pathLst>
              <a:path w="4727801" h="8813779">
                <a:moveTo>
                  <a:pt x="0" y="0"/>
                </a:moveTo>
                <a:lnTo>
                  <a:pt x="4727801" y="0"/>
                </a:lnTo>
                <a:lnTo>
                  <a:pt x="4727801" y="8813778"/>
                </a:lnTo>
                <a:lnTo>
                  <a:pt x="0" y="8813778"/>
                </a:lnTo>
                <a:lnTo>
                  <a:pt x="0" y="0"/>
                </a:lnTo>
                <a:close/>
              </a:path>
            </a:pathLst>
          </a:custGeom>
          <a:blipFill>
            <a:blip r:embed="rId2"/>
            <a:stretch>
              <a:fillRect/>
            </a:stretch>
          </a:blipFill>
        </p:spPr>
        <p:txBody>
          <a:bodyPr/>
          <a:lstStyle/>
          <a:p>
            <a:endParaRPr lang="pt-BR"/>
          </a:p>
        </p:txBody>
      </p:sp>
      <p:sp>
        <p:nvSpPr>
          <p:cNvPr id="3" name="Freeform 3"/>
          <p:cNvSpPr/>
          <p:nvPr/>
        </p:nvSpPr>
        <p:spPr>
          <a:xfrm>
            <a:off x="0" y="717134"/>
            <a:ext cx="7570170" cy="9567355"/>
          </a:xfrm>
          <a:custGeom>
            <a:avLst/>
            <a:gdLst/>
            <a:ahLst/>
            <a:cxnLst/>
            <a:rect l="l" t="t" r="r" b="b"/>
            <a:pathLst>
              <a:path w="7570170" h="9567355">
                <a:moveTo>
                  <a:pt x="0" y="0"/>
                </a:moveTo>
                <a:lnTo>
                  <a:pt x="7570170" y="0"/>
                </a:lnTo>
                <a:lnTo>
                  <a:pt x="7570170" y="9567356"/>
                </a:lnTo>
                <a:lnTo>
                  <a:pt x="0" y="9567356"/>
                </a:lnTo>
                <a:lnTo>
                  <a:pt x="0" y="0"/>
                </a:lnTo>
                <a:close/>
              </a:path>
            </a:pathLst>
          </a:custGeom>
          <a:blipFill>
            <a:blip r:embed="rId3"/>
            <a:stretch>
              <a:fillRect/>
            </a:stretch>
          </a:blipFill>
        </p:spPr>
        <p:txBody>
          <a:bodyPr/>
          <a:lstStyle/>
          <a:p>
            <a:endParaRPr lang="pt-BR"/>
          </a:p>
        </p:txBody>
      </p:sp>
      <p:sp>
        <p:nvSpPr>
          <p:cNvPr id="4" name="Freeform 4"/>
          <p:cNvSpPr/>
          <p:nvPr/>
        </p:nvSpPr>
        <p:spPr>
          <a:xfrm>
            <a:off x="6051392" y="2127457"/>
            <a:ext cx="796688" cy="548990"/>
          </a:xfrm>
          <a:custGeom>
            <a:avLst/>
            <a:gdLst/>
            <a:ahLst/>
            <a:cxnLst/>
            <a:rect l="l" t="t" r="r" b="b"/>
            <a:pathLst>
              <a:path w="796688" h="548990">
                <a:moveTo>
                  <a:pt x="0" y="0"/>
                </a:moveTo>
                <a:lnTo>
                  <a:pt x="796688" y="0"/>
                </a:lnTo>
                <a:lnTo>
                  <a:pt x="796688" y="548991"/>
                </a:lnTo>
                <a:lnTo>
                  <a:pt x="0" y="5489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a:p>
        </p:txBody>
      </p:sp>
      <p:sp>
        <p:nvSpPr>
          <p:cNvPr id="5" name="Freeform 5"/>
          <p:cNvSpPr/>
          <p:nvPr/>
        </p:nvSpPr>
        <p:spPr>
          <a:xfrm>
            <a:off x="6287057" y="2195869"/>
            <a:ext cx="325358" cy="324138"/>
          </a:xfrm>
          <a:custGeom>
            <a:avLst/>
            <a:gdLst/>
            <a:ahLst/>
            <a:cxnLst/>
            <a:rect l="l" t="t" r="r" b="b"/>
            <a:pathLst>
              <a:path w="325358" h="324138">
                <a:moveTo>
                  <a:pt x="0" y="0"/>
                </a:moveTo>
                <a:lnTo>
                  <a:pt x="325358" y="0"/>
                </a:lnTo>
                <a:lnTo>
                  <a:pt x="325358" y="324138"/>
                </a:lnTo>
                <a:lnTo>
                  <a:pt x="0" y="324138"/>
                </a:lnTo>
                <a:lnTo>
                  <a:pt x="0" y="0"/>
                </a:lnTo>
                <a:close/>
              </a:path>
            </a:pathLst>
          </a:custGeom>
          <a:blipFill>
            <a:blip r:embed="rId6"/>
            <a:stretch>
              <a:fillRect/>
            </a:stretch>
          </a:blipFill>
        </p:spPr>
        <p:txBody>
          <a:bodyPr/>
          <a:lstStyle/>
          <a:p>
            <a:endParaRPr lang="pt-BR"/>
          </a:p>
        </p:txBody>
      </p:sp>
      <p:sp>
        <p:nvSpPr>
          <p:cNvPr id="6" name="Freeform 6"/>
          <p:cNvSpPr/>
          <p:nvPr/>
        </p:nvSpPr>
        <p:spPr>
          <a:xfrm>
            <a:off x="5350939" y="1982992"/>
            <a:ext cx="340356" cy="212877"/>
          </a:xfrm>
          <a:custGeom>
            <a:avLst/>
            <a:gdLst/>
            <a:ahLst/>
            <a:cxnLst/>
            <a:rect l="l" t="t" r="r" b="b"/>
            <a:pathLst>
              <a:path w="340356" h="212877">
                <a:moveTo>
                  <a:pt x="0" y="0"/>
                </a:moveTo>
                <a:lnTo>
                  <a:pt x="340356" y="0"/>
                </a:lnTo>
                <a:lnTo>
                  <a:pt x="340356" y="212877"/>
                </a:lnTo>
                <a:lnTo>
                  <a:pt x="0" y="21287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a:p>
        </p:txBody>
      </p:sp>
      <p:sp>
        <p:nvSpPr>
          <p:cNvPr id="7" name="TextBox 7"/>
          <p:cNvSpPr txBox="1"/>
          <p:nvPr/>
        </p:nvSpPr>
        <p:spPr>
          <a:xfrm>
            <a:off x="12401017" y="1704085"/>
            <a:ext cx="5625754" cy="4526941"/>
          </a:xfrm>
          <a:prstGeom prst="rect">
            <a:avLst/>
          </a:prstGeom>
        </p:spPr>
        <p:txBody>
          <a:bodyPr lIns="0" tIns="0" rIns="0" bIns="0" rtlCol="0" anchor="t">
            <a:spAutoFit/>
          </a:bodyPr>
          <a:lstStyle/>
          <a:p>
            <a:pPr algn="just">
              <a:lnSpc>
                <a:spcPts val="2740"/>
              </a:lnSpc>
            </a:pPr>
            <a:r>
              <a:rPr lang="en-US" sz="2108" spc="-10">
                <a:solidFill>
                  <a:srgbClr val="000000"/>
                </a:solidFill>
                <a:latin typeface="Hammersmith One"/>
              </a:rPr>
              <a:t>As notificações do usuário encontram-se, na versão Web, no botão “Notificações” situado na parte superior direita do ecrã. Na versão APP as notificações também se encontram no menu sanduíche localizado na parte superior esquerda.</a:t>
            </a:r>
          </a:p>
          <a:p>
            <a:pPr algn="just">
              <a:lnSpc>
                <a:spcPts val="2740"/>
              </a:lnSpc>
            </a:pPr>
            <a:endParaRPr lang="en-US" sz="2108" spc="-10">
              <a:solidFill>
                <a:srgbClr val="000000"/>
              </a:solidFill>
              <a:latin typeface="Hammersmith One"/>
            </a:endParaRPr>
          </a:p>
          <a:p>
            <a:pPr algn="just">
              <a:lnSpc>
                <a:spcPts val="2740"/>
              </a:lnSpc>
            </a:pPr>
            <a:r>
              <a:rPr lang="en-US" sz="2108" spc="-10">
                <a:solidFill>
                  <a:srgbClr val="000000"/>
                </a:solidFill>
                <a:latin typeface="Hammersmith One"/>
              </a:rPr>
              <a:t>Para o chat, foi escolhido um ícone que simboliza conversas, em ambas as versões, esse símbolo fica situado na parte superior direita. </a:t>
            </a:r>
          </a:p>
          <a:p>
            <a:pPr algn="just">
              <a:lnSpc>
                <a:spcPts val="2740"/>
              </a:lnSpc>
            </a:pPr>
            <a:endParaRPr lang="en-US" sz="2108" spc="-10">
              <a:solidFill>
                <a:srgbClr val="000000"/>
              </a:solidFill>
              <a:latin typeface="Hammersmith One"/>
            </a:endParaRPr>
          </a:p>
          <a:p>
            <a:pPr algn="just">
              <a:lnSpc>
                <a:spcPts val="2740"/>
              </a:lnSpc>
              <a:spcBef>
                <a:spcPct val="0"/>
              </a:spcBef>
            </a:pPr>
            <a:r>
              <a:rPr lang="en-US" sz="2108" spc="-10">
                <a:solidFill>
                  <a:srgbClr val="000000"/>
                </a:solidFill>
                <a:latin typeface="Hammersmith One"/>
              </a:rPr>
              <a:t> </a:t>
            </a:r>
          </a:p>
        </p:txBody>
      </p:sp>
      <p:grpSp>
        <p:nvGrpSpPr>
          <p:cNvPr id="8" name="Group 8"/>
          <p:cNvGrpSpPr/>
          <p:nvPr/>
        </p:nvGrpSpPr>
        <p:grpSpPr>
          <a:xfrm>
            <a:off x="13462919" y="5897964"/>
            <a:ext cx="3084594" cy="2898382"/>
            <a:chOff x="0" y="0"/>
            <a:chExt cx="812800" cy="763733"/>
          </a:xfrm>
        </p:grpSpPr>
        <p:sp>
          <p:nvSpPr>
            <p:cNvPr id="9" name="Freeform 9"/>
            <p:cNvSpPr/>
            <p:nvPr/>
          </p:nvSpPr>
          <p:spPr>
            <a:xfrm>
              <a:off x="0" y="0"/>
              <a:ext cx="812800" cy="763733"/>
            </a:xfrm>
            <a:custGeom>
              <a:avLst/>
              <a:gdLst/>
              <a:ahLst/>
              <a:cxnLst/>
              <a:rect l="l" t="t" r="r" b="b"/>
              <a:pathLst>
                <a:path w="812800" h="763733">
                  <a:moveTo>
                    <a:pt x="0" y="0"/>
                  </a:moveTo>
                  <a:lnTo>
                    <a:pt x="812800" y="0"/>
                  </a:lnTo>
                  <a:lnTo>
                    <a:pt x="812800" y="763733"/>
                  </a:lnTo>
                  <a:lnTo>
                    <a:pt x="0" y="763733"/>
                  </a:lnTo>
                  <a:close/>
                </a:path>
              </a:pathLst>
            </a:custGeom>
            <a:solidFill>
              <a:srgbClr val="E9E8E8"/>
            </a:solidFill>
          </p:spPr>
          <p:txBody>
            <a:bodyPr/>
            <a:lstStyle/>
            <a:p>
              <a:endParaRPr lang="pt-BR"/>
            </a:p>
          </p:txBody>
        </p:sp>
        <p:sp>
          <p:nvSpPr>
            <p:cNvPr id="10" name="TextBox 10"/>
            <p:cNvSpPr txBox="1"/>
            <p:nvPr/>
          </p:nvSpPr>
          <p:spPr>
            <a:xfrm>
              <a:off x="0" y="-28575"/>
              <a:ext cx="812800" cy="792308"/>
            </a:xfrm>
            <a:prstGeom prst="rect">
              <a:avLst/>
            </a:prstGeom>
          </p:spPr>
          <p:txBody>
            <a:bodyPr lIns="71403" tIns="71403" rIns="71403" bIns="71403" rtlCol="0" anchor="ctr"/>
            <a:lstStyle/>
            <a:p>
              <a:pPr algn="ctr">
                <a:lnSpc>
                  <a:spcPts val="2956"/>
                </a:lnSpc>
              </a:pPr>
              <a:endParaRPr/>
            </a:p>
          </p:txBody>
        </p:sp>
      </p:grpSp>
      <p:sp>
        <p:nvSpPr>
          <p:cNvPr id="11" name="Freeform 11"/>
          <p:cNvSpPr/>
          <p:nvPr/>
        </p:nvSpPr>
        <p:spPr>
          <a:xfrm>
            <a:off x="13571848" y="6064495"/>
            <a:ext cx="499907" cy="333063"/>
          </a:xfrm>
          <a:custGeom>
            <a:avLst/>
            <a:gdLst/>
            <a:ahLst/>
            <a:cxnLst/>
            <a:rect l="l" t="t" r="r" b="b"/>
            <a:pathLst>
              <a:path w="499907" h="333063">
                <a:moveTo>
                  <a:pt x="0" y="0"/>
                </a:moveTo>
                <a:lnTo>
                  <a:pt x="499906" y="0"/>
                </a:lnTo>
                <a:lnTo>
                  <a:pt x="499906" y="333063"/>
                </a:lnTo>
                <a:lnTo>
                  <a:pt x="0" y="33306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pt-BR"/>
          </a:p>
        </p:txBody>
      </p:sp>
      <p:sp>
        <p:nvSpPr>
          <p:cNvPr id="12" name="Freeform 12"/>
          <p:cNvSpPr/>
          <p:nvPr/>
        </p:nvSpPr>
        <p:spPr>
          <a:xfrm>
            <a:off x="15807067" y="7993320"/>
            <a:ext cx="445274" cy="445274"/>
          </a:xfrm>
          <a:custGeom>
            <a:avLst/>
            <a:gdLst/>
            <a:ahLst/>
            <a:cxnLst/>
            <a:rect l="l" t="t" r="r" b="b"/>
            <a:pathLst>
              <a:path w="445274" h="445274">
                <a:moveTo>
                  <a:pt x="0" y="0"/>
                </a:moveTo>
                <a:lnTo>
                  <a:pt x="445274" y="0"/>
                </a:lnTo>
                <a:lnTo>
                  <a:pt x="445274" y="445274"/>
                </a:lnTo>
                <a:lnTo>
                  <a:pt x="0" y="44527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pt-BR"/>
          </a:p>
        </p:txBody>
      </p:sp>
      <p:sp>
        <p:nvSpPr>
          <p:cNvPr id="13" name="TextBox 13"/>
          <p:cNvSpPr txBox="1"/>
          <p:nvPr/>
        </p:nvSpPr>
        <p:spPr>
          <a:xfrm>
            <a:off x="-975957" y="202195"/>
            <a:ext cx="6175370" cy="676861"/>
          </a:xfrm>
          <a:prstGeom prst="rect">
            <a:avLst/>
          </a:prstGeom>
        </p:spPr>
        <p:txBody>
          <a:bodyPr lIns="0" tIns="0" rIns="0" bIns="0" rtlCol="0" anchor="t">
            <a:spAutoFit/>
          </a:bodyPr>
          <a:lstStyle/>
          <a:p>
            <a:pPr marL="0" lvl="0" indent="0" algn="ctr">
              <a:lnSpc>
                <a:spcPts val="5481"/>
              </a:lnSpc>
              <a:spcBef>
                <a:spcPct val="0"/>
              </a:spcBef>
            </a:pPr>
            <a:r>
              <a:rPr lang="en-US" sz="4216" spc="-21">
                <a:solidFill>
                  <a:srgbClr val="FFFFFF"/>
                </a:solidFill>
                <a:latin typeface="Hammersmith One"/>
              </a:rPr>
              <a:t>Hobbie Switch</a:t>
            </a:r>
          </a:p>
        </p:txBody>
      </p:sp>
      <p:sp>
        <p:nvSpPr>
          <p:cNvPr id="14" name="TextBox 14"/>
          <p:cNvSpPr txBox="1"/>
          <p:nvPr/>
        </p:nvSpPr>
        <p:spPr>
          <a:xfrm>
            <a:off x="5633152" y="279845"/>
            <a:ext cx="9730946" cy="2042437"/>
          </a:xfrm>
          <a:prstGeom prst="rect">
            <a:avLst/>
          </a:prstGeom>
        </p:spPr>
        <p:txBody>
          <a:bodyPr lIns="0" tIns="0" rIns="0" bIns="0" rtlCol="0" anchor="t">
            <a:spAutoFit/>
          </a:bodyPr>
          <a:lstStyle/>
          <a:p>
            <a:pPr algn="ctr">
              <a:lnSpc>
                <a:spcPts val="5481"/>
              </a:lnSpc>
            </a:pPr>
            <a:r>
              <a:rPr lang="en-US" sz="4216" spc="-21">
                <a:solidFill>
                  <a:srgbClr val="000000"/>
                </a:solidFill>
                <a:latin typeface="Hammersmith One"/>
              </a:rPr>
              <a:t>• Homepage: após login</a:t>
            </a:r>
          </a:p>
          <a:p>
            <a:pPr algn="ctr">
              <a:lnSpc>
                <a:spcPts val="5481"/>
              </a:lnSpc>
            </a:pPr>
            <a:endParaRPr lang="en-US" sz="4216" spc="-21">
              <a:solidFill>
                <a:srgbClr val="000000"/>
              </a:solidFill>
              <a:latin typeface="Hammersmith One"/>
            </a:endParaRPr>
          </a:p>
          <a:p>
            <a:pPr algn="ctr">
              <a:lnSpc>
                <a:spcPts val="5481"/>
              </a:lnSpc>
              <a:spcBef>
                <a:spcPct val="0"/>
              </a:spcBef>
            </a:pPr>
            <a:endParaRPr lang="en-US" sz="4216" spc="-21">
              <a:solidFill>
                <a:srgbClr val="000000"/>
              </a:solidFill>
              <a:latin typeface="Hammersmith One"/>
            </a:endParaRPr>
          </a:p>
        </p:txBody>
      </p:sp>
      <p:sp>
        <p:nvSpPr>
          <p:cNvPr id="15" name="TextBox 15"/>
          <p:cNvSpPr txBox="1"/>
          <p:nvPr/>
        </p:nvSpPr>
        <p:spPr>
          <a:xfrm>
            <a:off x="13821801" y="5878914"/>
            <a:ext cx="3084594" cy="2829636"/>
          </a:xfrm>
          <a:prstGeom prst="rect">
            <a:avLst/>
          </a:prstGeom>
        </p:spPr>
        <p:txBody>
          <a:bodyPr lIns="0" tIns="0" rIns="0" bIns="0" rtlCol="0" anchor="t">
            <a:spAutoFit/>
          </a:bodyPr>
          <a:lstStyle/>
          <a:p>
            <a:pPr algn="ctr">
              <a:lnSpc>
                <a:spcPts val="3471"/>
              </a:lnSpc>
            </a:pPr>
            <a:r>
              <a:rPr lang="en-US" sz="2670" spc="-13">
                <a:solidFill>
                  <a:srgbClr val="000000"/>
                </a:solidFill>
                <a:latin typeface="Hammersmith One"/>
              </a:rPr>
              <a:t>Notificações</a:t>
            </a:r>
          </a:p>
          <a:p>
            <a:pPr algn="ctr">
              <a:lnSpc>
                <a:spcPts val="3471"/>
              </a:lnSpc>
            </a:pPr>
            <a:r>
              <a:rPr lang="en-US" sz="2670" spc="-13">
                <a:solidFill>
                  <a:srgbClr val="000000"/>
                </a:solidFill>
                <a:latin typeface="Hammersmith One"/>
              </a:rPr>
              <a:t>Página Inicial</a:t>
            </a:r>
          </a:p>
          <a:p>
            <a:pPr algn="ctr">
              <a:lnSpc>
                <a:spcPts val="3471"/>
              </a:lnSpc>
            </a:pPr>
            <a:r>
              <a:rPr lang="en-US" sz="2670" spc="-13">
                <a:solidFill>
                  <a:srgbClr val="000000"/>
                </a:solidFill>
                <a:latin typeface="Hammersmith One"/>
              </a:rPr>
              <a:t>Perfil</a:t>
            </a:r>
          </a:p>
          <a:p>
            <a:pPr algn="ctr">
              <a:lnSpc>
                <a:spcPts val="3471"/>
              </a:lnSpc>
            </a:pPr>
            <a:r>
              <a:rPr lang="en-US" sz="2670" spc="-13">
                <a:solidFill>
                  <a:srgbClr val="000000"/>
                </a:solidFill>
                <a:latin typeface="Hammersmith One"/>
              </a:rPr>
              <a:t>Comunidades</a:t>
            </a:r>
          </a:p>
          <a:p>
            <a:pPr algn="ctr">
              <a:lnSpc>
                <a:spcPts val="3471"/>
              </a:lnSpc>
            </a:pPr>
            <a:r>
              <a:rPr lang="en-US" sz="2670" spc="-13">
                <a:solidFill>
                  <a:srgbClr val="000000"/>
                </a:solidFill>
                <a:latin typeface="Hammersmith One"/>
              </a:rPr>
              <a:t>Classificações</a:t>
            </a:r>
          </a:p>
          <a:p>
            <a:pPr algn="ctr">
              <a:lnSpc>
                <a:spcPts val="3471"/>
              </a:lnSpc>
            </a:pPr>
            <a:r>
              <a:rPr lang="en-US" sz="2670" spc="-13">
                <a:solidFill>
                  <a:srgbClr val="000000"/>
                </a:solidFill>
                <a:latin typeface="Hammersmith One"/>
              </a:rPr>
              <a:t>Sair</a:t>
            </a:r>
          </a:p>
          <a:p>
            <a:pPr algn="ctr">
              <a:lnSpc>
                <a:spcPts val="2192"/>
              </a:lnSpc>
              <a:spcBef>
                <a:spcPct val="0"/>
              </a:spcBef>
            </a:pPr>
            <a:endParaRPr lang="en-US" sz="2670" spc="-13">
              <a:solidFill>
                <a:srgbClr val="000000"/>
              </a:solidFill>
              <a:latin typeface="Hammersmith One"/>
            </a:endParaRPr>
          </a:p>
        </p:txBody>
      </p:sp>
      <p:grpSp>
        <p:nvGrpSpPr>
          <p:cNvPr id="16" name="Group 16"/>
          <p:cNvGrpSpPr/>
          <p:nvPr/>
        </p:nvGrpSpPr>
        <p:grpSpPr>
          <a:xfrm>
            <a:off x="8368772" y="2401952"/>
            <a:ext cx="449391" cy="604645"/>
            <a:chOff x="0" y="0"/>
            <a:chExt cx="118416" cy="159326"/>
          </a:xfrm>
        </p:grpSpPr>
        <p:sp>
          <p:nvSpPr>
            <p:cNvPr id="17" name="Freeform 17"/>
            <p:cNvSpPr/>
            <p:nvPr/>
          </p:nvSpPr>
          <p:spPr>
            <a:xfrm>
              <a:off x="0" y="0"/>
              <a:ext cx="118416" cy="159326"/>
            </a:xfrm>
            <a:custGeom>
              <a:avLst/>
              <a:gdLst/>
              <a:ahLst/>
              <a:cxnLst/>
              <a:rect l="l" t="t" r="r" b="b"/>
              <a:pathLst>
                <a:path w="118416" h="159326">
                  <a:moveTo>
                    <a:pt x="59208" y="0"/>
                  </a:moveTo>
                  <a:lnTo>
                    <a:pt x="59208" y="0"/>
                  </a:lnTo>
                  <a:cubicBezTo>
                    <a:pt x="91908" y="0"/>
                    <a:pt x="118416" y="26508"/>
                    <a:pt x="118416" y="59208"/>
                  </a:cubicBezTo>
                  <a:lnTo>
                    <a:pt x="118416" y="100118"/>
                  </a:lnTo>
                  <a:cubicBezTo>
                    <a:pt x="118416" y="132818"/>
                    <a:pt x="91908" y="159326"/>
                    <a:pt x="59208" y="159326"/>
                  </a:cubicBezTo>
                  <a:lnTo>
                    <a:pt x="59208" y="159326"/>
                  </a:lnTo>
                  <a:cubicBezTo>
                    <a:pt x="26508" y="159326"/>
                    <a:pt x="0" y="132818"/>
                    <a:pt x="0" y="100118"/>
                  </a:cubicBezTo>
                  <a:lnTo>
                    <a:pt x="0" y="59208"/>
                  </a:lnTo>
                  <a:cubicBezTo>
                    <a:pt x="0" y="26508"/>
                    <a:pt x="26508" y="0"/>
                    <a:pt x="59208" y="0"/>
                  </a:cubicBezTo>
                  <a:close/>
                </a:path>
              </a:pathLst>
            </a:custGeom>
            <a:solidFill>
              <a:srgbClr val="000000">
                <a:alpha val="0"/>
              </a:srgbClr>
            </a:solidFill>
            <a:ln w="57150" cap="sq">
              <a:solidFill>
                <a:srgbClr val="5271FF"/>
              </a:solidFill>
              <a:prstDash val="solid"/>
              <a:miter/>
            </a:ln>
          </p:spPr>
          <p:txBody>
            <a:bodyPr/>
            <a:lstStyle/>
            <a:p>
              <a:endParaRPr lang="pt-BR"/>
            </a:p>
          </p:txBody>
        </p:sp>
        <p:sp>
          <p:nvSpPr>
            <p:cNvPr id="18" name="TextBox 18"/>
            <p:cNvSpPr txBox="1"/>
            <p:nvPr/>
          </p:nvSpPr>
          <p:spPr>
            <a:xfrm>
              <a:off x="0" y="-28575"/>
              <a:ext cx="118416" cy="187901"/>
            </a:xfrm>
            <a:prstGeom prst="rect">
              <a:avLst/>
            </a:prstGeom>
          </p:spPr>
          <p:txBody>
            <a:bodyPr lIns="71403" tIns="71403" rIns="71403" bIns="71403" rtlCol="0" anchor="ctr"/>
            <a:lstStyle/>
            <a:p>
              <a:pPr algn="ctr">
                <a:lnSpc>
                  <a:spcPts val="2956"/>
                </a:lnSpc>
              </a:pPr>
              <a:endParaRPr/>
            </a:p>
          </p:txBody>
        </p:sp>
      </p:grpSp>
      <p:grpSp>
        <p:nvGrpSpPr>
          <p:cNvPr id="19" name="Group 19"/>
          <p:cNvGrpSpPr/>
          <p:nvPr/>
        </p:nvGrpSpPr>
        <p:grpSpPr>
          <a:xfrm>
            <a:off x="13347152" y="5792912"/>
            <a:ext cx="3315398" cy="3292539"/>
            <a:chOff x="0" y="0"/>
            <a:chExt cx="873618" cy="867594"/>
          </a:xfrm>
        </p:grpSpPr>
        <p:sp>
          <p:nvSpPr>
            <p:cNvPr id="20" name="Freeform 20"/>
            <p:cNvSpPr/>
            <p:nvPr/>
          </p:nvSpPr>
          <p:spPr>
            <a:xfrm>
              <a:off x="0" y="0"/>
              <a:ext cx="873618" cy="867594"/>
            </a:xfrm>
            <a:custGeom>
              <a:avLst/>
              <a:gdLst/>
              <a:ahLst/>
              <a:cxnLst/>
              <a:rect l="l" t="t" r="r" b="b"/>
              <a:pathLst>
                <a:path w="873618" h="867594">
                  <a:moveTo>
                    <a:pt x="22975" y="0"/>
                  </a:moveTo>
                  <a:lnTo>
                    <a:pt x="850642" y="0"/>
                  </a:lnTo>
                  <a:cubicBezTo>
                    <a:pt x="863331" y="0"/>
                    <a:pt x="873618" y="10286"/>
                    <a:pt x="873618" y="22975"/>
                  </a:cubicBezTo>
                  <a:lnTo>
                    <a:pt x="873618" y="844619"/>
                  </a:lnTo>
                  <a:cubicBezTo>
                    <a:pt x="873618" y="857308"/>
                    <a:pt x="863331" y="867594"/>
                    <a:pt x="850642" y="867594"/>
                  </a:cubicBezTo>
                  <a:lnTo>
                    <a:pt x="22975" y="867594"/>
                  </a:lnTo>
                  <a:cubicBezTo>
                    <a:pt x="10286" y="867594"/>
                    <a:pt x="0" y="857308"/>
                    <a:pt x="0" y="844619"/>
                  </a:cubicBezTo>
                  <a:lnTo>
                    <a:pt x="0" y="22975"/>
                  </a:lnTo>
                  <a:cubicBezTo>
                    <a:pt x="0" y="10286"/>
                    <a:pt x="10286" y="0"/>
                    <a:pt x="22975" y="0"/>
                  </a:cubicBezTo>
                  <a:close/>
                </a:path>
              </a:pathLst>
            </a:custGeom>
            <a:solidFill>
              <a:srgbClr val="000000">
                <a:alpha val="0"/>
              </a:srgbClr>
            </a:solidFill>
            <a:ln w="57150" cap="sq">
              <a:solidFill>
                <a:srgbClr val="5271FF"/>
              </a:solidFill>
              <a:prstDash val="solid"/>
              <a:miter/>
            </a:ln>
          </p:spPr>
          <p:txBody>
            <a:bodyPr/>
            <a:lstStyle/>
            <a:p>
              <a:endParaRPr lang="pt-BR"/>
            </a:p>
          </p:txBody>
        </p:sp>
        <p:sp>
          <p:nvSpPr>
            <p:cNvPr id="21" name="TextBox 21"/>
            <p:cNvSpPr txBox="1"/>
            <p:nvPr/>
          </p:nvSpPr>
          <p:spPr>
            <a:xfrm>
              <a:off x="0" y="-28575"/>
              <a:ext cx="873618" cy="896169"/>
            </a:xfrm>
            <a:prstGeom prst="rect">
              <a:avLst/>
            </a:prstGeom>
          </p:spPr>
          <p:txBody>
            <a:bodyPr lIns="71403" tIns="71403" rIns="71403" bIns="71403" rtlCol="0" anchor="ctr"/>
            <a:lstStyle/>
            <a:p>
              <a:pPr algn="ctr">
                <a:lnSpc>
                  <a:spcPts val="2956"/>
                </a:lnSpc>
              </a:pPr>
              <a:endParaRPr/>
            </a:p>
          </p:txBody>
        </p:sp>
      </p:grpSp>
      <p:sp>
        <p:nvSpPr>
          <p:cNvPr id="22" name="AutoShape 22"/>
          <p:cNvSpPr/>
          <p:nvPr/>
        </p:nvSpPr>
        <p:spPr>
          <a:xfrm>
            <a:off x="8593468" y="3006598"/>
            <a:ext cx="4379770" cy="3853268"/>
          </a:xfrm>
          <a:prstGeom prst="line">
            <a:avLst/>
          </a:prstGeom>
          <a:ln w="57150" cap="flat">
            <a:solidFill>
              <a:srgbClr val="5271FF"/>
            </a:solidFill>
            <a:prstDash val="solid"/>
            <a:headEnd type="none" w="sm" len="sm"/>
            <a:tailEnd type="arrow" w="med" len="sm"/>
          </a:ln>
        </p:spPr>
        <p:txBody>
          <a:bodyPr/>
          <a:lstStyle/>
          <a:p>
            <a:endParaRPr lang="pt-BR"/>
          </a:p>
        </p:txBody>
      </p:sp>
      <p:grpSp>
        <p:nvGrpSpPr>
          <p:cNvPr id="23" name="Group 23"/>
          <p:cNvGrpSpPr/>
          <p:nvPr/>
        </p:nvGrpSpPr>
        <p:grpSpPr>
          <a:xfrm>
            <a:off x="6051392" y="1324875"/>
            <a:ext cx="796688" cy="717540"/>
            <a:chOff x="0" y="0"/>
            <a:chExt cx="209930" cy="189074"/>
          </a:xfrm>
        </p:grpSpPr>
        <p:sp>
          <p:nvSpPr>
            <p:cNvPr id="24" name="Freeform 24"/>
            <p:cNvSpPr/>
            <p:nvPr/>
          </p:nvSpPr>
          <p:spPr>
            <a:xfrm>
              <a:off x="0" y="0"/>
              <a:ext cx="209930" cy="189074"/>
            </a:xfrm>
            <a:custGeom>
              <a:avLst/>
              <a:gdLst/>
              <a:ahLst/>
              <a:cxnLst/>
              <a:rect l="l" t="t" r="r" b="b"/>
              <a:pathLst>
                <a:path w="209930" h="189074">
                  <a:moveTo>
                    <a:pt x="94537" y="0"/>
                  </a:moveTo>
                  <a:lnTo>
                    <a:pt x="115393" y="0"/>
                  </a:lnTo>
                  <a:cubicBezTo>
                    <a:pt x="167604" y="0"/>
                    <a:pt x="209930" y="42326"/>
                    <a:pt x="209930" y="94537"/>
                  </a:cubicBezTo>
                  <a:lnTo>
                    <a:pt x="209930" y="94537"/>
                  </a:lnTo>
                  <a:cubicBezTo>
                    <a:pt x="209930" y="146748"/>
                    <a:pt x="167604" y="189074"/>
                    <a:pt x="115393" y="189074"/>
                  </a:cubicBezTo>
                  <a:lnTo>
                    <a:pt x="94537" y="189074"/>
                  </a:lnTo>
                  <a:cubicBezTo>
                    <a:pt x="42326" y="189074"/>
                    <a:pt x="0" y="146748"/>
                    <a:pt x="0" y="94537"/>
                  </a:cubicBezTo>
                  <a:lnTo>
                    <a:pt x="0" y="94537"/>
                  </a:lnTo>
                  <a:cubicBezTo>
                    <a:pt x="0" y="42326"/>
                    <a:pt x="42326" y="0"/>
                    <a:pt x="94537" y="0"/>
                  </a:cubicBezTo>
                  <a:close/>
                </a:path>
              </a:pathLst>
            </a:custGeom>
            <a:solidFill>
              <a:srgbClr val="000000">
                <a:alpha val="0"/>
              </a:srgbClr>
            </a:solidFill>
            <a:ln w="57150" cap="sq">
              <a:solidFill>
                <a:srgbClr val="B64DFF"/>
              </a:solidFill>
              <a:prstDash val="solid"/>
              <a:miter/>
            </a:ln>
          </p:spPr>
          <p:txBody>
            <a:bodyPr/>
            <a:lstStyle/>
            <a:p>
              <a:endParaRPr lang="pt-BR"/>
            </a:p>
          </p:txBody>
        </p:sp>
        <p:sp>
          <p:nvSpPr>
            <p:cNvPr id="25" name="TextBox 25"/>
            <p:cNvSpPr txBox="1"/>
            <p:nvPr/>
          </p:nvSpPr>
          <p:spPr>
            <a:xfrm>
              <a:off x="0" y="-28575"/>
              <a:ext cx="209930" cy="217649"/>
            </a:xfrm>
            <a:prstGeom prst="rect">
              <a:avLst/>
            </a:prstGeom>
          </p:spPr>
          <p:txBody>
            <a:bodyPr lIns="71403" tIns="71403" rIns="71403" bIns="71403" rtlCol="0" anchor="ctr"/>
            <a:lstStyle/>
            <a:p>
              <a:pPr algn="ctr">
                <a:lnSpc>
                  <a:spcPts val="2956"/>
                </a:lnSpc>
              </a:pPr>
              <a:endParaRPr/>
            </a:p>
          </p:txBody>
        </p:sp>
      </p:grpSp>
      <p:grpSp>
        <p:nvGrpSpPr>
          <p:cNvPr id="26" name="Group 26"/>
          <p:cNvGrpSpPr/>
          <p:nvPr/>
        </p:nvGrpSpPr>
        <p:grpSpPr>
          <a:xfrm>
            <a:off x="14272574" y="5705725"/>
            <a:ext cx="2274939" cy="691833"/>
            <a:chOff x="0" y="0"/>
            <a:chExt cx="599454" cy="182300"/>
          </a:xfrm>
        </p:grpSpPr>
        <p:sp>
          <p:nvSpPr>
            <p:cNvPr id="27" name="Freeform 27"/>
            <p:cNvSpPr/>
            <p:nvPr/>
          </p:nvSpPr>
          <p:spPr>
            <a:xfrm>
              <a:off x="0" y="0"/>
              <a:ext cx="599454" cy="182300"/>
            </a:xfrm>
            <a:custGeom>
              <a:avLst/>
              <a:gdLst/>
              <a:ahLst/>
              <a:cxnLst/>
              <a:rect l="l" t="t" r="r" b="b"/>
              <a:pathLst>
                <a:path w="599454" h="182300">
                  <a:moveTo>
                    <a:pt x="33483" y="0"/>
                  </a:moveTo>
                  <a:lnTo>
                    <a:pt x="565970" y="0"/>
                  </a:lnTo>
                  <a:cubicBezTo>
                    <a:pt x="584463" y="0"/>
                    <a:pt x="599454" y="14991"/>
                    <a:pt x="599454" y="33483"/>
                  </a:cubicBezTo>
                  <a:lnTo>
                    <a:pt x="599454" y="148817"/>
                  </a:lnTo>
                  <a:cubicBezTo>
                    <a:pt x="599454" y="167309"/>
                    <a:pt x="584463" y="182300"/>
                    <a:pt x="565970" y="182300"/>
                  </a:cubicBezTo>
                  <a:lnTo>
                    <a:pt x="33483" y="182300"/>
                  </a:lnTo>
                  <a:cubicBezTo>
                    <a:pt x="14991" y="182300"/>
                    <a:pt x="0" y="167309"/>
                    <a:pt x="0" y="148817"/>
                  </a:cubicBezTo>
                  <a:lnTo>
                    <a:pt x="0" y="33483"/>
                  </a:lnTo>
                  <a:cubicBezTo>
                    <a:pt x="0" y="14991"/>
                    <a:pt x="14991" y="0"/>
                    <a:pt x="33483" y="0"/>
                  </a:cubicBezTo>
                  <a:close/>
                </a:path>
              </a:pathLst>
            </a:custGeom>
            <a:solidFill>
              <a:srgbClr val="000000">
                <a:alpha val="0"/>
              </a:srgbClr>
            </a:solidFill>
            <a:ln w="57150" cap="sq">
              <a:solidFill>
                <a:srgbClr val="B64DFF"/>
              </a:solidFill>
              <a:prstDash val="solid"/>
              <a:miter/>
            </a:ln>
          </p:spPr>
          <p:txBody>
            <a:bodyPr/>
            <a:lstStyle/>
            <a:p>
              <a:endParaRPr lang="pt-BR"/>
            </a:p>
          </p:txBody>
        </p:sp>
        <p:sp>
          <p:nvSpPr>
            <p:cNvPr id="28" name="TextBox 28"/>
            <p:cNvSpPr txBox="1"/>
            <p:nvPr/>
          </p:nvSpPr>
          <p:spPr>
            <a:xfrm>
              <a:off x="0" y="-28575"/>
              <a:ext cx="599454" cy="210875"/>
            </a:xfrm>
            <a:prstGeom prst="rect">
              <a:avLst/>
            </a:prstGeom>
          </p:spPr>
          <p:txBody>
            <a:bodyPr lIns="71403" tIns="71403" rIns="71403" bIns="71403" rtlCol="0" anchor="ctr"/>
            <a:lstStyle/>
            <a:p>
              <a:pPr algn="ctr">
                <a:lnSpc>
                  <a:spcPts val="2956"/>
                </a:lnSpc>
              </a:pPr>
              <a:endParaRPr/>
            </a:p>
          </p:txBody>
        </p:sp>
      </p:grpSp>
      <p:grpSp>
        <p:nvGrpSpPr>
          <p:cNvPr id="29" name="Group 29"/>
          <p:cNvGrpSpPr/>
          <p:nvPr/>
        </p:nvGrpSpPr>
        <p:grpSpPr>
          <a:xfrm>
            <a:off x="12142855" y="1624222"/>
            <a:ext cx="6145145" cy="2252320"/>
            <a:chOff x="0" y="0"/>
            <a:chExt cx="1619265" cy="593493"/>
          </a:xfrm>
        </p:grpSpPr>
        <p:sp>
          <p:nvSpPr>
            <p:cNvPr id="30" name="Freeform 30"/>
            <p:cNvSpPr/>
            <p:nvPr/>
          </p:nvSpPr>
          <p:spPr>
            <a:xfrm>
              <a:off x="0" y="0"/>
              <a:ext cx="1619265" cy="593493"/>
            </a:xfrm>
            <a:custGeom>
              <a:avLst/>
              <a:gdLst/>
              <a:ahLst/>
              <a:cxnLst/>
              <a:rect l="l" t="t" r="r" b="b"/>
              <a:pathLst>
                <a:path w="1619265" h="593493">
                  <a:moveTo>
                    <a:pt x="12396" y="0"/>
                  </a:moveTo>
                  <a:lnTo>
                    <a:pt x="1606869" y="0"/>
                  </a:lnTo>
                  <a:cubicBezTo>
                    <a:pt x="1613715" y="0"/>
                    <a:pt x="1619265" y="5550"/>
                    <a:pt x="1619265" y="12396"/>
                  </a:cubicBezTo>
                  <a:lnTo>
                    <a:pt x="1619265" y="581098"/>
                  </a:lnTo>
                  <a:cubicBezTo>
                    <a:pt x="1619265" y="587944"/>
                    <a:pt x="1613715" y="593493"/>
                    <a:pt x="1606869" y="593493"/>
                  </a:cubicBezTo>
                  <a:lnTo>
                    <a:pt x="12396" y="593493"/>
                  </a:lnTo>
                  <a:cubicBezTo>
                    <a:pt x="5550" y="593493"/>
                    <a:pt x="0" y="587944"/>
                    <a:pt x="0" y="581098"/>
                  </a:cubicBezTo>
                  <a:lnTo>
                    <a:pt x="0" y="12396"/>
                  </a:lnTo>
                  <a:cubicBezTo>
                    <a:pt x="0" y="5550"/>
                    <a:pt x="5550" y="0"/>
                    <a:pt x="12396" y="0"/>
                  </a:cubicBezTo>
                  <a:close/>
                </a:path>
              </a:pathLst>
            </a:custGeom>
            <a:solidFill>
              <a:srgbClr val="000000">
                <a:alpha val="0"/>
              </a:srgbClr>
            </a:solidFill>
            <a:ln w="57150" cap="sq">
              <a:solidFill>
                <a:srgbClr val="B64DFF"/>
              </a:solidFill>
              <a:prstDash val="solid"/>
              <a:miter/>
            </a:ln>
          </p:spPr>
          <p:txBody>
            <a:bodyPr/>
            <a:lstStyle/>
            <a:p>
              <a:endParaRPr lang="pt-BR"/>
            </a:p>
          </p:txBody>
        </p:sp>
        <p:sp>
          <p:nvSpPr>
            <p:cNvPr id="31" name="TextBox 31"/>
            <p:cNvSpPr txBox="1"/>
            <p:nvPr/>
          </p:nvSpPr>
          <p:spPr>
            <a:xfrm>
              <a:off x="0" y="-28575"/>
              <a:ext cx="1619265" cy="622068"/>
            </a:xfrm>
            <a:prstGeom prst="rect">
              <a:avLst/>
            </a:prstGeom>
          </p:spPr>
          <p:txBody>
            <a:bodyPr lIns="71403" tIns="71403" rIns="71403" bIns="71403" rtlCol="0" anchor="ctr"/>
            <a:lstStyle/>
            <a:p>
              <a:pPr algn="ctr">
                <a:lnSpc>
                  <a:spcPts val="2956"/>
                </a:lnSpc>
              </a:pPr>
              <a:endParaRPr/>
            </a:p>
          </p:txBody>
        </p:sp>
      </p:grpSp>
      <p:grpSp>
        <p:nvGrpSpPr>
          <p:cNvPr id="32" name="Group 32"/>
          <p:cNvGrpSpPr/>
          <p:nvPr/>
        </p:nvGrpSpPr>
        <p:grpSpPr>
          <a:xfrm>
            <a:off x="6953206" y="1324875"/>
            <a:ext cx="509860" cy="717540"/>
            <a:chOff x="0" y="0"/>
            <a:chExt cx="134350" cy="189074"/>
          </a:xfrm>
        </p:grpSpPr>
        <p:sp>
          <p:nvSpPr>
            <p:cNvPr id="33" name="Freeform 33"/>
            <p:cNvSpPr/>
            <p:nvPr/>
          </p:nvSpPr>
          <p:spPr>
            <a:xfrm>
              <a:off x="0" y="0"/>
              <a:ext cx="134350" cy="189074"/>
            </a:xfrm>
            <a:custGeom>
              <a:avLst/>
              <a:gdLst/>
              <a:ahLst/>
              <a:cxnLst/>
              <a:rect l="l" t="t" r="r" b="b"/>
              <a:pathLst>
                <a:path w="134350" h="189074">
                  <a:moveTo>
                    <a:pt x="67175" y="0"/>
                  </a:moveTo>
                  <a:lnTo>
                    <a:pt x="67175" y="0"/>
                  </a:lnTo>
                  <a:cubicBezTo>
                    <a:pt x="104274" y="0"/>
                    <a:pt x="134350" y="30075"/>
                    <a:pt x="134350" y="67175"/>
                  </a:cubicBezTo>
                  <a:lnTo>
                    <a:pt x="134350" y="121899"/>
                  </a:lnTo>
                  <a:cubicBezTo>
                    <a:pt x="134350" y="139715"/>
                    <a:pt x="127272" y="156801"/>
                    <a:pt x="114675" y="169399"/>
                  </a:cubicBezTo>
                  <a:cubicBezTo>
                    <a:pt x="102077" y="181997"/>
                    <a:pt x="84991" y="189074"/>
                    <a:pt x="67175" y="189074"/>
                  </a:cubicBezTo>
                  <a:lnTo>
                    <a:pt x="67175" y="189074"/>
                  </a:lnTo>
                  <a:cubicBezTo>
                    <a:pt x="49359" y="189074"/>
                    <a:pt x="32273" y="181997"/>
                    <a:pt x="19675" y="169399"/>
                  </a:cubicBezTo>
                  <a:cubicBezTo>
                    <a:pt x="7077" y="156801"/>
                    <a:pt x="0" y="139715"/>
                    <a:pt x="0" y="121899"/>
                  </a:cubicBezTo>
                  <a:lnTo>
                    <a:pt x="0" y="67175"/>
                  </a:lnTo>
                  <a:cubicBezTo>
                    <a:pt x="0" y="49359"/>
                    <a:pt x="7077" y="32273"/>
                    <a:pt x="19675" y="19675"/>
                  </a:cubicBezTo>
                  <a:cubicBezTo>
                    <a:pt x="32273" y="7077"/>
                    <a:pt x="49359" y="0"/>
                    <a:pt x="67175" y="0"/>
                  </a:cubicBezTo>
                  <a:close/>
                </a:path>
              </a:pathLst>
            </a:custGeom>
            <a:solidFill>
              <a:srgbClr val="000000">
                <a:alpha val="0"/>
              </a:srgbClr>
            </a:solidFill>
            <a:ln w="57150" cap="sq">
              <a:solidFill>
                <a:srgbClr val="00BF63"/>
              </a:solidFill>
              <a:prstDash val="solid"/>
              <a:miter/>
            </a:ln>
          </p:spPr>
          <p:txBody>
            <a:bodyPr/>
            <a:lstStyle/>
            <a:p>
              <a:endParaRPr lang="pt-BR"/>
            </a:p>
          </p:txBody>
        </p:sp>
        <p:sp>
          <p:nvSpPr>
            <p:cNvPr id="34" name="TextBox 34"/>
            <p:cNvSpPr txBox="1"/>
            <p:nvPr/>
          </p:nvSpPr>
          <p:spPr>
            <a:xfrm>
              <a:off x="0" y="-28575"/>
              <a:ext cx="134350" cy="217649"/>
            </a:xfrm>
            <a:prstGeom prst="rect">
              <a:avLst/>
            </a:prstGeom>
          </p:spPr>
          <p:txBody>
            <a:bodyPr lIns="71403" tIns="71403" rIns="71403" bIns="71403" rtlCol="0" anchor="ctr"/>
            <a:lstStyle/>
            <a:p>
              <a:pPr algn="ctr">
                <a:lnSpc>
                  <a:spcPts val="2956"/>
                </a:lnSpc>
              </a:pPr>
              <a:endParaRPr/>
            </a:p>
          </p:txBody>
        </p:sp>
      </p:grpSp>
      <p:grpSp>
        <p:nvGrpSpPr>
          <p:cNvPr id="35" name="Group 35"/>
          <p:cNvGrpSpPr/>
          <p:nvPr/>
        </p:nvGrpSpPr>
        <p:grpSpPr>
          <a:xfrm>
            <a:off x="11150678" y="2357938"/>
            <a:ext cx="509860" cy="717540"/>
            <a:chOff x="0" y="0"/>
            <a:chExt cx="134350" cy="189074"/>
          </a:xfrm>
        </p:grpSpPr>
        <p:sp>
          <p:nvSpPr>
            <p:cNvPr id="36" name="Freeform 36"/>
            <p:cNvSpPr/>
            <p:nvPr/>
          </p:nvSpPr>
          <p:spPr>
            <a:xfrm>
              <a:off x="0" y="0"/>
              <a:ext cx="134350" cy="189074"/>
            </a:xfrm>
            <a:custGeom>
              <a:avLst/>
              <a:gdLst/>
              <a:ahLst/>
              <a:cxnLst/>
              <a:rect l="l" t="t" r="r" b="b"/>
              <a:pathLst>
                <a:path w="134350" h="189074">
                  <a:moveTo>
                    <a:pt x="67175" y="0"/>
                  </a:moveTo>
                  <a:lnTo>
                    <a:pt x="67175" y="0"/>
                  </a:lnTo>
                  <a:cubicBezTo>
                    <a:pt x="104274" y="0"/>
                    <a:pt x="134350" y="30075"/>
                    <a:pt x="134350" y="67175"/>
                  </a:cubicBezTo>
                  <a:lnTo>
                    <a:pt x="134350" y="121899"/>
                  </a:lnTo>
                  <a:cubicBezTo>
                    <a:pt x="134350" y="139715"/>
                    <a:pt x="127272" y="156801"/>
                    <a:pt x="114675" y="169399"/>
                  </a:cubicBezTo>
                  <a:cubicBezTo>
                    <a:pt x="102077" y="181997"/>
                    <a:pt x="84991" y="189074"/>
                    <a:pt x="67175" y="189074"/>
                  </a:cubicBezTo>
                  <a:lnTo>
                    <a:pt x="67175" y="189074"/>
                  </a:lnTo>
                  <a:cubicBezTo>
                    <a:pt x="49359" y="189074"/>
                    <a:pt x="32273" y="181997"/>
                    <a:pt x="19675" y="169399"/>
                  </a:cubicBezTo>
                  <a:cubicBezTo>
                    <a:pt x="7077" y="156801"/>
                    <a:pt x="0" y="139715"/>
                    <a:pt x="0" y="121899"/>
                  </a:cubicBezTo>
                  <a:lnTo>
                    <a:pt x="0" y="67175"/>
                  </a:lnTo>
                  <a:cubicBezTo>
                    <a:pt x="0" y="49359"/>
                    <a:pt x="7077" y="32273"/>
                    <a:pt x="19675" y="19675"/>
                  </a:cubicBezTo>
                  <a:cubicBezTo>
                    <a:pt x="32273" y="7077"/>
                    <a:pt x="49359" y="0"/>
                    <a:pt x="67175" y="0"/>
                  </a:cubicBezTo>
                  <a:close/>
                </a:path>
              </a:pathLst>
            </a:custGeom>
            <a:solidFill>
              <a:srgbClr val="000000">
                <a:alpha val="0"/>
              </a:srgbClr>
            </a:solidFill>
            <a:ln w="57150" cap="sq">
              <a:solidFill>
                <a:srgbClr val="00BF63"/>
              </a:solidFill>
              <a:prstDash val="solid"/>
              <a:miter/>
            </a:ln>
          </p:spPr>
          <p:txBody>
            <a:bodyPr/>
            <a:lstStyle/>
            <a:p>
              <a:endParaRPr lang="pt-BR"/>
            </a:p>
          </p:txBody>
        </p:sp>
        <p:sp>
          <p:nvSpPr>
            <p:cNvPr id="37" name="TextBox 37"/>
            <p:cNvSpPr txBox="1"/>
            <p:nvPr/>
          </p:nvSpPr>
          <p:spPr>
            <a:xfrm>
              <a:off x="0" y="-28575"/>
              <a:ext cx="134350" cy="217649"/>
            </a:xfrm>
            <a:prstGeom prst="rect">
              <a:avLst/>
            </a:prstGeom>
          </p:spPr>
          <p:txBody>
            <a:bodyPr lIns="71403" tIns="71403" rIns="71403" bIns="71403" rtlCol="0" anchor="ctr"/>
            <a:lstStyle/>
            <a:p>
              <a:pPr algn="ctr">
                <a:lnSpc>
                  <a:spcPts val="2956"/>
                </a:lnSpc>
              </a:pPr>
              <a:endParaRPr/>
            </a:p>
          </p:txBody>
        </p:sp>
      </p:grpSp>
      <p:grpSp>
        <p:nvGrpSpPr>
          <p:cNvPr id="38" name="Group 38"/>
          <p:cNvGrpSpPr/>
          <p:nvPr/>
        </p:nvGrpSpPr>
        <p:grpSpPr>
          <a:xfrm>
            <a:off x="12297971" y="3981843"/>
            <a:ext cx="5885647" cy="1608107"/>
            <a:chOff x="0" y="0"/>
            <a:chExt cx="1550886" cy="423741"/>
          </a:xfrm>
        </p:grpSpPr>
        <p:sp>
          <p:nvSpPr>
            <p:cNvPr id="39" name="Freeform 39"/>
            <p:cNvSpPr/>
            <p:nvPr/>
          </p:nvSpPr>
          <p:spPr>
            <a:xfrm>
              <a:off x="0" y="0"/>
              <a:ext cx="1550886" cy="423741"/>
            </a:xfrm>
            <a:custGeom>
              <a:avLst/>
              <a:gdLst/>
              <a:ahLst/>
              <a:cxnLst/>
              <a:rect l="l" t="t" r="r" b="b"/>
              <a:pathLst>
                <a:path w="1550886" h="423741">
                  <a:moveTo>
                    <a:pt x="12942" y="0"/>
                  </a:moveTo>
                  <a:lnTo>
                    <a:pt x="1537944" y="0"/>
                  </a:lnTo>
                  <a:cubicBezTo>
                    <a:pt x="1545092" y="0"/>
                    <a:pt x="1550886" y="5794"/>
                    <a:pt x="1550886" y="12942"/>
                  </a:cubicBezTo>
                  <a:lnTo>
                    <a:pt x="1550886" y="410799"/>
                  </a:lnTo>
                  <a:cubicBezTo>
                    <a:pt x="1550886" y="417947"/>
                    <a:pt x="1545092" y="423741"/>
                    <a:pt x="1537944" y="423741"/>
                  </a:cubicBezTo>
                  <a:lnTo>
                    <a:pt x="12942" y="423741"/>
                  </a:lnTo>
                  <a:cubicBezTo>
                    <a:pt x="5794" y="423741"/>
                    <a:pt x="0" y="417947"/>
                    <a:pt x="0" y="410799"/>
                  </a:cubicBezTo>
                  <a:lnTo>
                    <a:pt x="0" y="12942"/>
                  </a:lnTo>
                  <a:cubicBezTo>
                    <a:pt x="0" y="5794"/>
                    <a:pt x="5794" y="0"/>
                    <a:pt x="12942" y="0"/>
                  </a:cubicBezTo>
                  <a:close/>
                </a:path>
              </a:pathLst>
            </a:custGeom>
            <a:solidFill>
              <a:srgbClr val="000000">
                <a:alpha val="0"/>
              </a:srgbClr>
            </a:solidFill>
            <a:ln w="57150" cap="sq">
              <a:solidFill>
                <a:srgbClr val="00BF63"/>
              </a:solidFill>
              <a:prstDash val="solid"/>
              <a:miter/>
            </a:ln>
          </p:spPr>
          <p:txBody>
            <a:bodyPr/>
            <a:lstStyle/>
            <a:p>
              <a:endParaRPr lang="pt-BR"/>
            </a:p>
          </p:txBody>
        </p:sp>
        <p:sp>
          <p:nvSpPr>
            <p:cNvPr id="40" name="TextBox 40"/>
            <p:cNvSpPr txBox="1"/>
            <p:nvPr/>
          </p:nvSpPr>
          <p:spPr>
            <a:xfrm>
              <a:off x="0" y="-28575"/>
              <a:ext cx="1550886" cy="452316"/>
            </a:xfrm>
            <a:prstGeom prst="rect">
              <a:avLst/>
            </a:prstGeom>
          </p:spPr>
          <p:txBody>
            <a:bodyPr lIns="71403" tIns="71403" rIns="71403" bIns="71403" rtlCol="0" anchor="ctr"/>
            <a:lstStyle/>
            <a:p>
              <a:pPr algn="ctr">
                <a:lnSpc>
                  <a:spcPts val="2956"/>
                </a:lnSpc>
              </a:pPr>
              <a:endParaRPr/>
            </a:p>
          </p:txBody>
        </p:sp>
      </p:grpSp>
      <p:sp>
        <p:nvSpPr>
          <p:cNvPr id="41" name="TextBox 41"/>
          <p:cNvSpPr txBox="1"/>
          <p:nvPr/>
        </p:nvSpPr>
        <p:spPr>
          <a:xfrm>
            <a:off x="12297971" y="9256403"/>
            <a:ext cx="5990029" cy="503555"/>
          </a:xfrm>
          <a:prstGeom prst="rect">
            <a:avLst/>
          </a:prstGeom>
        </p:spPr>
        <p:txBody>
          <a:bodyPr lIns="0" tIns="0" rIns="0" bIns="0" rtlCol="0" anchor="t">
            <a:spAutoFit/>
          </a:bodyPr>
          <a:lstStyle/>
          <a:p>
            <a:pPr algn="ctr">
              <a:lnSpc>
                <a:spcPts val="2079"/>
              </a:lnSpc>
              <a:spcBef>
                <a:spcPct val="0"/>
              </a:spcBef>
            </a:pPr>
            <a:r>
              <a:rPr lang="en-US" sz="1599" spc="-7">
                <a:solidFill>
                  <a:srgbClr val="000000"/>
                </a:solidFill>
                <a:latin typeface="Hammersmith One"/>
              </a:rPr>
              <a:t>OBS: A opção Sair, na WEB, é encontrada pressionando a foto do usuário ao lado do username, na parte superior</a:t>
            </a:r>
          </a:p>
        </p:txBody>
      </p:sp>
      <p:grpSp>
        <p:nvGrpSpPr>
          <p:cNvPr id="42" name="Group 42"/>
          <p:cNvGrpSpPr/>
          <p:nvPr/>
        </p:nvGrpSpPr>
        <p:grpSpPr>
          <a:xfrm>
            <a:off x="1856798" y="1265452"/>
            <a:ext cx="1347408" cy="717540"/>
            <a:chOff x="0" y="0"/>
            <a:chExt cx="355046" cy="189074"/>
          </a:xfrm>
        </p:grpSpPr>
        <p:sp>
          <p:nvSpPr>
            <p:cNvPr id="43" name="Freeform 43"/>
            <p:cNvSpPr/>
            <p:nvPr/>
          </p:nvSpPr>
          <p:spPr>
            <a:xfrm>
              <a:off x="0" y="0"/>
              <a:ext cx="355046" cy="189074"/>
            </a:xfrm>
            <a:custGeom>
              <a:avLst/>
              <a:gdLst/>
              <a:ahLst/>
              <a:cxnLst/>
              <a:rect l="l" t="t" r="r" b="b"/>
              <a:pathLst>
                <a:path w="355046" h="189074">
                  <a:moveTo>
                    <a:pt x="57458" y="0"/>
                  </a:moveTo>
                  <a:lnTo>
                    <a:pt x="297588" y="0"/>
                  </a:lnTo>
                  <a:cubicBezTo>
                    <a:pt x="312827" y="0"/>
                    <a:pt x="327442" y="6054"/>
                    <a:pt x="338217" y="16829"/>
                  </a:cubicBezTo>
                  <a:cubicBezTo>
                    <a:pt x="348993" y="27604"/>
                    <a:pt x="355046" y="42219"/>
                    <a:pt x="355046" y="57458"/>
                  </a:cubicBezTo>
                  <a:lnTo>
                    <a:pt x="355046" y="131616"/>
                  </a:lnTo>
                  <a:cubicBezTo>
                    <a:pt x="355046" y="163349"/>
                    <a:pt x="329321" y="189074"/>
                    <a:pt x="297588" y="189074"/>
                  </a:cubicBezTo>
                  <a:lnTo>
                    <a:pt x="57458" y="189074"/>
                  </a:lnTo>
                  <a:cubicBezTo>
                    <a:pt x="25725" y="189074"/>
                    <a:pt x="0" y="163349"/>
                    <a:pt x="0" y="131616"/>
                  </a:cubicBezTo>
                  <a:lnTo>
                    <a:pt x="0" y="57458"/>
                  </a:lnTo>
                  <a:cubicBezTo>
                    <a:pt x="0" y="25725"/>
                    <a:pt x="25725" y="0"/>
                    <a:pt x="57458" y="0"/>
                  </a:cubicBezTo>
                  <a:close/>
                </a:path>
              </a:pathLst>
            </a:custGeom>
            <a:solidFill>
              <a:srgbClr val="000000">
                <a:alpha val="0"/>
              </a:srgbClr>
            </a:solidFill>
            <a:ln w="57150" cap="sq">
              <a:solidFill>
                <a:srgbClr val="D00000"/>
              </a:solidFill>
              <a:prstDash val="solid"/>
              <a:miter/>
            </a:ln>
          </p:spPr>
          <p:txBody>
            <a:bodyPr/>
            <a:lstStyle/>
            <a:p>
              <a:endParaRPr lang="pt-BR"/>
            </a:p>
          </p:txBody>
        </p:sp>
        <p:sp>
          <p:nvSpPr>
            <p:cNvPr id="44" name="TextBox 44"/>
            <p:cNvSpPr txBox="1"/>
            <p:nvPr/>
          </p:nvSpPr>
          <p:spPr>
            <a:xfrm>
              <a:off x="0" y="-28575"/>
              <a:ext cx="355046" cy="217649"/>
            </a:xfrm>
            <a:prstGeom prst="rect">
              <a:avLst/>
            </a:prstGeom>
          </p:spPr>
          <p:txBody>
            <a:bodyPr lIns="71403" tIns="71403" rIns="71403" bIns="71403" rtlCol="0" anchor="ctr"/>
            <a:lstStyle/>
            <a:p>
              <a:pPr algn="ctr">
                <a:lnSpc>
                  <a:spcPts val="2956"/>
                </a:lnSpc>
              </a:pPr>
              <a:endParaRPr/>
            </a:p>
          </p:txBody>
        </p:sp>
      </p:grpSp>
      <p:grpSp>
        <p:nvGrpSpPr>
          <p:cNvPr id="45" name="Group 45"/>
          <p:cNvGrpSpPr/>
          <p:nvPr/>
        </p:nvGrpSpPr>
        <p:grpSpPr>
          <a:xfrm>
            <a:off x="12224440" y="9085451"/>
            <a:ext cx="6063560" cy="822250"/>
            <a:chOff x="0" y="0"/>
            <a:chExt cx="1597767" cy="216665"/>
          </a:xfrm>
        </p:grpSpPr>
        <p:sp>
          <p:nvSpPr>
            <p:cNvPr id="46" name="Freeform 46"/>
            <p:cNvSpPr/>
            <p:nvPr/>
          </p:nvSpPr>
          <p:spPr>
            <a:xfrm>
              <a:off x="0" y="0"/>
              <a:ext cx="1597767" cy="216665"/>
            </a:xfrm>
            <a:custGeom>
              <a:avLst/>
              <a:gdLst/>
              <a:ahLst/>
              <a:cxnLst/>
              <a:rect l="l" t="t" r="r" b="b"/>
              <a:pathLst>
                <a:path w="1597767" h="216665">
                  <a:moveTo>
                    <a:pt x="12768" y="0"/>
                  </a:moveTo>
                  <a:lnTo>
                    <a:pt x="1584999" y="0"/>
                  </a:lnTo>
                  <a:cubicBezTo>
                    <a:pt x="1592050" y="0"/>
                    <a:pt x="1597767" y="5716"/>
                    <a:pt x="1597767" y="12768"/>
                  </a:cubicBezTo>
                  <a:lnTo>
                    <a:pt x="1597767" y="203897"/>
                  </a:lnTo>
                  <a:cubicBezTo>
                    <a:pt x="1597767" y="207284"/>
                    <a:pt x="1596422" y="210531"/>
                    <a:pt x="1594027" y="212926"/>
                  </a:cubicBezTo>
                  <a:cubicBezTo>
                    <a:pt x="1591633" y="215320"/>
                    <a:pt x="1588385" y="216665"/>
                    <a:pt x="1584999" y="216665"/>
                  </a:cubicBezTo>
                  <a:lnTo>
                    <a:pt x="12768" y="216665"/>
                  </a:lnTo>
                  <a:cubicBezTo>
                    <a:pt x="5716" y="216665"/>
                    <a:pt x="0" y="210949"/>
                    <a:pt x="0" y="203897"/>
                  </a:cubicBezTo>
                  <a:lnTo>
                    <a:pt x="0" y="12768"/>
                  </a:lnTo>
                  <a:cubicBezTo>
                    <a:pt x="0" y="5716"/>
                    <a:pt x="5716" y="0"/>
                    <a:pt x="12768" y="0"/>
                  </a:cubicBezTo>
                  <a:close/>
                </a:path>
              </a:pathLst>
            </a:custGeom>
            <a:solidFill>
              <a:srgbClr val="000000">
                <a:alpha val="0"/>
              </a:srgbClr>
            </a:solidFill>
            <a:ln w="57150" cap="sq">
              <a:solidFill>
                <a:srgbClr val="D00000"/>
              </a:solidFill>
              <a:prstDash val="solid"/>
              <a:miter/>
            </a:ln>
          </p:spPr>
          <p:txBody>
            <a:bodyPr/>
            <a:lstStyle/>
            <a:p>
              <a:endParaRPr lang="pt-BR"/>
            </a:p>
          </p:txBody>
        </p:sp>
        <p:sp>
          <p:nvSpPr>
            <p:cNvPr id="47" name="TextBox 47"/>
            <p:cNvSpPr txBox="1"/>
            <p:nvPr/>
          </p:nvSpPr>
          <p:spPr>
            <a:xfrm>
              <a:off x="0" y="-28575"/>
              <a:ext cx="1597767" cy="245240"/>
            </a:xfrm>
            <a:prstGeom prst="rect">
              <a:avLst/>
            </a:prstGeom>
          </p:spPr>
          <p:txBody>
            <a:bodyPr lIns="71403" tIns="71403" rIns="71403" bIns="71403" rtlCol="0" anchor="ctr"/>
            <a:lstStyle/>
            <a:p>
              <a:pPr algn="ctr">
                <a:lnSpc>
                  <a:spcPts val="2956"/>
                </a:lnSpc>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DC20F"/>
        </a:solidFill>
        <a:effectLst/>
      </p:bgPr>
    </p:bg>
    <p:spTree>
      <p:nvGrpSpPr>
        <p:cNvPr id="1" name=""/>
        <p:cNvGrpSpPr/>
        <p:nvPr/>
      </p:nvGrpSpPr>
      <p:grpSpPr>
        <a:xfrm>
          <a:off x="0" y="0"/>
          <a:ext cx="0" cy="0"/>
          <a:chOff x="0" y="0"/>
          <a:chExt cx="0" cy="0"/>
        </a:xfrm>
      </p:grpSpPr>
      <p:sp>
        <p:nvSpPr>
          <p:cNvPr id="2" name="Freeform 2"/>
          <p:cNvSpPr/>
          <p:nvPr/>
        </p:nvSpPr>
        <p:spPr>
          <a:xfrm>
            <a:off x="119943" y="739368"/>
            <a:ext cx="7400077" cy="9352388"/>
          </a:xfrm>
          <a:custGeom>
            <a:avLst/>
            <a:gdLst/>
            <a:ahLst/>
            <a:cxnLst/>
            <a:rect l="l" t="t" r="r" b="b"/>
            <a:pathLst>
              <a:path w="7400077" h="9352388">
                <a:moveTo>
                  <a:pt x="0" y="0"/>
                </a:moveTo>
                <a:lnTo>
                  <a:pt x="7400077" y="0"/>
                </a:lnTo>
                <a:lnTo>
                  <a:pt x="7400077" y="9352388"/>
                </a:lnTo>
                <a:lnTo>
                  <a:pt x="0" y="9352388"/>
                </a:lnTo>
                <a:lnTo>
                  <a:pt x="0" y="0"/>
                </a:lnTo>
                <a:close/>
              </a:path>
            </a:pathLst>
          </a:custGeom>
          <a:blipFill>
            <a:blip r:embed="rId2"/>
            <a:stretch>
              <a:fillRect/>
            </a:stretch>
          </a:blipFill>
        </p:spPr>
        <p:txBody>
          <a:bodyPr/>
          <a:lstStyle/>
          <a:p>
            <a:endParaRPr lang="pt-BR"/>
          </a:p>
        </p:txBody>
      </p:sp>
      <p:sp>
        <p:nvSpPr>
          <p:cNvPr id="3" name="Freeform 3"/>
          <p:cNvSpPr/>
          <p:nvPr/>
        </p:nvSpPr>
        <p:spPr>
          <a:xfrm>
            <a:off x="906680" y="9256292"/>
            <a:ext cx="243036" cy="352865"/>
          </a:xfrm>
          <a:custGeom>
            <a:avLst/>
            <a:gdLst/>
            <a:ahLst/>
            <a:cxnLst/>
            <a:rect l="l" t="t" r="r" b="b"/>
            <a:pathLst>
              <a:path w="243036" h="352865">
                <a:moveTo>
                  <a:pt x="0" y="0"/>
                </a:moveTo>
                <a:lnTo>
                  <a:pt x="243036" y="0"/>
                </a:lnTo>
                <a:lnTo>
                  <a:pt x="243036" y="352865"/>
                </a:lnTo>
                <a:lnTo>
                  <a:pt x="0" y="352865"/>
                </a:lnTo>
                <a:lnTo>
                  <a:pt x="0" y="0"/>
                </a:lnTo>
                <a:close/>
              </a:path>
            </a:pathLst>
          </a:custGeom>
          <a:blipFill>
            <a:blip r:embed="rId3"/>
            <a:stretch>
              <a:fillRect/>
            </a:stretch>
          </a:blipFill>
        </p:spPr>
        <p:txBody>
          <a:bodyPr/>
          <a:lstStyle/>
          <a:p>
            <a:endParaRPr lang="pt-BR"/>
          </a:p>
        </p:txBody>
      </p:sp>
      <p:sp>
        <p:nvSpPr>
          <p:cNvPr id="4" name="Freeform 4"/>
          <p:cNvSpPr/>
          <p:nvPr/>
        </p:nvSpPr>
        <p:spPr>
          <a:xfrm>
            <a:off x="2111728" y="9207574"/>
            <a:ext cx="277498" cy="450301"/>
          </a:xfrm>
          <a:custGeom>
            <a:avLst/>
            <a:gdLst/>
            <a:ahLst/>
            <a:cxnLst/>
            <a:rect l="l" t="t" r="r" b="b"/>
            <a:pathLst>
              <a:path w="277498" h="450301">
                <a:moveTo>
                  <a:pt x="0" y="0"/>
                </a:moveTo>
                <a:lnTo>
                  <a:pt x="277498" y="0"/>
                </a:lnTo>
                <a:lnTo>
                  <a:pt x="277498" y="450301"/>
                </a:lnTo>
                <a:lnTo>
                  <a:pt x="0" y="450301"/>
                </a:lnTo>
                <a:lnTo>
                  <a:pt x="0" y="0"/>
                </a:lnTo>
                <a:close/>
              </a:path>
            </a:pathLst>
          </a:custGeom>
          <a:blipFill>
            <a:blip r:embed="rId4"/>
            <a:stretch>
              <a:fillRect/>
            </a:stretch>
          </a:blipFill>
        </p:spPr>
        <p:txBody>
          <a:bodyPr/>
          <a:lstStyle/>
          <a:p>
            <a:endParaRPr lang="pt-BR"/>
          </a:p>
        </p:txBody>
      </p:sp>
      <p:sp>
        <p:nvSpPr>
          <p:cNvPr id="5" name="Freeform 5"/>
          <p:cNvSpPr/>
          <p:nvPr/>
        </p:nvSpPr>
        <p:spPr>
          <a:xfrm>
            <a:off x="3430684" y="9313290"/>
            <a:ext cx="389298" cy="295866"/>
          </a:xfrm>
          <a:custGeom>
            <a:avLst/>
            <a:gdLst/>
            <a:ahLst/>
            <a:cxnLst/>
            <a:rect l="l" t="t" r="r" b="b"/>
            <a:pathLst>
              <a:path w="389298" h="295866">
                <a:moveTo>
                  <a:pt x="0" y="0"/>
                </a:moveTo>
                <a:lnTo>
                  <a:pt x="389298" y="0"/>
                </a:lnTo>
                <a:lnTo>
                  <a:pt x="389298" y="295867"/>
                </a:lnTo>
                <a:lnTo>
                  <a:pt x="0" y="2958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t-BR"/>
          </a:p>
        </p:txBody>
      </p:sp>
      <p:sp>
        <p:nvSpPr>
          <p:cNvPr id="6" name="Freeform 6"/>
          <p:cNvSpPr/>
          <p:nvPr/>
        </p:nvSpPr>
        <p:spPr>
          <a:xfrm>
            <a:off x="4958390" y="9285606"/>
            <a:ext cx="103536" cy="323550"/>
          </a:xfrm>
          <a:custGeom>
            <a:avLst/>
            <a:gdLst/>
            <a:ahLst/>
            <a:cxnLst/>
            <a:rect l="l" t="t" r="r" b="b"/>
            <a:pathLst>
              <a:path w="103536" h="323550">
                <a:moveTo>
                  <a:pt x="0" y="0"/>
                </a:moveTo>
                <a:lnTo>
                  <a:pt x="103536" y="0"/>
                </a:lnTo>
                <a:lnTo>
                  <a:pt x="103536" y="323551"/>
                </a:lnTo>
                <a:lnTo>
                  <a:pt x="0" y="32355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a:p>
        </p:txBody>
      </p:sp>
      <p:sp>
        <p:nvSpPr>
          <p:cNvPr id="7" name="Freeform 7"/>
          <p:cNvSpPr/>
          <p:nvPr/>
        </p:nvSpPr>
        <p:spPr>
          <a:xfrm>
            <a:off x="6271207" y="9214170"/>
            <a:ext cx="337220" cy="394987"/>
          </a:xfrm>
          <a:custGeom>
            <a:avLst/>
            <a:gdLst/>
            <a:ahLst/>
            <a:cxnLst/>
            <a:rect l="l" t="t" r="r" b="b"/>
            <a:pathLst>
              <a:path w="337220" h="394987">
                <a:moveTo>
                  <a:pt x="0" y="0"/>
                </a:moveTo>
                <a:lnTo>
                  <a:pt x="337219" y="0"/>
                </a:lnTo>
                <a:lnTo>
                  <a:pt x="337219" y="394987"/>
                </a:lnTo>
                <a:lnTo>
                  <a:pt x="0" y="39498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pt-BR"/>
          </a:p>
        </p:txBody>
      </p:sp>
      <p:sp>
        <p:nvSpPr>
          <p:cNvPr id="8" name="Freeform 8"/>
          <p:cNvSpPr/>
          <p:nvPr/>
        </p:nvSpPr>
        <p:spPr>
          <a:xfrm>
            <a:off x="4771019" y="5707543"/>
            <a:ext cx="187370" cy="259336"/>
          </a:xfrm>
          <a:custGeom>
            <a:avLst/>
            <a:gdLst/>
            <a:ahLst/>
            <a:cxnLst/>
            <a:rect l="l" t="t" r="r" b="b"/>
            <a:pathLst>
              <a:path w="187370" h="259336">
                <a:moveTo>
                  <a:pt x="0" y="0"/>
                </a:moveTo>
                <a:lnTo>
                  <a:pt x="187371" y="0"/>
                </a:lnTo>
                <a:lnTo>
                  <a:pt x="187371" y="259337"/>
                </a:lnTo>
                <a:lnTo>
                  <a:pt x="0" y="259337"/>
                </a:lnTo>
                <a:lnTo>
                  <a:pt x="0" y="0"/>
                </a:lnTo>
                <a:close/>
              </a:path>
            </a:pathLst>
          </a:custGeom>
          <a:blipFill>
            <a:blip r:embed="rId11"/>
            <a:stretch>
              <a:fillRect/>
            </a:stretch>
          </a:blipFill>
        </p:spPr>
        <p:txBody>
          <a:bodyPr/>
          <a:lstStyle/>
          <a:p>
            <a:endParaRPr lang="pt-BR"/>
          </a:p>
        </p:txBody>
      </p:sp>
      <p:grpSp>
        <p:nvGrpSpPr>
          <p:cNvPr id="9" name="Group 9"/>
          <p:cNvGrpSpPr/>
          <p:nvPr/>
        </p:nvGrpSpPr>
        <p:grpSpPr>
          <a:xfrm>
            <a:off x="5999084" y="5623393"/>
            <a:ext cx="984102" cy="98410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E8E8"/>
            </a:solidFill>
          </p:spPr>
          <p:txBody>
            <a:bodyPr/>
            <a:lstStyle/>
            <a:p>
              <a:endParaRPr lang="pt-BR"/>
            </a:p>
          </p:txBody>
        </p:sp>
        <p:sp>
          <p:nvSpPr>
            <p:cNvPr id="11" name="TextBox 11"/>
            <p:cNvSpPr txBox="1"/>
            <p:nvPr/>
          </p:nvSpPr>
          <p:spPr>
            <a:xfrm>
              <a:off x="76200" y="47625"/>
              <a:ext cx="660400" cy="688975"/>
            </a:xfrm>
            <a:prstGeom prst="rect">
              <a:avLst/>
            </a:prstGeom>
          </p:spPr>
          <p:txBody>
            <a:bodyPr lIns="71403" tIns="71403" rIns="71403" bIns="71403" rtlCol="0" anchor="ctr"/>
            <a:lstStyle/>
            <a:p>
              <a:pPr algn="ctr">
                <a:lnSpc>
                  <a:spcPts val="2956"/>
                </a:lnSpc>
              </a:pPr>
              <a:endParaRPr/>
            </a:p>
          </p:txBody>
        </p:sp>
      </p:grpSp>
      <p:sp>
        <p:nvSpPr>
          <p:cNvPr id="12" name="Freeform 12"/>
          <p:cNvSpPr/>
          <p:nvPr/>
        </p:nvSpPr>
        <p:spPr>
          <a:xfrm>
            <a:off x="6362394" y="5713128"/>
            <a:ext cx="257482" cy="804631"/>
          </a:xfrm>
          <a:custGeom>
            <a:avLst/>
            <a:gdLst/>
            <a:ahLst/>
            <a:cxnLst/>
            <a:rect l="l" t="t" r="r" b="b"/>
            <a:pathLst>
              <a:path w="257482" h="804631">
                <a:moveTo>
                  <a:pt x="0" y="0"/>
                </a:moveTo>
                <a:lnTo>
                  <a:pt x="257482" y="0"/>
                </a:lnTo>
                <a:lnTo>
                  <a:pt x="257482" y="804631"/>
                </a:lnTo>
                <a:lnTo>
                  <a:pt x="0" y="80463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a:p>
        </p:txBody>
      </p:sp>
      <p:sp>
        <p:nvSpPr>
          <p:cNvPr id="13" name="Freeform 13"/>
          <p:cNvSpPr/>
          <p:nvPr/>
        </p:nvSpPr>
        <p:spPr>
          <a:xfrm>
            <a:off x="7123927" y="686322"/>
            <a:ext cx="5094001" cy="9496465"/>
          </a:xfrm>
          <a:custGeom>
            <a:avLst/>
            <a:gdLst/>
            <a:ahLst/>
            <a:cxnLst/>
            <a:rect l="l" t="t" r="r" b="b"/>
            <a:pathLst>
              <a:path w="5094001" h="9496465">
                <a:moveTo>
                  <a:pt x="0" y="0"/>
                </a:moveTo>
                <a:lnTo>
                  <a:pt x="5094001" y="0"/>
                </a:lnTo>
                <a:lnTo>
                  <a:pt x="5094001" y="9496465"/>
                </a:lnTo>
                <a:lnTo>
                  <a:pt x="0" y="9496465"/>
                </a:lnTo>
                <a:lnTo>
                  <a:pt x="0" y="0"/>
                </a:lnTo>
                <a:close/>
              </a:path>
            </a:pathLst>
          </a:custGeom>
          <a:blipFill>
            <a:blip r:embed="rId12"/>
            <a:stretch>
              <a:fillRect/>
            </a:stretch>
          </a:blipFill>
        </p:spPr>
        <p:txBody>
          <a:bodyPr/>
          <a:lstStyle/>
          <a:p>
            <a:endParaRPr lang="pt-BR"/>
          </a:p>
        </p:txBody>
      </p:sp>
      <p:sp>
        <p:nvSpPr>
          <p:cNvPr id="14" name="TextBox 14"/>
          <p:cNvSpPr txBox="1"/>
          <p:nvPr/>
        </p:nvSpPr>
        <p:spPr>
          <a:xfrm>
            <a:off x="-975957" y="202195"/>
            <a:ext cx="6175370" cy="676861"/>
          </a:xfrm>
          <a:prstGeom prst="rect">
            <a:avLst/>
          </a:prstGeom>
        </p:spPr>
        <p:txBody>
          <a:bodyPr lIns="0" tIns="0" rIns="0" bIns="0" rtlCol="0" anchor="t">
            <a:spAutoFit/>
          </a:bodyPr>
          <a:lstStyle/>
          <a:p>
            <a:pPr marL="0" lvl="0" indent="0" algn="ctr">
              <a:lnSpc>
                <a:spcPts val="5481"/>
              </a:lnSpc>
              <a:spcBef>
                <a:spcPct val="0"/>
              </a:spcBef>
            </a:pPr>
            <a:r>
              <a:rPr lang="en-US" sz="4216" spc="-21">
                <a:solidFill>
                  <a:srgbClr val="FFFFFF"/>
                </a:solidFill>
                <a:latin typeface="Hammersmith One"/>
              </a:rPr>
              <a:t>Hobbie Switch</a:t>
            </a:r>
          </a:p>
        </p:txBody>
      </p:sp>
      <p:sp>
        <p:nvSpPr>
          <p:cNvPr id="15" name="TextBox 15"/>
          <p:cNvSpPr txBox="1"/>
          <p:nvPr/>
        </p:nvSpPr>
        <p:spPr>
          <a:xfrm>
            <a:off x="4958390" y="124430"/>
            <a:ext cx="8145755" cy="2042437"/>
          </a:xfrm>
          <a:prstGeom prst="rect">
            <a:avLst/>
          </a:prstGeom>
        </p:spPr>
        <p:txBody>
          <a:bodyPr lIns="0" tIns="0" rIns="0" bIns="0" rtlCol="0" anchor="t">
            <a:spAutoFit/>
          </a:bodyPr>
          <a:lstStyle/>
          <a:p>
            <a:pPr algn="ctr">
              <a:lnSpc>
                <a:spcPts val="5481"/>
              </a:lnSpc>
            </a:pPr>
            <a:r>
              <a:rPr lang="en-US" sz="4216" spc="-21">
                <a:solidFill>
                  <a:srgbClr val="000000"/>
                </a:solidFill>
                <a:latin typeface="Hammersmith One"/>
              </a:rPr>
              <a:t>• Perfil</a:t>
            </a:r>
          </a:p>
          <a:p>
            <a:pPr algn="ctr">
              <a:lnSpc>
                <a:spcPts val="5481"/>
              </a:lnSpc>
            </a:pPr>
            <a:endParaRPr lang="en-US" sz="4216" spc="-21">
              <a:solidFill>
                <a:srgbClr val="000000"/>
              </a:solidFill>
              <a:latin typeface="Hammersmith One"/>
            </a:endParaRPr>
          </a:p>
          <a:p>
            <a:pPr algn="ctr">
              <a:lnSpc>
                <a:spcPts val="5481"/>
              </a:lnSpc>
              <a:spcBef>
                <a:spcPct val="0"/>
              </a:spcBef>
            </a:pPr>
            <a:endParaRPr lang="en-US" sz="4216" spc="-21">
              <a:solidFill>
                <a:srgbClr val="000000"/>
              </a:solidFill>
              <a:latin typeface="Hammersmith One"/>
            </a:endParaRPr>
          </a:p>
        </p:txBody>
      </p:sp>
      <p:sp>
        <p:nvSpPr>
          <p:cNvPr id="16" name="TextBox 16"/>
          <p:cNvSpPr txBox="1"/>
          <p:nvPr/>
        </p:nvSpPr>
        <p:spPr>
          <a:xfrm>
            <a:off x="12029575" y="1150410"/>
            <a:ext cx="5978604" cy="8348167"/>
          </a:xfrm>
          <a:prstGeom prst="rect">
            <a:avLst/>
          </a:prstGeom>
        </p:spPr>
        <p:txBody>
          <a:bodyPr lIns="0" tIns="0" rIns="0" bIns="0" rtlCol="0" anchor="t">
            <a:spAutoFit/>
          </a:bodyPr>
          <a:lstStyle/>
          <a:p>
            <a:pPr marL="424851" lvl="1" indent="-212425" algn="just">
              <a:lnSpc>
                <a:spcPts val="2558"/>
              </a:lnSpc>
              <a:buFont typeface="Arial"/>
              <a:buChar char="•"/>
            </a:pPr>
            <a:r>
              <a:rPr lang="en-US" sz="1967" spc="-9">
                <a:solidFill>
                  <a:srgbClr val="000000"/>
                </a:solidFill>
                <a:latin typeface="Hammersmith One"/>
              </a:rPr>
              <a:t>Permite que os usuários adicionem uma breve biografia, experiências relevantes, habilidades específicas ou informações que possam ajudar na conexão com outros usuários, além dos interesses em aprender e ensinar que serão visualizados por outros usuários na HomePage geral.</a:t>
            </a:r>
          </a:p>
          <a:p>
            <a:pPr marL="424851" lvl="1" indent="-212425" algn="just">
              <a:lnSpc>
                <a:spcPts val="2558"/>
              </a:lnSpc>
              <a:buFont typeface="Arial"/>
              <a:buChar char="•"/>
            </a:pPr>
            <a:r>
              <a:rPr lang="en-US" sz="1967" spc="-9">
                <a:solidFill>
                  <a:srgbClr val="000000"/>
                </a:solidFill>
                <a:latin typeface="Hammersmith One"/>
              </a:rPr>
              <a:t>Oferece a opção de personalização do perfil com foto, avatar ou outras informações visuais que ajudem a identificar melhor cada usuário. </a:t>
            </a:r>
          </a:p>
          <a:p>
            <a:pPr marL="424851" lvl="1" indent="-212425" algn="just">
              <a:lnSpc>
                <a:spcPts val="2558"/>
              </a:lnSpc>
              <a:buFont typeface="Arial"/>
              <a:buChar char="•"/>
            </a:pPr>
            <a:r>
              <a:rPr lang="en-US" sz="1967" spc="-9">
                <a:solidFill>
                  <a:srgbClr val="000000"/>
                </a:solidFill>
                <a:latin typeface="Hammersmith One"/>
              </a:rPr>
              <a:t>Mostra estatísticas de uso da plataforma, como tempo total de utilização, número de tarefas concluídas, número de chats iniciados, etc., para que os usuários possam acompanhar seu progresso. </a:t>
            </a:r>
          </a:p>
          <a:p>
            <a:pPr marL="424851" lvl="1" indent="-212425" algn="just">
              <a:lnSpc>
                <a:spcPts val="2558"/>
              </a:lnSpc>
              <a:buFont typeface="Arial"/>
              <a:buChar char="•"/>
            </a:pPr>
            <a:r>
              <a:rPr lang="en-US" sz="1967" spc="-9">
                <a:solidFill>
                  <a:srgbClr val="000000"/>
                </a:solidFill>
                <a:latin typeface="Hammersmith One"/>
              </a:rPr>
              <a:t>Acesso à Personalização do Char, após liberado (em configurações).</a:t>
            </a:r>
          </a:p>
          <a:p>
            <a:pPr marL="424851" lvl="1" indent="-212425" algn="just">
              <a:lnSpc>
                <a:spcPts val="2558"/>
              </a:lnSpc>
              <a:buFont typeface="Arial"/>
              <a:buChar char="•"/>
            </a:pPr>
            <a:r>
              <a:rPr lang="en-US" sz="1967" spc="-9">
                <a:solidFill>
                  <a:srgbClr val="000000"/>
                </a:solidFill>
                <a:latin typeface="Hammersmith One"/>
              </a:rPr>
              <a:t>Fazer configurações gerais de conta, segurança, etc. (ex: permitir que os utilizadores escolham as informações que desejam tornar públicas em seus perfis e definam configurações de privacidade para suas atividades na plataforma).</a:t>
            </a:r>
          </a:p>
          <a:p>
            <a:pPr algn="just">
              <a:lnSpc>
                <a:spcPts val="2558"/>
              </a:lnSpc>
            </a:pPr>
            <a:endParaRPr lang="en-US" sz="1967" spc="-9">
              <a:solidFill>
                <a:srgbClr val="000000"/>
              </a:solidFill>
              <a:latin typeface="Hammersmith One"/>
            </a:endParaRPr>
          </a:p>
          <a:p>
            <a:pPr algn="just">
              <a:lnSpc>
                <a:spcPts val="2558"/>
              </a:lnSpc>
            </a:pPr>
            <a:endParaRPr lang="en-US" sz="1967" spc="-9">
              <a:solidFill>
                <a:srgbClr val="000000"/>
              </a:solidFill>
              <a:latin typeface="Hammersmith One"/>
            </a:endParaRPr>
          </a:p>
          <a:p>
            <a:pPr algn="just">
              <a:lnSpc>
                <a:spcPts val="2558"/>
              </a:lnSpc>
              <a:spcBef>
                <a:spcPct val="0"/>
              </a:spcBef>
            </a:pPr>
            <a:endParaRPr lang="en-US" sz="1967" spc="-9">
              <a:solidFill>
                <a:srgbClr val="000000"/>
              </a:solidFill>
              <a:latin typeface="Hammersmith One"/>
            </a:endParaRPr>
          </a:p>
        </p:txBody>
      </p:sp>
      <p:sp>
        <p:nvSpPr>
          <p:cNvPr id="17" name="Freeform 17"/>
          <p:cNvSpPr/>
          <p:nvPr/>
        </p:nvSpPr>
        <p:spPr>
          <a:xfrm>
            <a:off x="10950264" y="5143500"/>
            <a:ext cx="118065" cy="163412"/>
          </a:xfrm>
          <a:custGeom>
            <a:avLst/>
            <a:gdLst/>
            <a:ahLst/>
            <a:cxnLst/>
            <a:rect l="l" t="t" r="r" b="b"/>
            <a:pathLst>
              <a:path w="118065" h="163412">
                <a:moveTo>
                  <a:pt x="0" y="0"/>
                </a:moveTo>
                <a:lnTo>
                  <a:pt x="118065" y="0"/>
                </a:lnTo>
                <a:lnTo>
                  <a:pt x="118065" y="163412"/>
                </a:lnTo>
                <a:lnTo>
                  <a:pt x="0" y="163412"/>
                </a:lnTo>
                <a:lnTo>
                  <a:pt x="0" y="0"/>
                </a:lnTo>
                <a:close/>
              </a:path>
            </a:pathLst>
          </a:custGeom>
          <a:blipFill>
            <a:blip r:embed="rId11"/>
            <a:stretch>
              <a:fillRect/>
            </a:stretch>
          </a:blipFill>
        </p:spPr>
        <p:txBody>
          <a:bodyPr/>
          <a:lstStyle/>
          <a:p>
            <a:endParaRPr lang="pt-BR"/>
          </a:p>
        </p:txBody>
      </p:sp>
      <p:grpSp>
        <p:nvGrpSpPr>
          <p:cNvPr id="18" name="Group 18"/>
          <p:cNvGrpSpPr/>
          <p:nvPr/>
        </p:nvGrpSpPr>
        <p:grpSpPr>
          <a:xfrm>
            <a:off x="396820" y="2814551"/>
            <a:ext cx="6824791" cy="2741556"/>
            <a:chOff x="0" y="0"/>
            <a:chExt cx="1798354" cy="722408"/>
          </a:xfrm>
        </p:grpSpPr>
        <p:sp>
          <p:nvSpPr>
            <p:cNvPr id="19" name="Freeform 19"/>
            <p:cNvSpPr/>
            <p:nvPr/>
          </p:nvSpPr>
          <p:spPr>
            <a:xfrm>
              <a:off x="0" y="0"/>
              <a:ext cx="1798354" cy="722408"/>
            </a:xfrm>
            <a:custGeom>
              <a:avLst/>
              <a:gdLst/>
              <a:ahLst/>
              <a:cxnLst/>
              <a:rect l="l" t="t" r="r" b="b"/>
              <a:pathLst>
                <a:path w="1798354" h="722408">
                  <a:moveTo>
                    <a:pt x="11161" y="0"/>
                  </a:moveTo>
                  <a:lnTo>
                    <a:pt x="1787192" y="0"/>
                  </a:lnTo>
                  <a:cubicBezTo>
                    <a:pt x="1793357" y="0"/>
                    <a:pt x="1798354" y="4997"/>
                    <a:pt x="1798354" y="11161"/>
                  </a:cubicBezTo>
                  <a:lnTo>
                    <a:pt x="1798354" y="711247"/>
                  </a:lnTo>
                  <a:cubicBezTo>
                    <a:pt x="1798354" y="717411"/>
                    <a:pt x="1793357" y="722408"/>
                    <a:pt x="1787192" y="722408"/>
                  </a:cubicBezTo>
                  <a:lnTo>
                    <a:pt x="11161" y="722408"/>
                  </a:lnTo>
                  <a:cubicBezTo>
                    <a:pt x="4997" y="722408"/>
                    <a:pt x="0" y="717411"/>
                    <a:pt x="0" y="711247"/>
                  </a:cubicBezTo>
                  <a:lnTo>
                    <a:pt x="0" y="11161"/>
                  </a:lnTo>
                  <a:cubicBezTo>
                    <a:pt x="0" y="4997"/>
                    <a:pt x="4997" y="0"/>
                    <a:pt x="11161" y="0"/>
                  </a:cubicBezTo>
                  <a:close/>
                </a:path>
              </a:pathLst>
            </a:custGeom>
            <a:solidFill>
              <a:srgbClr val="000000">
                <a:alpha val="0"/>
              </a:srgbClr>
            </a:solidFill>
            <a:ln w="57150" cap="sq">
              <a:solidFill>
                <a:srgbClr val="00BF63"/>
              </a:solidFill>
              <a:prstDash val="solid"/>
              <a:miter/>
            </a:ln>
          </p:spPr>
          <p:txBody>
            <a:bodyPr/>
            <a:lstStyle/>
            <a:p>
              <a:endParaRPr lang="pt-BR"/>
            </a:p>
          </p:txBody>
        </p:sp>
        <p:sp>
          <p:nvSpPr>
            <p:cNvPr id="20" name="TextBox 20"/>
            <p:cNvSpPr txBox="1"/>
            <p:nvPr/>
          </p:nvSpPr>
          <p:spPr>
            <a:xfrm>
              <a:off x="0" y="-28575"/>
              <a:ext cx="1798354" cy="750983"/>
            </a:xfrm>
            <a:prstGeom prst="rect">
              <a:avLst/>
            </a:prstGeom>
          </p:spPr>
          <p:txBody>
            <a:bodyPr lIns="71403" tIns="71403" rIns="71403" bIns="71403" rtlCol="0" anchor="ctr"/>
            <a:lstStyle/>
            <a:p>
              <a:pPr algn="ctr">
                <a:lnSpc>
                  <a:spcPts val="2956"/>
                </a:lnSpc>
              </a:pPr>
              <a:endParaRPr/>
            </a:p>
          </p:txBody>
        </p:sp>
      </p:grpSp>
      <p:grpSp>
        <p:nvGrpSpPr>
          <p:cNvPr id="21" name="Group 21"/>
          <p:cNvGrpSpPr/>
          <p:nvPr/>
        </p:nvGrpSpPr>
        <p:grpSpPr>
          <a:xfrm>
            <a:off x="7803641" y="2717399"/>
            <a:ext cx="3732094" cy="2012910"/>
            <a:chOff x="0" y="0"/>
            <a:chExt cx="983418" cy="530408"/>
          </a:xfrm>
        </p:grpSpPr>
        <p:sp>
          <p:nvSpPr>
            <p:cNvPr id="22" name="Freeform 22"/>
            <p:cNvSpPr/>
            <p:nvPr/>
          </p:nvSpPr>
          <p:spPr>
            <a:xfrm>
              <a:off x="0" y="0"/>
              <a:ext cx="983418" cy="530408"/>
            </a:xfrm>
            <a:custGeom>
              <a:avLst/>
              <a:gdLst/>
              <a:ahLst/>
              <a:cxnLst/>
              <a:rect l="l" t="t" r="r" b="b"/>
              <a:pathLst>
                <a:path w="983418" h="530408">
                  <a:moveTo>
                    <a:pt x="20410" y="0"/>
                  </a:moveTo>
                  <a:lnTo>
                    <a:pt x="963008" y="0"/>
                  </a:lnTo>
                  <a:cubicBezTo>
                    <a:pt x="974280" y="0"/>
                    <a:pt x="983418" y="9138"/>
                    <a:pt x="983418" y="20410"/>
                  </a:cubicBezTo>
                  <a:lnTo>
                    <a:pt x="983418" y="509998"/>
                  </a:lnTo>
                  <a:cubicBezTo>
                    <a:pt x="983418" y="521270"/>
                    <a:pt x="974280" y="530408"/>
                    <a:pt x="963008" y="530408"/>
                  </a:cubicBezTo>
                  <a:lnTo>
                    <a:pt x="20410" y="530408"/>
                  </a:lnTo>
                  <a:cubicBezTo>
                    <a:pt x="9138" y="530408"/>
                    <a:pt x="0" y="521270"/>
                    <a:pt x="0" y="509998"/>
                  </a:cubicBezTo>
                  <a:lnTo>
                    <a:pt x="0" y="20410"/>
                  </a:lnTo>
                  <a:cubicBezTo>
                    <a:pt x="0" y="9138"/>
                    <a:pt x="9138" y="0"/>
                    <a:pt x="20410" y="0"/>
                  </a:cubicBezTo>
                  <a:close/>
                </a:path>
              </a:pathLst>
            </a:custGeom>
            <a:solidFill>
              <a:srgbClr val="000000">
                <a:alpha val="0"/>
              </a:srgbClr>
            </a:solidFill>
            <a:ln w="57150" cap="sq">
              <a:solidFill>
                <a:srgbClr val="00BF63"/>
              </a:solidFill>
              <a:prstDash val="solid"/>
              <a:miter/>
            </a:ln>
          </p:spPr>
          <p:txBody>
            <a:bodyPr/>
            <a:lstStyle/>
            <a:p>
              <a:endParaRPr lang="pt-BR"/>
            </a:p>
          </p:txBody>
        </p:sp>
        <p:sp>
          <p:nvSpPr>
            <p:cNvPr id="23" name="TextBox 23"/>
            <p:cNvSpPr txBox="1"/>
            <p:nvPr/>
          </p:nvSpPr>
          <p:spPr>
            <a:xfrm>
              <a:off x="0" y="-28575"/>
              <a:ext cx="983418" cy="558983"/>
            </a:xfrm>
            <a:prstGeom prst="rect">
              <a:avLst/>
            </a:prstGeom>
          </p:spPr>
          <p:txBody>
            <a:bodyPr lIns="71403" tIns="71403" rIns="71403" bIns="71403" rtlCol="0" anchor="ctr"/>
            <a:lstStyle/>
            <a:p>
              <a:pPr algn="ctr">
                <a:lnSpc>
                  <a:spcPts val="2956"/>
                </a:lnSpc>
              </a:pPr>
              <a:endParaRPr/>
            </a:p>
          </p:txBody>
        </p:sp>
      </p:grpSp>
      <p:grpSp>
        <p:nvGrpSpPr>
          <p:cNvPr id="24" name="Group 24"/>
          <p:cNvGrpSpPr/>
          <p:nvPr/>
        </p:nvGrpSpPr>
        <p:grpSpPr>
          <a:xfrm>
            <a:off x="12029575" y="1040108"/>
            <a:ext cx="6144722" cy="2369137"/>
            <a:chOff x="0" y="0"/>
            <a:chExt cx="1619153" cy="624275"/>
          </a:xfrm>
        </p:grpSpPr>
        <p:sp>
          <p:nvSpPr>
            <p:cNvPr id="25" name="Freeform 25"/>
            <p:cNvSpPr/>
            <p:nvPr/>
          </p:nvSpPr>
          <p:spPr>
            <a:xfrm>
              <a:off x="0" y="0"/>
              <a:ext cx="1619153" cy="624275"/>
            </a:xfrm>
            <a:custGeom>
              <a:avLst/>
              <a:gdLst/>
              <a:ahLst/>
              <a:cxnLst/>
              <a:rect l="l" t="t" r="r" b="b"/>
              <a:pathLst>
                <a:path w="1619153" h="624275">
                  <a:moveTo>
                    <a:pt x="12396" y="0"/>
                  </a:moveTo>
                  <a:lnTo>
                    <a:pt x="1606757" y="0"/>
                  </a:lnTo>
                  <a:cubicBezTo>
                    <a:pt x="1610044" y="0"/>
                    <a:pt x="1613198" y="1306"/>
                    <a:pt x="1615522" y="3631"/>
                  </a:cubicBezTo>
                  <a:cubicBezTo>
                    <a:pt x="1617847" y="5956"/>
                    <a:pt x="1619153" y="9109"/>
                    <a:pt x="1619153" y="12396"/>
                  </a:cubicBezTo>
                  <a:lnTo>
                    <a:pt x="1619153" y="611879"/>
                  </a:lnTo>
                  <a:cubicBezTo>
                    <a:pt x="1619153" y="618725"/>
                    <a:pt x="1613603" y="624275"/>
                    <a:pt x="1606757" y="624275"/>
                  </a:cubicBezTo>
                  <a:lnTo>
                    <a:pt x="12396" y="624275"/>
                  </a:lnTo>
                  <a:cubicBezTo>
                    <a:pt x="5550" y="624275"/>
                    <a:pt x="0" y="618725"/>
                    <a:pt x="0" y="611879"/>
                  </a:cubicBezTo>
                  <a:lnTo>
                    <a:pt x="0" y="12396"/>
                  </a:lnTo>
                  <a:cubicBezTo>
                    <a:pt x="0" y="5550"/>
                    <a:pt x="5550" y="0"/>
                    <a:pt x="12396" y="0"/>
                  </a:cubicBezTo>
                  <a:close/>
                </a:path>
              </a:pathLst>
            </a:custGeom>
            <a:solidFill>
              <a:srgbClr val="000000">
                <a:alpha val="0"/>
              </a:srgbClr>
            </a:solidFill>
            <a:ln w="57150" cap="sq">
              <a:solidFill>
                <a:srgbClr val="00BF63"/>
              </a:solidFill>
              <a:prstDash val="solid"/>
              <a:miter/>
            </a:ln>
          </p:spPr>
          <p:txBody>
            <a:bodyPr/>
            <a:lstStyle/>
            <a:p>
              <a:endParaRPr lang="pt-BR"/>
            </a:p>
          </p:txBody>
        </p:sp>
        <p:sp>
          <p:nvSpPr>
            <p:cNvPr id="26" name="TextBox 26"/>
            <p:cNvSpPr txBox="1"/>
            <p:nvPr/>
          </p:nvSpPr>
          <p:spPr>
            <a:xfrm>
              <a:off x="0" y="-28575"/>
              <a:ext cx="1619153" cy="652850"/>
            </a:xfrm>
            <a:prstGeom prst="rect">
              <a:avLst/>
            </a:prstGeom>
          </p:spPr>
          <p:txBody>
            <a:bodyPr lIns="71403" tIns="71403" rIns="71403" bIns="71403" rtlCol="0" anchor="ctr"/>
            <a:lstStyle/>
            <a:p>
              <a:pPr algn="ctr">
                <a:lnSpc>
                  <a:spcPts val="2956"/>
                </a:lnSpc>
              </a:pPr>
              <a:endParaRPr/>
            </a:p>
          </p:txBody>
        </p:sp>
      </p:grpSp>
      <p:grpSp>
        <p:nvGrpSpPr>
          <p:cNvPr id="27" name="Group 27"/>
          <p:cNvGrpSpPr/>
          <p:nvPr/>
        </p:nvGrpSpPr>
        <p:grpSpPr>
          <a:xfrm>
            <a:off x="518338" y="3006314"/>
            <a:ext cx="947048" cy="960422"/>
            <a:chOff x="0" y="0"/>
            <a:chExt cx="249550" cy="253074"/>
          </a:xfrm>
        </p:grpSpPr>
        <p:sp>
          <p:nvSpPr>
            <p:cNvPr id="28" name="Freeform 28"/>
            <p:cNvSpPr/>
            <p:nvPr/>
          </p:nvSpPr>
          <p:spPr>
            <a:xfrm>
              <a:off x="0" y="0"/>
              <a:ext cx="249550" cy="253074"/>
            </a:xfrm>
            <a:custGeom>
              <a:avLst/>
              <a:gdLst/>
              <a:ahLst/>
              <a:cxnLst/>
              <a:rect l="l" t="t" r="r" b="b"/>
              <a:pathLst>
                <a:path w="249550" h="253074">
                  <a:moveTo>
                    <a:pt x="80431" y="0"/>
                  </a:moveTo>
                  <a:lnTo>
                    <a:pt x="169119" y="0"/>
                  </a:lnTo>
                  <a:cubicBezTo>
                    <a:pt x="190450" y="0"/>
                    <a:pt x="210908" y="8474"/>
                    <a:pt x="225992" y="23558"/>
                  </a:cubicBezTo>
                  <a:cubicBezTo>
                    <a:pt x="241076" y="38642"/>
                    <a:pt x="249550" y="59100"/>
                    <a:pt x="249550" y="80431"/>
                  </a:cubicBezTo>
                  <a:lnTo>
                    <a:pt x="249550" y="172643"/>
                  </a:lnTo>
                  <a:cubicBezTo>
                    <a:pt x="249550" y="193974"/>
                    <a:pt x="241076" y="214432"/>
                    <a:pt x="225992" y="229516"/>
                  </a:cubicBezTo>
                  <a:cubicBezTo>
                    <a:pt x="210908" y="244600"/>
                    <a:pt x="190450" y="253074"/>
                    <a:pt x="169119" y="253074"/>
                  </a:cubicBezTo>
                  <a:lnTo>
                    <a:pt x="80431" y="253074"/>
                  </a:lnTo>
                  <a:cubicBezTo>
                    <a:pt x="59100" y="253074"/>
                    <a:pt x="38642" y="244600"/>
                    <a:pt x="23558" y="229516"/>
                  </a:cubicBezTo>
                  <a:cubicBezTo>
                    <a:pt x="8474" y="214432"/>
                    <a:pt x="0" y="193974"/>
                    <a:pt x="0" y="172643"/>
                  </a:cubicBezTo>
                  <a:lnTo>
                    <a:pt x="0" y="80431"/>
                  </a:lnTo>
                  <a:cubicBezTo>
                    <a:pt x="0" y="59100"/>
                    <a:pt x="8474" y="38642"/>
                    <a:pt x="23558" y="23558"/>
                  </a:cubicBezTo>
                  <a:cubicBezTo>
                    <a:pt x="38642" y="8474"/>
                    <a:pt x="59100" y="0"/>
                    <a:pt x="80431" y="0"/>
                  </a:cubicBezTo>
                  <a:close/>
                </a:path>
              </a:pathLst>
            </a:custGeom>
            <a:solidFill>
              <a:srgbClr val="000000">
                <a:alpha val="0"/>
              </a:srgbClr>
            </a:solidFill>
            <a:ln w="57150" cap="sq">
              <a:solidFill>
                <a:srgbClr val="D00000"/>
              </a:solidFill>
              <a:prstDash val="solid"/>
              <a:miter/>
            </a:ln>
          </p:spPr>
          <p:txBody>
            <a:bodyPr/>
            <a:lstStyle/>
            <a:p>
              <a:endParaRPr lang="pt-BR"/>
            </a:p>
          </p:txBody>
        </p:sp>
        <p:sp>
          <p:nvSpPr>
            <p:cNvPr id="29" name="TextBox 29"/>
            <p:cNvSpPr txBox="1"/>
            <p:nvPr/>
          </p:nvSpPr>
          <p:spPr>
            <a:xfrm>
              <a:off x="0" y="-28575"/>
              <a:ext cx="249550" cy="281649"/>
            </a:xfrm>
            <a:prstGeom prst="rect">
              <a:avLst/>
            </a:prstGeom>
          </p:spPr>
          <p:txBody>
            <a:bodyPr lIns="71403" tIns="71403" rIns="71403" bIns="71403" rtlCol="0" anchor="ctr"/>
            <a:lstStyle/>
            <a:p>
              <a:pPr algn="ctr">
                <a:lnSpc>
                  <a:spcPts val="2956"/>
                </a:lnSpc>
              </a:pPr>
              <a:endParaRPr/>
            </a:p>
          </p:txBody>
        </p:sp>
      </p:grpSp>
      <p:grpSp>
        <p:nvGrpSpPr>
          <p:cNvPr id="30" name="Group 30"/>
          <p:cNvGrpSpPr/>
          <p:nvPr/>
        </p:nvGrpSpPr>
        <p:grpSpPr>
          <a:xfrm>
            <a:off x="7803641" y="2526103"/>
            <a:ext cx="590821" cy="652771"/>
            <a:chOff x="0" y="0"/>
            <a:chExt cx="155683" cy="172007"/>
          </a:xfrm>
        </p:grpSpPr>
        <p:sp>
          <p:nvSpPr>
            <p:cNvPr id="31" name="Freeform 31"/>
            <p:cNvSpPr/>
            <p:nvPr/>
          </p:nvSpPr>
          <p:spPr>
            <a:xfrm>
              <a:off x="0" y="0"/>
              <a:ext cx="155683" cy="172007"/>
            </a:xfrm>
            <a:custGeom>
              <a:avLst/>
              <a:gdLst/>
              <a:ahLst/>
              <a:cxnLst/>
              <a:rect l="l" t="t" r="r" b="b"/>
              <a:pathLst>
                <a:path w="155683" h="172007">
                  <a:moveTo>
                    <a:pt x="77842" y="0"/>
                  </a:moveTo>
                  <a:lnTo>
                    <a:pt x="77842" y="0"/>
                  </a:lnTo>
                  <a:cubicBezTo>
                    <a:pt x="120832" y="0"/>
                    <a:pt x="155683" y="34851"/>
                    <a:pt x="155683" y="77842"/>
                  </a:cubicBezTo>
                  <a:lnTo>
                    <a:pt x="155683" y="94166"/>
                  </a:lnTo>
                  <a:cubicBezTo>
                    <a:pt x="155683" y="137156"/>
                    <a:pt x="120832" y="172007"/>
                    <a:pt x="77842" y="172007"/>
                  </a:cubicBezTo>
                  <a:lnTo>
                    <a:pt x="77842" y="172007"/>
                  </a:lnTo>
                  <a:cubicBezTo>
                    <a:pt x="57197" y="172007"/>
                    <a:pt x="37397" y="163806"/>
                    <a:pt x="22799" y="149208"/>
                  </a:cubicBezTo>
                  <a:cubicBezTo>
                    <a:pt x="8201" y="134610"/>
                    <a:pt x="0" y="114811"/>
                    <a:pt x="0" y="94166"/>
                  </a:cubicBezTo>
                  <a:lnTo>
                    <a:pt x="0" y="77842"/>
                  </a:lnTo>
                  <a:cubicBezTo>
                    <a:pt x="0" y="57197"/>
                    <a:pt x="8201" y="37397"/>
                    <a:pt x="22799" y="22799"/>
                  </a:cubicBezTo>
                  <a:cubicBezTo>
                    <a:pt x="37397" y="8201"/>
                    <a:pt x="57197" y="0"/>
                    <a:pt x="77842" y="0"/>
                  </a:cubicBezTo>
                  <a:close/>
                </a:path>
              </a:pathLst>
            </a:custGeom>
            <a:solidFill>
              <a:srgbClr val="000000">
                <a:alpha val="0"/>
              </a:srgbClr>
            </a:solidFill>
            <a:ln w="57150" cap="sq">
              <a:solidFill>
                <a:srgbClr val="D00000"/>
              </a:solidFill>
              <a:prstDash val="solid"/>
              <a:miter/>
            </a:ln>
          </p:spPr>
          <p:txBody>
            <a:bodyPr/>
            <a:lstStyle/>
            <a:p>
              <a:endParaRPr lang="pt-BR"/>
            </a:p>
          </p:txBody>
        </p:sp>
        <p:sp>
          <p:nvSpPr>
            <p:cNvPr id="32" name="TextBox 32"/>
            <p:cNvSpPr txBox="1"/>
            <p:nvPr/>
          </p:nvSpPr>
          <p:spPr>
            <a:xfrm>
              <a:off x="0" y="-28575"/>
              <a:ext cx="155683" cy="200582"/>
            </a:xfrm>
            <a:prstGeom prst="rect">
              <a:avLst/>
            </a:prstGeom>
          </p:spPr>
          <p:txBody>
            <a:bodyPr lIns="71403" tIns="71403" rIns="71403" bIns="71403" rtlCol="0" anchor="ctr"/>
            <a:lstStyle/>
            <a:p>
              <a:pPr algn="ctr">
                <a:lnSpc>
                  <a:spcPts val="2956"/>
                </a:lnSpc>
              </a:pPr>
              <a:endParaRPr/>
            </a:p>
          </p:txBody>
        </p:sp>
      </p:grpSp>
      <p:grpSp>
        <p:nvGrpSpPr>
          <p:cNvPr id="33" name="Group 33"/>
          <p:cNvGrpSpPr/>
          <p:nvPr/>
        </p:nvGrpSpPr>
        <p:grpSpPr>
          <a:xfrm>
            <a:off x="12029575" y="3397468"/>
            <a:ext cx="6144722" cy="974047"/>
            <a:chOff x="0" y="0"/>
            <a:chExt cx="1619153" cy="256664"/>
          </a:xfrm>
        </p:grpSpPr>
        <p:sp>
          <p:nvSpPr>
            <p:cNvPr id="34" name="Freeform 34"/>
            <p:cNvSpPr/>
            <p:nvPr/>
          </p:nvSpPr>
          <p:spPr>
            <a:xfrm>
              <a:off x="0" y="0"/>
              <a:ext cx="1619153" cy="256664"/>
            </a:xfrm>
            <a:custGeom>
              <a:avLst/>
              <a:gdLst/>
              <a:ahLst/>
              <a:cxnLst/>
              <a:rect l="l" t="t" r="r" b="b"/>
              <a:pathLst>
                <a:path w="1619153" h="256664">
                  <a:moveTo>
                    <a:pt x="12396" y="0"/>
                  </a:moveTo>
                  <a:lnTo>
                    <a:pt x="1606757" y="0"/>
                  </a:lnTo>
                  <a:cubicBezTo>
                    <a:pt x="1610044" y="0"/>
                    <a:pt x="1613198" y="1306"/>
                    <a:pt x="1615522" y="3631"/>
                  </a:cubicBezTo>
                  <a:cubicBezTo>
                    <a:pt x="1617847" y="5956"/>
                    <a:pt x="1619153" y="9109"/>
                    <a:pt x="1619153" y="12396"/>
                  </a:cubicBezTo>
                  <a:lnTo>
                    <a:pt x="1619153" y="244268"/>
                  </a:lnTo>
                  <a:cubicBezTo>
                    <a:pt x="1619153" y="251114"/>
                    <a:pt x="1613603" y="256664"/>
                    <a:pt x="1606757" y="256664"/>
                  </a:cubicBezTo>
                  <a:lnTo>
                    <a:pt x="12396" y="256664"/>
                  </a:lnTo>
                  <a:cubicBezTo>
                    <a:pt x="5550" y="256664"/>
                    <a:pt x="0" y="251114"/>
                    <a:pt x="0" y="244268"/>
                  </a:cubicBezTo>
                  <a:lnTo>
                    <a:pt x="0" y="12396"/>
                  </a:lnTo>
                  <a:cubicBezTo>
                    <a:pt x="0" y="5550"/>
                    <a:pt x="5550" y="0"/>
                    <a:pt x="12396" y="0"/>
                  </a:cubicBezTo>
                  <a:close/>
                </a:path>
              </a:pathLst>
            </a:custGeom>
            <a:solidFill>
              <a:srgbClr val="000000">
                <a:alpha val="0"/>
              </a:srgbClr>
            </a:solidFill>
            <a:ln w="57150" cap="sq">
              <a:solidFill>
                <a:srgbClr val="D00000"/>
              </a:solidFill>
              <a:prstDash val="solid"/>
              <a:miter/>
            </a:ln>
          </p:spPr>
          <p:txBody>
            <a:bodyPr/>
            <a:lstStyle/>
            <a:p>
              <a:endParaRPr lang="pt-BR"/>
            </a:p>
          </p:txBody>
        </p:sp>
        <p:sp>
          <p:nvSpPr>
            <p:cNvPr id="35" name="TextBox 35"/>
            <p:cNvSpPr txBox="1"/>
            <p:nvPr/>
          </p:nvSpPr>
          <p:spPr>
            <a:xfrm>
              <a:off x="0" y="-28575"/>
              <a:ext cx="1619153" cy="285239"/>
            </a:xfrm>
            <a:prstGeom prst="rect">
              <a:avLst/>
            </a:prstGeom>
          </p:spPr>
          <p:txBody>
            <a:bodyPr lIns="71403" tIns="71403" rIns="71403" bIns="71403" rtlCol="0" anchor="ctr"/>
            <a:lstStyle/>
            <a:p>
              <a:pPr algn="ctr">
                <a:lnSpc>
                  <a:spcPts val="2956"/>
                </a:lnSpc>
              </a:pPr>
              <a:endParaRPr/>
            </a:p>
          </p:txBody>
        </p:sp>
      </p:grpSp>
      <p:grpSp>
        <p:nvGrpSpPr>
          <p:cNvPr id="36" name="Group 36"/>
          <p:cNvGrpSpPr/>
          <p:nvPr/>
        </p:nvGrpSpPr>
        <p:grpSpPr>
          <a:xfrm>
            <a:off x="5680386" y="3486525"/>
            <a:ext cx="1302800" cy="652771"/>
            <a:chOff x="0" y="0"/>
            <a:chExt cx="343292" cy="172007"/>
          </a:xfrm>
        </p:grpSpPr>
        <p:sp>
          <p:nvSpPr>
            <p:cNvPr id="37" name="Freeform 37"/>
            <p:cNvSpPr/>
            <p:nvPr/>
          </p:nvSpPr>
          <p:spPr>
            <a:xfrm>
              <a:off x="0" y="0"/>
              <a:ext cx="343292" cy="172007"/>
            </a:xfrm>
            <a:custGeom>
              <a:avLst/>
              <a:gdLst/>
              <a:ahLst/>
              <a:cxnLst/>
              <a:rect l="l" t="t" r="r" b="b"/>
              <a:pathLst>
                <a:path w="343292" h="172007">
                  <a:moveTo>
                    <a:pt x="58468" y="0"/>
                  </a:moveTo>
                  <a:lnTo>
                    <a:pt x="284824" y="0"/>
                  </a:lnTo>
                  <a:cubicBezTo>
                    <a:pt x="300330" y="0"/>
                    <a:pt x="315202" y="6160"/>
                    <a:pt x="326167" y="17125"/>
                  </a:cubicBezTo>
                  <a:cubicBezTo>
                    <a:pt x="337132" y="28090"/>
                    <a:pt x="343292" y="42961"/>
                    <a:pt x="343292" y="58468"/>
                  </a:cubicBezTo>
                  <a:lnTo>
                    <a:pt x="343292" y="113539"/>
                  </a:lnTo>
                  <a:cubicBezTo>
                    <a:pt x="343292" y="129046"/>
                    <a:pt x="337132" y="143917"/>
                    <a:pt x="326167" y="154882"/>
                  </a:cubicBezTo>
                  <a:cubicBezTo>
                    <a:pt x="315202" y="165847"/>
                    <a:pt x="300330" y="172007"/>
                    <a:pt x="284824" y="172007"/>
                  </a:cubicBezTo>
                  <a:lnTo>
                    <a:pt x="58468" y="172007"/>
                  </a:lnTo>
                  <a:cubicBezTo>
                    <a:pt x="42961" y="172007"/>
                    <a:pt x="28090" y="165847"/>
                    <a:pt x="17125" y="154882"/>
                  </a:cubicBezTo>
                  <a:cubicBezTo>
                    <a:pt x="6160" y="143917"/>
                    <a:pt x="0" y="129046"/>
                    <a:pt x="0" y="113539"/>
                  </a:cubicBezTo>
                  <a:lnTo>
                    <a:pt x="0" y="58468"/>
                  </a:lnTo>
                  <a:cubicBezTo>
                    <a:pt x="0" y="42961"/>
                    <a:pt x="6160" y="28090"/>
                    <a:pt x="17125" y="17125"/>
                  </a:cubicBezTo>
                  <a:cubicBezTo>
                    <a:pt x="28090" y="6160"/>
                    <a:pt x="42961" y="0"/>
                    <a:pt x="58468" y="0"/>
                  </a:cubicBezTo>
                  <a:close/>
                </a:path>
              </a:pathLst>
            </a:custGeom>
            <a:solidFill>
              <a:srgbClr val="000000">
                <a:alpha val="0"/>
              </a:srgbClr>
            </a:solidFill>
            <a:ln w="57150" cap="sq">
              <a:solidFill>
                <a:srgbClr val="0E0000"/>
              </a:solidFill>
              <a:prstDash val="solid"/>
              <a:miter/>
            </a:ln>
          </p:spPr>
          <p:txBody>
            <a:bodyPr/>
            <a:lstStyle/>
            <a:p>
              <a:endParaRPr lang="pt-BR"/>
            </a:p>
          </p:txBody>
        </p:sp>
        <p:sp>
          <p:nvSpPr>
            <p:cNvPr id="38" name="TextBox 38"/>
            <p:cNvSpPr txBox="1"/>
            <p:nvPr/>
          </p:nvSpPr>
          <p:spPr>
            <a:xfrm>
              <a:off x="0" y="-28575"/>
              <a:ext cx="343292" cy="200582"/>
            </a:xfrm>
            <a:prstGeom prst="rect">
              <a:avLst/>
            </a:prstGeom>
          </p:spPr>
          <p:txBody>
            <a:bodyPr lIns="71403" tIns="71403" rIns="71403" bIns="71403" rtlCol="0" anchor="ctr"/>
            <a:lstStyle/>
            <a:p>
              <a:pPr algn="ctr">
                <a:lnSpc>
                  <a:spcPts val="2956"/>
                </a:lnSpc>
              </a:pPr>
              <a:endParaRPr/>
            </a:p>
          </p:txBody>
        </p:sp>
      </p:grpSp>
      <p:grpSp>
        <p:nvGrpSpPr>
          <p:cNvPr id="39" name="Group 39"/>
          <p:cNvGrpSpPr/>
          <p:nvPr/>
        </p:nvGrpSpPr>
        <p:grpSpPr>
          <a:xfrm>
            <a:off x="10104548" y="3006314"/>
            <a:ext cx="1302800" cy="652771"/>
            <a:chOff x="0" y="0"/>
            <a:chExt cx="343292" cy="172007"/>
          </a:xfrm>
        </p:grpSpPr>
        <p:sp>
          <p:nvSpPr>
            <p:cNvPr id="40" name="Freeform 40"/>
            <p:cNvSpPr/>
            <p:nvPr/>
          </p:nvSpPr>
          <p:spPr>
            <a:xfrm>
              <a:off x="0" y="0"/>
              <a:ext cx="343292" cy="172007"/>
            </a:xfrm>
            <a:custGeom>
              <a:avLst/>
              <a:gdLst/>
              <a:ahLst/>
              <a:cxnLst/>
              <a:rect l="l" t="t" r="r" b="b"/>
              <a:pathLst>
                <a:path w="343292" h="172007">
                  <a:moveTo>
                    <a:pt x="58468" y="0"/>
                  </a:moveTo>
                  <a:lnTo>
                    <a:pt x="284824" y="0"/>
                  </a:lnTo>
                  <a:cubicBezTo>
                    <a:pt x="300330" y="0"/>
                    <a:pt x="315202" y="6160"/>
                    <a:pt x="326167" y="17125"/>
                  </a:cubicBezTo>
                  <a:cubicBezTo>
                    <a:pt x="337132" y="28090"/>
                    <a:pt x="343292" y="42961"/>
                    <a:pt x="343292" y="58468"/>
                  </a:cubicBezTo>
                  <a:lnTo>
                    <a:pt x="343292" y="113539"/>
                  </a:lnTo>
                  <a:cubicBezTo>
                    <a:pt x="343292" y="129046"/>
                    <a:pt x="337132" y="143917"/>
                    <a:pt x="326167" y="154882"/>
                  </a:cubicBezTo>
                  <a:cubicBezTo>
                    <a:pt x="315202" y="165847"/>
                    <a:pt x="300330" y="172007"/>
                    <a:pt x="284824" y="172007"/>
                  </a:cubicBezTo>
                  <a:lnTo>
                    <a:pt x="58468" y="172007"/>
                  </a:lnTo>
                  <a:cubicBezTo>
                    <a:pt x="42961" y="172007"/>
                    <a:pt x="28090" y="165847"/>
                    <a:pt x="17125" y="154882"/>
                  </a:cubicBezTo>
                  <a:cubicBezTo>
                    <a:pt x="6160" y="143917"/>
                    <a:pt x="0" y="129046"/>
                    <a:pt x="0" y="113539"/>
                  </a:cubicBezTo>
                  <a:lnTo>
                    <a:pt x="0" y="58468"/>
                  </a:lnTo>
                  <a:cubicBezTo>
                    <a:pt x="0" y="42961"/>
                    <a:pt x="6160" y="28090"/>
                    <a:pt x="17125" y="17125"/>
                  </a:cubicBezTo>
                  <a:cubicBezTo>
                    <a:pt x="28090" y="6160"/>
                    <a:pt x="42961" y="0"/>
                    <a:pt x="58468" y="0"/>
                  </a:cubicBezTo>
                  <a:close/>
                </a:path>
              </a:pathLst>
            </a:custGeom>
            <a:solidFill>
              <a:srgbClr val="000000">
                <a:alpha val="0"/>
              </a:srgbClr>
            </a:solidFill>
            <a:ln w="57150" cap="sq">
              <a:solidFill>
                <a:srgbClr val="0E0000"/>
              </a:solidFill>
              <a:prstDash val="solid"/>
              <a:miter/>
            </a:ln>
          </p:spPr>
          <p:txBody>
            <a:bodyPr/>
            <a:lstStyle/>
            <a:p>
              <a:endParaRPr lang="pt-BR"/>
            </a:p>
          </p:txBody>
        </p:sp>
        <p:sp>
          <p:nvSpPr>
            <p:cNvPr id="41" name="TextBox 41"/>
            <p:cNvSpPr txBox="1"/>
            <p:nvPr/>
          </p:nvSpPr>
          <p:spPr>
            <a:xfrm>
              <a:off x="0" y="-28575"/>
              <a:ext cx="343292" cy="200582"/>
            </a:xfrm>
            <a:prstGeom prst="rect">
              <a:avLst/>
            </a:prstGeom>
          </p:spPr>
          <p:txBody>
            <a:bodyPr lIns="71403" tIns="71403" rIns="71403" bIns="71403" rtlCol="0" anchor="ctr"/>
            <a:lstStyle/>
            <a:p>
              <a:pPr algn="ctr">
                <a:lnSpc>
                  <a:spcPts val="2956"/>
                </a:lnSpc>
              </a:pPr>
              <a:endParaRPr/>
            </a:p>
          </p:txBody>
        </p:sp>
      </p:grpSp>
      <p:grpSp>
        <p:nvGrpSpPr>
          <p:cNvPr id="42" name="Group 42"/>
          <p:cNvGrpSpPr/>
          <p:nvPr/>
        </p:nvGrpSpPr>
        <p:grpSpPr>
          <a:xfrm>
            <a:off x="12029575" y="5858920"/>
            <a:ext cx="6144722" cy="2931469"/>
            <a:chOff x="0" y="-28575"/>
            <a:chExt cx="1619153" cy="775912"/>
          </a:xfrm>
        </p:grpSpPr>
        <p:sp>
          <p:nvSpPr>
            <p:cNvPr id="43" name="Freeform 43"/>
            <p:cNvSpPr/>
            <p:nvPr/>
          </p:nvSpPr>
          <p:spPr>
            <a:xfrm>
              <a:off x="0" y="24092"/>
              <a:ext cx="1619153" cy="723245"/>
            </a:xfrm>
            <a:custGeom>
              <a:avLst/>
              <a:gdLst/>
              <a:ahLst/>
              <a:cxnLst/>
              <a:rect l="l" t="t" r="r" b="b"/>
              <a:pathLst>
                <a:path w="1619153" h="718142">
                  <a:moveTo>
                    <a:pt x="12396" y="0"/>
                  </a:moveTo>
                  <a:lnTo>
                    <a:pt x="1606757" y="0"/>
                  </a:lnTo>
                  <a:cubicBezTo>
                    <a:pt x="1610044" y="0"/>
                    <a:pt x="1613198" y="1306"/>
                    <a:pt x="1615522" y="3631"/>
                  </a:cubicBezTo>
                  <a:cubicBezTo>
                    <a:pt x="1617847" y="5956"/>
                    <a:pt x="1619153" y="9109"/>
                    <a:pt x="1619153" y="12396"/>
                  </a:cubicBezTo>
                  <a:lnTo>
                    <a:pt x="1619153" y="705745"/>
                  </a:lnTo>
                  <a:cubicBezTo>
                    <a:pt x="1619153" y="712592"/>
                    <a:pt x="1613603" y="718142"/>
                    <a:pt x="1606757" y="718142"/>
                  </a:cubicBezTo>
                  <a:lnTo>
                    <a:pt x="12396" y="718142"/>
                  </a:lnTo>
                  <a:cubicBezTo>
                    <a:pt x="5550" y="718142"/>
                    <a:pt x="0" y="712592"/>
                    <a:pt x="0" y="705745"/>
                  </a:cubicBezTo>
                  <a:lnTo>
                    <a:pt x="0" y="12396"/>
                  </a:lnTo>
                  <a:cubicBezTo>
                    <a:pt x="0" y="5550"/>
                    <a:pt x="5550" y="0"/>
                    <a:pt x="12396" y="0"/>
                  </a:cubicBezTo>
                  <a:close/>
                </a:path>
              </a:pathLst>
            </a:custGeom>
            <a:solidFill>
              <a:srgbClr val="000000">
                <a:alpha val="0"/>
              </a:srgbClr>
            </a:solidFill>
            <a:ln w="57150" cap="sq">
              <a:solidFill>
                <a:srgbClr val="0E0000"/>
              </a:solidFill>
              <a:prstDash val="solid"/>
              <a:miter/>
            </a:ln>
          </p:spPr>
          <p:txBody>
            <a:bodyPr/>
            <a:lstStyle/>
            <a:p>
              <a:endParaRPr lang="pt-BR"/>
            </a:p>
          </p:txBody>
        </p:sp>
        <p:sp>
          <p:nvSpPr>
            <p:cNvPr id="44" name="TextBox 44"/>
            <p:cNvSpPr txBox="1"/>
            <p:nvPr/>
          </p:nvSpPr>
          <p:spPr>
            <a:xfrm>
              <a:off x="0" y="-28575"/>
              <a:ext cx="1619153" cy="746717"/>
            </a:xfrm>
            <a:prstGeom prst="rect">
              <a:avLst/>
            </a:prstGeom>
          </p:spPr>
          <p:txBody>
            <a:bodyPr lIns="71403" tIns="71403" rIns="71403" bIns="71403" rtlCol="0" anchor="ctr"/>
            <a:lstStyle/>
            <a:p>
              <a:pPr algn="ctr">
                <a:lnSpc>
                  <a:spcPts val="2956"/>
                </a:lnSpc>
              </a:pPr>
              <a:endParaRPr/>
            </a:p>
          </p:txBody>
        </p:sp>
      </p:grpSp>
      <p:grpSp>
        <p:nvGrpSpPr>
          <p:cNvPr id="45" name="Group 45"/>
          <p:cNvGrpSpPr/>
          <p:nvPr/>
        </p:nvGrpSpPr>
        <p:grpSpPr>
          <a:xfrm>
            <a:off x="396820" y="5556107"/>
            <a:ext cx="6824791" cy="4296299"/>
            <a:chOff x="0" y="0"/>
            <a:chExt cx="1798354" cy="1132088"/>
          </a:xfrm>
        </p:grpSpPr>
        <p:sp>
          <p:nvSpPr>
            <p:cNvPr id="46" name="Freeform 46"/>
            <p:cNvSpPr/>
            <p:nvPr/>
          </p:nvSpPr>
          <p:spPr>
            <a:xfrm>
              <a:off x="0" y="0"/>
              <a:ext cx="1798354" cy="1132088"/>
            </a:xfrm>
            <a:custGeom>
              <a:avLst/>
              <a:gdLst/>
              <a:ahLst/>
              <a:cxnLst/>
              <a:rect l="l" t="t" r="r" b="b"/>
              <a:pathLst>
                <a:path w="1798354" h="1132088">
                  <a:moveTo>
                    <a:pt x="11161" y="0"/>
                  </a:moveTo>
                  <a:lnTo>
                    <a:pt x="1787192" y="0"/>
                  </a:lnTo>
                  <a:cubicBezTo>
                    <a:pt x="1793357" y="0"/>
                    <a:pt x="1798354" y="4997"/>
                    <a:pt x="1798354" y="11161"/>
                  </a:cubicBezTo>
                  <a:lnTo>
                    <a:pt x="1798354" y="1120927"/>
                  </a:lnTo>
                  <a:cubicBezTo>
                    <a:pt x="1798354" y="1127091"/>
                    <a:pt x="1793357" y="1132088"/>
                    <a:pt x="1787192" y="1132088"/>
                  </a:cubicBezTo>
                  <a:lnTo>
                    <a:pt x="11161" y="1132088"/>
                  </a:lnTo>
                  <a:cubicBezTo>
                    <a:pt x="4997" y="1132088"/>
                    <a:pt x="0" y="1127091"/>
                    <a:pt x="0" y="1120927"/>
                  </a:cubicBezTo>
                  <a:lnTo>
                    <a:pt x="0" y="11161"/>
                  </a:lnTo>
                  <a:cubicBezTo>
                    <a:pt x="0" y="4997"/>
                    <a:pt x="4997" y="0"/>
                    <a:pt x="11161" y="0"/>
                  </a:cubicBezTo>
                  <a:close/>
                </a:path>
              </a:pathLst>
            </a:custGeom>
            <a:solidFill>
              <a:srgbClr val="000000">
                <a:alpha val="0"/>
              </a:srgbClr>
            </a:solidFill>
            <a:ln w="57150" cap="sq">
              <a:solidFill>
                <a:srgbClr val="516292"/>
              </a:solidFill>
              <a:prstDash val="solid"/>
              <a:miter/>
            </a:ln>
          </p:spPr>
          <p:txBody>
            <a:bodyPr/>
            <a:lstStyle/>
            <a:p>
              <a:endParaRPr lang="pt-BR"/>
            </a:p>
          </p:txBody>
        </p:sp>
        <p:sp>
          <p:nvSpPr>
            <p:cNvPr id="47" name="TextBox 47"/>
            <p:cNvSpPr txBox="1"/>
            <p:nvPr/>
          </p:nvSpPr>
          <p:spPr>
            <a:xfrm>
              <a:off x="0" y="-28575"/>
              <a:ext cx="1798354" cy="1160663"/>
            </a:xfrm>
            <a:prstGeom prst="rect">
              <a:avLst/>
            </a:prstGeom>
          </p:spPr>
          <p:txBody>
            <a:bodyPr lIns="71403" tIns="71403" rIns="71403" bIns="71403" rtlCol="0" anchor="ctr"/>
            <a:lstStyle/>
            <a:p>
              <a:pPr algn="ctr">
                <a:lnSpc>
                  <a:spcPts val="2956"/>
                </a:lnSpc>
              </a:pPr>
              <a:endParaRPr/>
            </a:p>
          </p:txBody>
        </p:sp>
      </p:grpSp>
      <p:grpSp>
        <p:nvGrpSpPr>
          <p:cNvPr id="48" name="Group 48"/>
          <p:cNvGrpSpPr/>
          <p:nvPr/>
        </p:nvGrpSpPr>
        <p:grpSpPr>
          <a:xfrm>
            <a:off x="7803641" y="4730309"/>
            <a:ext cx="3829247" cy="4296299"/>
            <a:chOff x="0" y="0"/>
            <a:chExt cx="1009018" cy="1132088"/>
          </a:xfrm>
        </p:grpSpPr>
        <p:sp>
          <p:nvSpPr>
            <p:cNvPr id="49" name="Freeform 49"/>
            <p:cNvSpPr/>
            <p:nvPr/>
          </p:nvSpPr>
          <p:spPr>
            <a:xfrm>
              <a:off x="0" y="0"/>
              <a:ext cx="1009018" cy="1132088"/>
            </a:xfrm>
            <a:custGeom>
              <a:avLst/>
              <a:gdLst/>
              <a:ahLst/>
              <a:cxnLst/>
              <a:rect l="l" t="t" r="r" b="b"/>
              <a:pathLst>
                <a:path w="1009018" h="1132088">
                  <a:moveTo>
                    <a:pt x="19892" y="0"/>
                  </a:moveTo>
                  <a:lnTo>
                    <a:pt x="989126" y="0"/>
                  </a:lnTo>
                  <a:cubicBezTo>
                    <a:pt x="994402" y="0"/>
                    <a:pt x="999462" y="2096"/>
                    <a:pt x="1003192" y="5826"/>
                  </a:cubicBezTo>
                  <a:cubicBezTo>
                    <a:pt x="1006923" y="9557"/>
                    <a:pt x="1009018" y="14616"/>
                    <a:pt x="1009018" y="19892"/>
                  </a:cubicBezTo>
                  <a:lnTo>
                    <a:pt x="1009018" y="1112196"/>
                  </a:lnTo>
                  <a:cubicBezTo>
                    <a:pt x="1009018" y="1117472"/>
                    <a:pt x="1006923" y="1122531"/>
                    <a:pt x="1003192" y="1126262"/>
                  </a:cubicBezTo>
                  <a:cubicBezTo>
                    <a:pt x="999462" y="1129992"/>
                    <a:pt x="994402" y="1132088"/>
                    <a:pt x="989126" y="1132088"/>
                  </a:cubicBezTo>
                  <a:lnTo>
                    <a:pt x="19892" y="1132088"/>
                  </a:lnTo>
                  <a:cubicBezTo>
                    <a:pt x="8906" y="1132088"/>
                    <a:pt x="0" y="1123182"/>
                    <a:pt x="0" y="1112196"/>
                  </a:cubicBezTo>
                  <a:lnTo>
                    <a:pt x="0" y="19892"/>
                  </a:lnTo>
                  <a:cubicBezTo>
                    <a:pt x="0" y="14616"/>
                    <a:pt x="2096" y="9557"/>
                    <a:pt x="5826" y="5826"/>
                  </a:cubicBezTo>
                  <a:cubicBezTo>
                    <a:pt x="9557" y="2096"/>
                    <a:pt x="14616" y="0"/>
                    <a:pt x="19892" y="0"/>
                  </a:cubicBezTo>
                  <a:close/>
                </a:path>
              </a:pathLst>
            </a:custGeom>
            <a:solidFill>
              <a:srgbClr val="000000">
                <a:alpha val="0"/>
              </a:srgbClr>
            </a:solidFill>
            <a:ln w="57150" cap="sq">
              <a:solidFill>
                <a:srgbClr val="516292"/>
              </a:solidFill>
              <a:prstDash val="solid"/>
              <a:miter/>
            </a:ln>
          </p:spPr>
          <p:txBody>
            <a:bodyPr/>
            <a:lstStyle/>
            <a:p>
              <a:endParaRPr lang="pt-BR"/>
            </a:p>
          </p:txBody>
        </p:sp>
        <p:sp>
          <p:nvSpPr>
            <p:cNvPr id="50" name="TextBox 50"/>
            <p:cNvSpPr txBox="1"/>
            <p:nvPr/>
          </p:nvSpPr>
          <p:spPr>
            <a:xfrm>
              <a:off x="0" y="-28575"/>
              <a:ext cx="1009018" cy="1160663"/>
            </a:xfrm>
            <a:prstGeom prst="rect">
              <a:avLst/>
            </a:prstGeom>
          </p:spPr>
          <p:txBody>
            <a:bodyPr lIns="71403" tIns="71403" rIns="71403" bIns="71403" rtlCol="0" anchor="ctr"/>
            <a:lstStyle/>
            <a:p>
              <a:pPr algn="ctr">
                <a:lnSpc>
                  <a:spcPts val="2956"/>
                </a:lnSpc>
              </a:pPr>
              <a:endParaRPr/>
            </a:p>
          </p:txBody>
        </p:sp>
      </p:grpSp>
      <p:grpSp>
        <p:nvGrpSpPr>
          <p:cNvPr id="51" name="Group 51"/>
          <p:cNvGrpSpPr/>
          <p:nvPr/>
        </p:nvGrpSpPr>
        <p:grpSpPr>
          <a:xfrm>
            <a:off x="11956312" y="4243682"/>
            <a:ext cx="6217985" cy="1966618"/>
            <a:chOff x="-19305" y="-28575"/>
            <a:chExt cx="1638458" cy="446257"/>
          </a:xfrm>
        </p:grpSpPr>
        <p:sp>
          <p:nvSpPr>
            <p:cNvPr id="52" name="Freeform 52"/>
            <p:cNvSpPr/>
            <p:nvPr/>
          </p:nvSpPr>
          <p:spPr>
            <a:xfrm>
              <a:off x="-19305" y="13268"/>
              <a:ext cx="1619153" cy="369832"/>
            </a:xfrm>
            <a:custGeom>
              <a:avLst/>
              <a:gdLst/>
              <a:ahLst/>
              <a:cxnLst/>
              <a:rect l="l" t="t" r="r" b="b"/>
              <a:pathLst>
                <a:path w="1619153" h="417682">
                  <a:moveTo>
                    <a:pt x="12396" y="0"/>
                  </a:moveTo>
                  <a:lnTo>
                    <a:pt x="1606757" y="0"/>
                  </a:lnTo>
                  <a:cubicBezTo>
                    <a:pt x="1610044" y="0"/>
                    <a:pt x="1613198" y="1306"/>
                    <a:pt x="1615522" y="3631"/>
                  </a:cubicBezTo>
                  <a:cubicBezTo>
                    <a:pt x="1617847" y="5956"/>
                    <a:pt x="1619153" y="9109"/>
                    <a:pt x="1619153" y="12396"/>
                  </a:cubicBezTo>
                  <a:lnTo>
                    <a:pt x="1619153" y="405286"/>
                  </a:lnTo>
                  <a:cubicBezTo>
                    <a:pt x="1619153" y="412132"/>
                    <a:pt x="1613603" y="417682"/>
                    <a:pt x="1606757" y="417682"/>
                  </a:cubicBezTo>
                  <a:lnTo>
                    <a:pt x="12396" y="417682"/>
                  </a:lnTo>
                  <a:cubicBezTo>
                    <a:pt x="5550" y="417682"/>
                    <a:pt x="0" y="412132"/>
                    <a:pt x="0" y="405286"/>
                  </a:cubicBezTo>
                  <a:lnTo>
                    <a:pt x="0" y="12396"/>
                  </a:lnTo>
                  <a:cubicBezTo>
                    <a:pt x="0" y="5550"/>
                    <a:pt x="5550" y="0"/>
                    <a:pt x="12396" y="0"/>
                  </a:cubicBezTo>
                  <a:close/>
                </a:path>
              </a:pathLst>
            </a:custGeom>
            <a:solidFill>
              <a:srgbClr val="000000">
                <a:alpha val="0"/>
              </a:srgbClr>
            </a:solidFill>
            <a:ln w="57150" cap="sq">
              <a:solidFill>
                <a:srgbClr val="516292"/>
              </a:solidFill>
              <a:prstDash val="solid"/>
              <a:miter/>
            </a:ln>
          </p:spPr>
          <p:txBody>
            <a:bodyPr/>
            <a:lstStyle/>
            <a:p>
              <a:endParaRPr lang="pt-BR"/>
            </a:p>
          </p:txBody>
        </p:sp>
        <p:sp>
          <p:nvSpPr>
            <p:cNvPr id="53" name="TextBox 53"/>
            <p:cNvSpPr txBox="1"/>
            <p:nvPr/>
          </p:nvSpPr>
          <p:spPr>
            <a:xfrm>
              <a:off x="0" y="-28575"/>
              <a:ext cx="1619153" cy="446257"/>
            </a:xfrm>
            <a:prstGeom prst="rect">
              <a:avLst/>
            </a:prstGeom>
          </p:spPr>
          <p:txBody>
            <a:bodyPr lIns="71403" tIns="71403" rIns="71403" bIns="71403" rtlCol="0" anchor="ctr"/>
            <a:lstStyle/>
            <a:p>
              <a:pPr algn="ctr">
                <a:lnSpc>
                  <a:spcPts val="2956"/>
                </a:lnSpc>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DC20F"/>
        </a:solidFill>
        <a:effectLst/>
      </p:bgPr>
    </p:bg>
    <p:spTree>
      <p:nvGrpSpPr>
        <p:cNvPr id="1" name=""/>
        <p:cNvGrpSpPr/>
        <p:nvPr/>
      </p:nvGrpSpPr>
      <p:grpSpPr>
        <a:xfrm>
          <a:off x="0" y="0"/>
          <a:ext cx="0" cy="0"/>
          <a:chOff x="0" y="0"/>
          <a:chExt cx="0" cy="0"/>
        </a:xfrm>
      </p:grpSpPr>
      <p:sp>
        <p:nvSpPr>
          <p:cNvPr id="2" name="Freeform 2"/>
          <p:cNvSpPr/>
          <p:nvPr/>
        </p:nvSpPr>
        <p:spPr>
          <a:xfrm>
            <a:off x="119943" y="739368"/>
            <a:ext cx="7400077" cy="9352388"/>
          </a:xfrm>
          <a:custGeom>
            <a:avLst/>
            <a:gdLst/>
            <a:ahLst/>
            <a:cxnLst/>
            <a:rect l="l" t="t" r="r" b="b"/>
            <a:pathLst>
              <a:path w="7400077" h="9352388">
                <a:moveTo>
                  <a:pt x="0" y="0"/>
                </a:moveTo>
                <a:lnTo>
                  <a:pt x="7400077" y="0"/>
                </a:lnTo>
                <a:lnTo>
                  <a:pt x="7400077" y="9352388"/>
                </a:lnTo>
                <a:lnTo>
                  <a:pt x="0" y="9352388"/>
                </a:lnTo>
                <a:lnTo>
                  <a:pt x="0" y="0"/>
                </a:lnTo>
                <a:close/>
              </a:path>
            </a:pathLst>
          </a:custGeom>
          <a:blipFill>
            <a:blip r:embed="rId2"/>
            <a:stretch>
              <a:fillRect/>
            </a:stretch>
          </a:blipFill>
        </p:spPr>
        <p:txBody>
          <a:bodyPr/>
          <a:lstStyle/>
          <a:p>
            <a:endParaRPr lang="pt-BR"/>
          </a:p>
        </p:txBody>
      </p:sp>
      <p:sp>
        <p:nvSpPr>
          <p:cNvPr id="3" name="Freeform 3"/>
          <p:cNvSpPr/>
          <p:nvPr/>
        </p:nvSpPr>
        <p:spPr>
          <a:xfrm>
            <a:off x="906680" y="9256292"/>
            <a:ext cx="243036" cy="352865"/>
          </a:xfrm>
          <a:custGeom>
            <a:avLst/>
            <a:gdLst/>
            <a:ahLst/>
            <a:cxnLst/>
            <a:rect l="l" t="t" r="r" b="b"/>
            <a:pathLst>
              <a:path w="243036" h="352865">
                <a:moveTo>
                  <a:pt x="0" y="0"/>
                </a:moveTo>
                <a:lnTo>
                  <a:pt x="243036" y="0"/>
                </a:lnTo>
                <a:lnTo>
                  <a:pt x="243036" y="352865"/>
                </a:lnTo>
                <a:lnTo>
                  <a:pt x="0" y="352865"/>
                </a:lnTo>
                <a:lnTo>
                  <a:pt x="0" y="0"/>
                </a:lnTo>
                <a:close/>
              </a:path>
            </a:pathLst>
          </a:custGeom>
          <a:blipFill>
            <a:blip r:embed="rId3"/>
            <a:stretch>
              <a:fillRect/>
            </a:stretch>
          </a:blipFill>
        </p:spPr>
        <p:txBody>
          <a:bodyPr/>
          <a:lstStyle/>
          <a:p>
            <a:endParaRPr lang="pt-BR"/>
          </a:p>
        </p:txBody>
      </p:sp>
      <p:sp>
        <p:nvSpPr>
          <p:cNvPr id="4" name="Freeform 4"/>
          <p:cNvSpPr/>
          <p:nvPr/>
        </p:nvSpPr>
        <p:spPr>
          <a:xfrm>
            <a:off x="2111728" y="9207574"/>
            <a:ext cx="277498" cy="450301"/>
          </a:xfrm>
          <a:custGeom>
            <a:avLst/>
            <a:gdLst/>
            <a:ahLst/>
            <a:cxnLst/>
            <a:rect l="l" t="t" r="r" b="b"/>
            <a:pathLst>
              <a:path w="277498" h="450301">
                <a:moveTo>
                  <a:pt x="0" y="0"/>
                </a:moveTo>
                <a:lnTo>
                  <a:pt x="277498" y="0"/>
                </a:lnTo>
                <a:lnTo>
                  <a:pt x="277498" y="450301"/>
                </a:lnTo>
                <a:lnTo>
                  <a:pt x="0" y="450301"/>
                </a:lnTo>
                <a:lnTo>
                  <a:pt x="0" y="0"/>
                </a:lnTo>
                <a:close/>
              </a:path>
            </a:pathLst>
          </a:custGeom>
          <a:blipFill>
            <a:blip r:embed="rId4"/>
            <a:stretch>
              <a:fillRect/>
            </a:stretch>
          </a:blipFill>
        </p:spPr>
        <p:txBody>
          <a:bodyPr/>
          <a:lstStyle/>
          <a:p>
            <a:endParaRPr lang="pt-BR"/>
          </a:p>
        </p:txBody>
      </p:sp>
      <p:sp>
        <p:nvSpPr>
          <p:cNvPr id="5" name="Freeform 5"/>
          <p:cNvSpPr/>
          <p:nvPr/>
        </p:nvSpPr>
        <p:spPr>
          <a:xfrm>
            <a:off x="3430684" y="9313290"/>
            <a:ext cx="389298" cy="295866"/>
          </a:xfrm>
          <a:custGeom>
            <a:avLst/>
            <a:gdLst/>
            <a:ahLst/>
            <a:cxnLst/>
            <a:rect l="l" t="t" r="r" b="b"/>
            <a:pathLst>
              <a:path w="389298" h="295866">
                <a:moveTo>
                  <a:pt x="0" y="0"/>
                </a:moveTo>
                <a:lnTo>
                  <a:pt x="389298" y="0"/>
                </a:lnTo>
                <a:lnTo>
                  <a:pt x="389298" y="295867"/>
                </a:lnTo>
                <a:lnTo>
                  <a:pt x="0" y="2958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t-BR"/>
          </a:p>
        </p:txBody>
      </p:sp>
      <p:sp>
        <p:nvSpPr>
          <p:cNvPr id="6" name="Freeform 6"/>
          <p:cNvSpPr/>
          <p:nvPr/>
        </p:nvSpPr>
        <p:spPr>
          <a:xfrm>
            <a:off x="4958390" y="9285606"/>
            <a:ext cx="103536" cy="323550"/>
          </a:xfrm>
          <a:custGeom>
            <a:avLst/>
            <a:gdLst/>
            <a:ahLst/>
            <a:cxnLst/>
            <a:rect l="l" t="t" r="r" b="b"/>
            <a:pathLst>
              <a:path w="103536" h="323550">
                <a:moveTo>
                  <a:pt x="0" y="0"/>
                </a:moveTo>
                <a:lnTo>
                  <a:pt x="103536" y="0"/>
                </a:lnTo>
                <a:lnTo>
                  <a:pt x="103536" y="323551"/>
                </a:lnTo>
                <a:lnTo>
                  <a:pt x="0" y="32355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a:p>
        </p:txBody>
      </p:sp>
      <p:sp>
        <p:nvSpPr>
          <p:cNvPr id="7" name="Freeform 7"/>
          <p:cNvSpPr/>
          <p:nvPr/>
        </p:nvSpPr>
        <p:spPr>
          <a:xfrm>
            <a:off x="6271207" y="9214170"/>
            <a:ext cx="337220" cy="394987"/>
          </a:xfrm>
          <a:custGeom>
            <a:avLst/>
            <a:gdLst/>
            <a:ahLst/>
            <a:cxnLst/>
            <a:rect l="l" t="t" r="r" b="b"/>
            <a:pathLst>
              <a:path w="337220" h="394987">
                <a:moveTo>
                  <a:pt x="0" y="0"/>
                </a:moveTo>
                <a:lnTo>
                  <a:pt x="337219" y="0"/>
                </a:lnTo>
                <a:lnTo>
                  <a:pt x="337219" y="394987"/>
                </a:lnTo>
                <a:lnTo>
                  <a:pt x="0" y="39498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pt-BR"/>
          </a:p>
        </p:txBody>
      </p:sp>
      <p:sp>
        <p:nvSpPr>
          <p:cNvPr id="8" name="Freeform 8"/>
          <p:cNvSpPr/>
          <p:nvPr/>
        </p:nvSpPr>
        <p:spPr>
          <a:xfrm>
            <a:off x="4771019" y="5707543"/>
            <a:ext cx="187370" cy="259336"/>
          </a:xfrm>
          <a:custGeom>
            <a:avLst/>
            <a:gdLst/>
            <a:ahLst/>
            <a:cxnLst/>
            <a:rect l="l" t="t" r="r" b="b"/>
            <a:pathLst>
              <a:path w="187370" h="259336">
                <a:moveTo>
                  <a:pt x="0" y="0"/>
                </a:moveTo>
                <a:lnTo>
                  <a:pt x="187371" y="0"/>
                </a:lnTo>
                <a:lnTo>
                  <a:pt x="187371" y="259337"/>
                </a:lnTo>
                <a:lnTo>
                  <a:pt x="0" y="259337"/>
                </a:lnTo>
                <a:lnTo>
                  <a:pt x="0" y="0"/>
                </a:lnTo>
                <a:close/>
              </a:path>
            </a:pathLst>
          </a:custGeom>
          <a:blipFill>
            <a:blip r:embed="rId11"/>
            <a:stretch>
              <a:fillRect/>
            </a:stretch>
          </a:blipFill>
        </p:spPr>
        <p:txBody>
          <a:bodyPr/>
          <a:lstStyle/>
          <a:p>
            <a:endParaRPr lang="pt-BR"/>
          </a:p>
        </p:txBody>
      </p:sp>
      <p:grpSp>
        <p:nvGrpSpPr>
          <p:cNvPr id="9" name="Group 9"/>
          <p:cNvGrpSpPr/>
          <p:nvPr/>
        </p:nvGrpSpPr>
        <p:grpSpPr>
          <a:xfrm>
            <a:off x="5999084" y="5623393"/>
            <a:ext cx="984102" cy="98410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E8E8"/>
            </a:solidFill>
          </p:spPr>
          <p:txBody>
            <a:bodyPr/>
            <a:lstStyle/>
            <a:p>
              <a:endParaRPr lang="pt-BR"/>
            </a:p>
          </p:txBody>
        </p:sp>
        <p:sp>
          <p:nvSpPr>
            <p:cNvPr id="11" name="TextBox 11"/>
            <p:cNvSpPr txBox="1"/>
            <p:nvPr/>
          </p:nvSpPr>
          <p:spPr>
            <a:xfrm>
              <a:off x="76200" y="47625"/>
              <a:ext cx="660400" cy="688975"/>
            </a:xfrm>
            <a:prstGeom prst="rect">
              <a:avLst/>
            </a:prstGeom>
          </p:spPr>
          <p:txBody>
            <a:bodyPr lIns="71403" tIns="71403" rIns="71403" bIns="71403" rtlCol="0" anchor="ctr"/>
            <a:lstStyle/>
            <a:p>
              <a:pPr algn="ctr">
                <a:lnSpc>
                  <a:spcPts val="2956"/>
                </a:lnSpc>
              </a:pPr>
              <a:endParaRPr/>
            </a:p>
          </p:txBody>
        </p:sp>
      </p:grpSp>
      <p:sp>
        <p:nvSpPr>
          <p:cNvPr id="12" name="Freeform 12"/>
          <p:cNvSpPr/>
          <p:nvPr/>
        </p:nvSpPr>
        <p:spPr>
          <a:xfrm>
            <a:off x="6362394" y="5713128"/>
            <a:ext cx="257482" cy="804631"/>
          </a:xfrm>
          <a:custGeom>
            <a:avLst/>
            <a:gdLst/>
            <a:ahLst/>
            <a:cxnLst/>
            <a:rect l="l" t="t" r="r" b="b"/>
            <a:pathLst>
              <a:path w="257482" h="804631">
                <a:moveTo>
                  <a:pt x="0" y="0"/>
                </a:moveTo>
                <a:lnTo>
                  <a:pt x="257482" y="0"/>
                </a:lnTo>
                <a:lnTo>
                  <a:pt x="257482" y="804631"/>
                </a:lnTo>
                <a:lnTo>
                  <a:pt x="0" y="80463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a:p>
        </p:txBody>
      </p:sp>
      <p:sp>
        <p:nvSpPr>
          <p:cNvPr id="13" name="Freeform 13"/>
          <p:cNvSpPr/>
          <p:nvPr/>
        </p:nvSpPr>
        <p:spPr>
          <a:xfrm>
            <a:off x="7123927" y="686322"/>
            <a:ext cx="5094001" cy="9496465"/>
          </a:xfrm>
          <a:custGeom>
            <a:avLst/>
            <a:gdLst/>
            <a:ahLst/>
            <a:cxnLst/>
            <a:rect l="l" t="t" r="r" b="b"/>
            <a:pathLst>
              <a:path w="5094001" h="9496465">
                <a:moveTo>
                  <a:pt x="0" y="0"/>
                </a:moveTo>
                <a:lnTo>
                  <a:pt x="5094001" y="0"/>
                </a:lnTo>
                <a:lnTo>
                  <a:pt x="5094001" y="9496465"/>
                </a:lnTo>
                <a:lnTo>
                  <a:pt x="0" y="9496465"/>
                </a:lnTo>
                <a:lnTo>
                  <a:pt x="0" y="0"/>
                </a:lnTo>
                <a:close/>
              </a:path>
            </a:pathLst>
          </a:custGeom>
          <a:blipFill>
            <a:blip r:embed="rId12"/>
            <a:stretch>
              <a:fillRect/>
            </a:stretch>
          </a:blipFill>
        </p:spPr>
        <p:txBody>
          <a:bodyPr/>
          <a:lstStyle/>
          <a:p>
            <a:endParaRPr lang="pt-BR"/>
          </a:p>
        </p:txBody>
      </p:sp>
      <p:sp>
        <p:nvSpPr>
          <p:cNvPr id="14" name="TextBox 14"/>
          <p:cNvSpPr txBox="1"/>
          <p:nvPr/>
        </p:nvSpPr>
        <p:spPr>
          <a:xfrm>
            <a:off x="-975957" y="202195"/>
            <a:ext cx="6175370" cy="676861"/>
          </a:xfrm>
          <a:prstGeom prst="rect">
            <a:avLst/>
          </a:prstGeom>
        </p:spPr>
        <p:txBody>
          <a:bodyPr lIns="0" tIns="0" rIns="0" bIns="0" rtlCol="0" anchor="t">
            <a:spAutoFit/>
          </a:bodyPr>
          <a:lstStyle/>
          <a:p>
            <a:pPr marL="0" lvl="0" indent="0" algn="ctr">
              <a:lnSpc>
                <a:spcPts val="5481"/>
              </a:lnSpc>
              <a:spcBef>
                <a:spcPct val="0"/>
              </a:spcBef>
            </a:pPr>
            <a:r>
              <a:rPr lang="en-US" sz="4216" spc="-21">
                <a:solidFill>
                  <a:srgbClr val="FFFFFF"/>
                </a:solidFill>
                <a:latin typeface="Hammersmith One"/>
              </a:rPr>
              <a:t>Hobbie Switch</a:t>
            </a:r>
          </a:p>
        </p:txBody>
      </p:sp>
      <p:sp>
        <p:nvSpPr>
          <p:cNvPr id="15" name="TextBox 15"/>
          <p:cNvSpPr txBox="1"/>
          <p:nvPr/>
        </p:nvSpPr>
        <p:spPr>
          <a:xfrm>
            <a:off x="5338293" y="202195"/>
            <a:ext cx="7271380" cy="2042437"/>
          </a:xfrm>
          <a:prstGeom prst="rect">
            <a:avLst/>
          </a:prstGeom>
        </p:spPr>
        <p:txBody>
          <a:bodyPr lIns="0" tIns="0" rIns="0" bIns="0" rtlCol="0" anchor="t">
            <a:spAutoFit/>
          </a:bodyPr>
          <a:lstStyle/>
          <a:p>
            <a:pPr algn="ctr">
              <a:lnSpc>
                <a:spcPts val="5481"/>
              </a:lnSpc>
            </a:pPr>
            <a:r>
              <a:rPr lang="en-US" sz="4216" spc="-21">
                <a:solidFill>
                  <a:srgbClr val="000000"/>
                </a:solidFill>
                <a:latin typeface="Hammersmith One"/>
              </a:rPr>
              <a:t>• Perfil</a:t>
            </a:r>
          </a:p>
          <a:p>
            <a:pPr algn="ctr">
              <a:lnSpc>
                <a:spcPts val="5481"/>
              </a:lnSpc>
            </a:pPr>
            <a:endParaRPr lang="en-US" sz="4216" spc="-21">
              <a:solidFill>
                <a:srgbClr val="000000"/>
              </a:solidFill>
              <a:latin typeface="Hammersmith One"/>
            </a:endParaRPr>
          </a:p>
          <a:p>
            <a:pPr algn="ctr">
              <a:lnSpc>
                <a:spcPts val="5481"/>
              </a:lnSpc>
              <a:spcBef>
                <a:spcPct val="0"/>
              </a:spcBef>
            </a:pPr>
            <a:endParaRPr lang="en-US" sz="4216" spc="-21">
              <a:solidFill>
                <a:srgbClr val="000000"/>
              </a:solidFill>
              <a:latin typeface="Hammersmith One"/>
            </a:endParaRPr>
          </a:p>
        </p:txBody>
      </p:sp>
      <p:sp>
        <p:nvSpPr>
          <p:cNvPr id="16" name="TextBox 16"/>
          <p:cNvSpPr txBox="1"/>
          <p:nvPr/>
        </p:nvSpPr>
        <p:spPr>
          <a:xfrm>
            <a:off x="12217928" y="2725032"/>
            <a:ext cx="5978604" cy="5777672"/>
          </a:xfrm>
          <a:prstGeom prst="rect">
            <a:avLst/>
          </a:prstGeom>
        </p:spPr>
        <p:txBody>
          <a:bodyPr lIns="0" tIns="0" rIns="0" bIns="0" rtlCol="0" anchor="t">
            <a:spAutoFit/>
          </a:bodyPr>
          <a:lstStyle/>
          <a:p>
            <a:pPr marL="424851" lvl="1" indent="-212425" algn="just">
              <a:lnSpc>
                <a:spcPts val="2558"/>
              </a:lnSpc>
              <a:buFont typeface="Arial"/>
              <a:buChar char="•"/>
            </a:pPr>
            <a:r>
              <a:rPr lang="en-US" sz="1967" spc="-9">
                <a:solidFill>
                  <a:srgbClr val="000000"/>
                </a:solidFill>
                <a:latin typeface="Hammersmith One"/>
              </a:rPr>
              <a:t>Na versão Web o Char é exibido junto com os demais elementos. Na versão APP, para acessar a visualização do char, é necessário pressionar o botão “visualizar Char” (inexistente na versão web), onde já se encaminhará direto para a página de personalização.</a:t>
            </a:r>
          </a:p>
          <a:p>
            <a:pPr marL="424851" lvl="1" indent="-212425" algn="just">
              <a:lnSpc>
                <a:spcPts val="2558"/>
              </a:lnSpc>
              <a:buFont typeface="Arial"/>
              <a:buChar char="•"/>
            </a:pPr>
            <a:r>
              <a:rPr lang="en-US" sz="1967" spc="-9">
                <a:solidFill>
                  <a:srgbClr val="000000"/>
                </a:solidFill>
                <a:latin typeface="Hammersmith One"/>
              </a:rPr>
              <a:t>Do Perfil do usuário será possível aceder: Atividades, Conquistas e Pontuações, Amigos e Configurações.</a:t>
            </a:r>
          </a:p>
          <a:p>
            <a:pPr marL="424851" lvl="1" indent="-212425" algn="just">
              <a:lnSpc>
                <a:spcPts val="2558"/>
              </a:lnSpc>
              <a:buFont typeface="Arial"/>
              <a:buChar char="•"/>
            </a:pPr>
            <a:r>
              <a:rPr lang="en-US" sz="1967" spc="-9">
                <a:solidFill>
                  <a:srgbClr val="000000"/>
                </a:solidFill>
                <a:latin typeface="Hammersmith One"/>
              </a:rPr>
              <a:t>No perfil do usuário, ainda é possível visualizar:</a:t>
            </a:r>
          </a:p>
          <a:p>
            <a:pPr algn="just">
              <a:lnSpc>
                <a:spcPts val="2558"/>
              </a:lnSpc>
            </a:pPr>
            <a:r>
              <a:rPr lang="en-US" sz="1967" spc="-9">
                <a:solidFill>
                  <a:srgbClr val="000000"/>
                </a:solidFill>
                <a:latin typeface="Hammersmith One"/>
              </a:rPr>
              <a:t>a meta diária, a taxa de progresso, a pontuação atual, o que está aprendendo no momento, o que está ensinando no momento e suas medalhas.</a:t>
            </a:r>
          </a:p>
          <a:p>
            <a:pPr marL="424851" lvl="1" indent="-212425" algn="just">
              <a:lnSpc>
                <a:spcPts val="2558"/>
              </a:lnSpc>
              <a:buFont typeface="Arial"/>
              <a:buChar char="•"/>
            </a:pPr>
            <a:r>
              <a:rPr lang="en-US" sz="1967" spc="-9">
                <a:solidFill>
                  <a:srgbClr val="000000"/>
                </a:solidFill>
                <a:latin typeface="Hammersmith One"/>
              </a:rPr>
              <a:t>Essas seções podem ser ocultadas/exibidas para os outros utilizadores, de acordo com as configurações feitas pelo usuário. </a:t>
            </a:r>
          </a:p>
          <a:p>
            <a:pPr algn="just">
              <a:lnSpc>
                <a:spcPts val="2558"/>
              </a:lnSpc>
            </a:pPr>
            <a:endParaRPr lang="en-US" sz="1967" spc="-9">
              <a:solidFill>
                <a:srgbClr val="000000"/>
              </a:solidFill>
              <a:latin typeface="Hammersmith One"/>
            </a:endParaRPr>
          </a:p>
          <a:p>
            <a:pPr algn="just">
              <a:lnSpc>
                <a:spcPts val="2558"/>
              </a:lnSpc>
              <a:spcBef>
                <a:spcPct val="0"/>
              </a:spcBef>
            </a:pPr>
            <a:endParaRPr lang="en-US" sz="1967" spc="-9">
              <a:solidFill>
                <a:srgbClr val="000000"/>
              </a:solidFill>
              <a:latin typeface="Hammersmith One"/>
            </a:endParaRPr>
          </a:p>
        </p:txBody>
      </p:sp>
      <p:sp>
        <p:nvSpPr>
          <p:cNvPr id="17" name="Freeform 17"/>
          <p:cNvSpPr/>
          <p:nvPr/>
        </p:nvSpPr>
        <p:spPr>
          <a:xfrm>
            <a:off x="10950264" y="5143500"/>
            <a:ext cx="118065" cy="163412"/>
          </a:xfrm>
          <a:custGeom>
            <a:avLst/>
            <a:gdLst/>
            <a:ahLst/>
            <a:cxnLst/>
            <a:rect l="l" t="t" r="r" b="b"/>
            <a:pathLst>
              <a:path w="118065" h="163412">
                <a:moveTo>
                  <a:pt x="0" y="0"/>
                </a:moveTo>
                <a:lnTo>
                  <a:pt x="118065" y="0"/>
                </a:lnTo>
                <a:lnTo>
                  <a:pt x="118065" y="163412"/>
                </a:lnTo>
                <a:lnTo>
                  <a:pt x="0" y="163412"/>
                </a:lnTo>
                <a:lnTo>
                  <a:pt x="0" y="0"/>
                </a:lnTo>
                <a:close/>
              </a:path>
            </a:pathLst>
          </a:custGeom>
          <a:blipFill>
            <a:blip r:embed="rId11"/>
            <a:stretch>
              <a:fillRect/>
            </a:stretch>
          </a:blipFill>
        </p:spPr>
        <p:txBody>
          <a:bodyPr/>
          <a:lstStyle/>
          <a:p>
            <a:endParaRPr lang="pt-BR"/>
          </a:p>
        </p:txBody>
      </p:sp>
      <p:grpSp>
        <p:nvGrpSpPr>
          <p:cNvPr id="18" name="Group 18"/>
          <p:cNvGrpSpPr/>
          <p:nvPr/>
        </p:nvGrpSpPr>
        <p:grpSpPr>
          <a:xfrm>
            <a:off x="1516060" y="3475243"/>
            <a:ext cx="5467126" cy="653070"/>
            <a:chOff x="0" y="0"/>
            <a:chExt cx="1440605" cy="172086"/>
          </a:xfrm>
        </p:grpSpPr>
        <p:sp>
          <p:nvSpPr>
            <p:cNvPr id="19" name="Freeform 19"/>
            <p:cNvSpPr/>
            <p:nvPr/>
          </p:nvSpPr>
          <p:spPr>
            <a:xfrm>
              <a:off x="0" y="0"/>
              <a:ext cx="1440605" cy="172086"/>
            </a:xfrm>
            <a:custGeom>
              <a:avLst/>
              <a:gdLst/>
              <a:ahLst/>
              <a:cxnLst/>
              <a:rect l="l" t="t" r="r" b="b"/>
              <a:pathLst>
                <a:path w="1440605" h="172086">
                  <a:moveTo>
                    <a:pt x="13933" y="0"/>
                  </a:moveTo>
                  <a:lnTo>
                    <a:pt x="1426672" y="0"/>
                  </a:lnTo>
                  <a:cubicBezTo>
                    <a:pt x="1434367" y="0"/>
                    <a:pt x="1440605" y="6238"/>
                    <a:pt x="1440605" y="13933"/>
                  </a:cubicBezTo>
                  <a:lnTo>
                    <a:pt x="1440605" y="158153"/>
                  </a:lnTo>
                  <a:cubicBezTo>
                    <a:pt x="1440605" y="161848"/>
                    <a:pt x="1439137" y="165392"/>
                    <a:pt x="1436524" y="168005"/>
                  </a:cubicBezTo>
                  <a:cubicBezTo>
                    <a:pt x="1433911" y="170618"/>
                    <a:pt x="1430367" y="172086"/>
                    <a:pt x="1426672" y="172086"/>
                  </a:cubicBezTo>
                  <a:lnTo>
                    <a:pt x="13933" y="172086"/>
                  </a:lnTo>
                  <a:cubicBezTo>
                    <a:pt x="10238" y="172086"/>
                    <a:pt x="6694" y="170618"/>
                    <a:pt x="4081" y="168005"/>
                  </a:cubicBezTo>
                  <a:cubicBezTo>
                    <a:pt x="1468" y="165392"/>
                    <a:pt x="0" y="161848"/>
                    <a:pt x="0" y="158153"/>
                  </a:cubicBezTo>
                  <a:lnTo>
                    <a:pt x="0" y="13933"/>
                  </a:lnTo>
                  <a:cubicBezTo>
                    <a:pt x="0" y="10238"/>
                    <a:pt x="1468" y="6694"/>
                    <a:pt x="4081" y="4081"/>
                  </a:cubicBezTo>
                  <a:cubicBezTo>
                    <a:pt x="6694" y="1468"/>
                    <a:pt x="10238" y="0"/>
                    <a:pt x="13933" y="0"/>
                  </a:cubicBezTo>
                  <a:close/>
                </a:path>
              </a:pathLst>
            </a:custGeom>
            <a:solidFill>
              <a:srgbClr val="000000">
                <a:alpha val="0"/>
              </a:srgbClr>
            </a:solidFill>
            <a:ln w="57150" cap="sq">
              <a:solidFill>
                <a:srgbClr val="516292"/>
              </a:solidFill>
              <a:prstDash val="solid"/>
              <a:miter/>
            </a:ln>
          </p:spPr>
          <p:txBody>
            <a:bodyPr/>
            <a:lstStyle/>
            <a:p>
              <a:endParaRPr lang="pt-BR"/>
            </a:p>
          </p:txBody>
        </p:sp>
        <p:sp>
          <p:nvSpPr>
            <p:cNvPr id="20" name="TextBox 20"/>
            <p:cNvSpPr txBox="1"/>
            <p:nvPr/>
          </p:nvSpPr>
          <p:spPr>
            <a:xfrm>
              <a:off x="0" y="-28575"/>
              <a:ext cx="1440605" cy="200661"/>
            </a:xfrm>
            <a:prstGeom prst="rect">
              <a:avLst/>
            </a:prstGeom>
          </p:spPr>
          <p:txBody>
            <a:bodyPr lIns="71403" tIns="71403" rIns="71403" bIns="71403" rtlCol="0" anchor="ctr"/>
            <a:lstStyle/>
            <a:p>
              <a:pPr algn="ctr">
                <a:lnSpc>
                  <a:spcPts val="2956"/>
                </a:lnSpc>
              </a:pPr>
              <a:endParaRPr/>
            </a:p>
          </p:txBody>
        </p:sp>
      </p:grpSp>
      <p:grpSp>
        <p:nvGrpSpPr>
          <p:cNvPr id="21" name="Group 21"/>
          <p:cNvGrpSpPr/>
          <p:nvPr/>
        </p:nvGrpSpPr>
        <p:grpSpPr>
          <a:xfrm>
            <a:off x="7883278" y="3148708"/>
            <a:ext cx="3621223" cy="523533"/>
            <a:chOff x="0" y="0"/>
            <a:chExt cx="954203" cy="137952"/>
          </a:xfrm>
        </p:grpSpPr>
        <p:sp>
          <p:nvSpPr>
            <p:cNvPr id="22" name="Freeform 22"/>
            <p:cNvSpPr/>
            <p:nvPr/>
          </p:nvSpPr>
          <p:spPr>
            <a:xfrm>
              <a:off x="0" y="0"/>
              <a:ext cx="954203" cy="137952"/>
            </a:xfrm>
            <a:custGeom>
              <a:avLst/>
              <a:gdLst/>
              <a:ahLst/>
              <a:cxnLst/>
              <a:rect l="l" t="t" r="r" b="b"/>
              <a:pathLst>
                <a:path w="954203" h="137952">
                  <a:moveTo>
                    <a:pt x="21035" y="0"/>
                  </a:moveTo>
                  <a:lnTo>
                    <a:pt x="933168" y="0"/>
                  </a:lnTo>
                  <a:cubicBezTo>
                    <a:pt x="938747" y="0"/>
                    <a:pt x="944098" y="2216"/>
                    <a:pt x="948042" y="6161"/>
                  </a:cubicBezTo>
                  <a:cubicBezTo>
                    <a:pt x="951987" y="10106"/>
                    <a:pt x="954203" y="15456"/>
                    <a:pt x="954203" y="21035"/>
                  </a:cubicBezTo>
                  <a:lnTo>
                    <a:pt x="954203" y="116918"/>
                  </a:lnTo>
                  <a:cubicBezTo>
                    <a:pt x="954203" y="128535"/>
                    <a:pt x="944786" y="137952"/>
                    <a:pt x="933168" y="137952"/>
                  </a:cubicBezTo>
                  <a:lnTo>
                    <a:pt x="21035" y="137952"/>
                  </a:lnTo>
                  <a:cubicBezTo>
                    <a:pt x="15456" y="137952"/>
                    <a:pt x="10106" y="135736"/>
                    <a:pt x="6161" y="131791"/>
                  </a:cubicBezTo>
                  <a:cubicBezTo>
                    <a:pt x="2216" y="127847"/>
                    <a:pt x="0" y="122496"/>
                    <a:pt x="0" y="116918"/>
                  </a:cubicBezTo>
                  <a:lnTo>
                    <a:pt x="0" y="21035"/>
                  </a:lnTo>
                  <a:cubicBezTo>
                    <a:pt x="0" y="15456"/>
                    <a:pt x="2216" y="10106"/>
                    <a:pt x="6161" y="6161"/>
                  </a:cubicBezTo>
                  <a:cubicBezTo>
                    <a:pt x="10106" y="2216"/>
                    <a:pt x="15456" y="0"/>
                    <a:pt x="21035" y="0"/>
                  </a:cubicBezTo>
                  <a:close/>
                </a:path>
              </a:pathLst>
            </a:custGeom>
            <a:solidFill>
              <a:srgbClr val="000000">
                <a:alpha val="0"/>
              </a:srgbClr>
            </a:solidFill>
            <a:ln w="57150" cap="sq">
              <a:solidFill>
                <a:srgbClr val="516292"/>
              </a:solidFill>
              <a:prstDash val="solid"/>
              <a:miter/>
            </a:ln>
          </p:spPr>
          <p:txBody>
            <a:bodyPr/>
            <a:lstStyle/>
            <a:p>
              <a:endParaRPr lang="pt-BR"/>
            </a:p>
          </p:txBody>
        </p:sp>
        <p:sp>
          <p:nvSpPr>
            <p:cNvPr id="23" name="TextBox 23"/>
            <p:cNvSpPr txBox="1"/>
            <p:nvPr/>
          </p:nvSpPr>
          <p:spPr>
            <a:xfrm>
              <a:off x="0" y="-28575"/>
              <a:ext cx="954203" cy="166527"/>
            </a:xfrm>
            <a:prstGeom prst="rect">
              <a:avLst/>
            </a:prstGeom>
          </p:spPr>
          <p:txBody>
            <a:bodyPr lIns="71403" tIns="71403" rIns="71403" bIns="71403" rtlCol="0" anchor="ctr"/>
            <a:lstStyle/>
            <a:p>
              <a:pPr algn="ctr">
                <a:lnSpc>
                  <a:spcPts val="2956"/>
                </a:lnSpc>
              </a:pPr>
              <a:endParaRPr/>
            </a:p>
          </p:txBody>
        </p:sp>
      </p:grpSp>
      <p:grpSp>
        <p:nvGrpSpPr>
          <p:cNvPr id="24" name="Group 24"/>
          <p:cNvGrpSpPr/>
          <p:nvPr/>
        </p:nvGrpSpPr>
        <p:grpSpPr>
          <a:xfrm>
            <a:off x="12217928" y="4619967"/>
            <a:ext cx="5978604" cy="1018833"/>
            <a:chOff x="0" y="0"/>
            <a:chExt cx="1575381" cy="268466"/>
          </a:xfrm>
        </p:grpSpPr>
        <p:sp>
          <p:nvSpPr>
            <p:cNvPr id="25" name="Freeform 25"/>
            <p:cNvSpPr/>
            <p:nvPr/>
          </p:nvSpPr>
          <p:spPr>
            <a:xfrm>
              <a:off x="0" y="0"/>
              <a:ext cx="1575381" cy="268466"/>
            </a:xfrm>
            <a:custGeom>
              <a:avLst/>
              <a:gdLst/>
              <a:ahLst/>
              <a:cxnLst/>
              <a:rect l="l" t="t" r="r" b="b"/>
              <a:pathLst>
                <a:path w="1575381" h="268466">
                  <a:moveTo>
                    <a:pt x="12741" y="0"/>
                  </a:moveTo>
                  <a:lnTo>
                    <a:pt x="1562640" y="0"/>
                  </a:lnTo>
                  <a:cubicBezTo>
                    <a:pt x="1566019" y="0"/>
                    <a:pt x="1569260" y="1342"/>
                    <a:pt x="1571649" y="3732"/>
                  </a:cubicBezTo>
                  <a:cubicBezTo>
                    <a:pt x="1574038" y="6121"/>
                    <a:pt x="1575381" y="9362"/>
                    <a:pt x="1575381" y="12741"/>
                  </a:cubicBezTo>
                  <a:lnTo>
                    <a:pt x="1575381" y="255725"/>
                  </a:lnTo>
                  <a:cubicBezTo>
                    <a:pt x="1575381" y="259104"/>
                    <a:pt x="1574038" y="262345"/>
                    <a:pt x="1571649" y="264734"/>
                  </a:cubicBezTo>
                  <a:cubicBezTo>
                    <a:pt x="1569260" y="267123"/>
                    <a:pt x="1566019" y="268466"/>
                    <a:pt x="1562640" y="268466"/>
                  </a:cubicBezTo>
                  <a:lnTo>
                    <a:pt x="12741" y="268466"/>
                  </a:lnTo>
                  <a:cubicBezTo>
                    <a:pt x="9362" y="268466"/>
                    <a:pt x="6121" y="267123"/>
                    <a:pt x="3732" y="264734"/>
                  </a:cubicBezTo>
                  <a:cubicBezTo>
                    <a:pt x="1342" y="262345"/>
                    <a:pt x="0" y="259104"/>
                    <a:pt x="0" y="255725"/>
                  </a:cubicBezTo>
                  <a:lnTo>
                    <a:pt x="0" y="12741"/>
                  </a:lnTo>
                  <a:cubicBezTo>
                    <a:pt x="0" y="9362"/>
                    <a:pt x="1342" y="6121"/>
                    <a:pt x="3732" y="3732"/>
                  </a:cubicBezTo>
                  <a:cubicBezTo>
                    <a:pt x="6121" y="1342"/>
                    <a:pt x="9362" y="0"/>
                    <a:pt x="12741" y="0"/>
                  </a:cubicBezTo>
                  <a:close/>
                </a:path>
              </a:pathLst>
            </a:custGeom>
            <a:solidFill>
              <a:srgbClr val="000000">
                <a:alpha val="0"/>
              </a:srgbClr>
            </a:solidFill>
            <a:ln w="57150" cap="sq">
              <a:solidFill>
                <a:srgbClr val="516292"/>
              </a:solidFill>
              <a:prstDash val="solid"/>
              <a:miter/>
            </a:ln>
          </p:spPr>
          <p:txBody>
            <a:bodyPr/>
            <a:lstStyle/>
            <a:p>
              <a:endParaRPr lang="pt-BR"/>
            </a:p>
          </p:txBody>
        </p:sp>
        <p:sp>
          <p:nvSpPr>
            <p:cNvPr id="26" name="TextBox 26"/>
            <p:cNvSpPr txBox="1"/>
            <p:nvPr/>
          </p:nvSpPr>
          <p:spPr>
            <a:xfrm>
              <a:off x="0" y="-28575"/>
              <a:ext cx="1575381" cy="297041"/>
            </a:xfrm>
            <a:prstGeom prst="rect">
              <a:avLst/>
            </a:prstGeom>
          </p:spPr>
          <p:txBody>
            <a:bodyPr lIns="71403" tIns="71403" rIns="71403" bIns="71403" rtlCol="0" anchor="ctr"/>
            <a:lstStyle/>
            <a:p>
              <a:pPr algn="ctr">
                <a:lnSpc>
                  <a:spcPts val="2956"/>
                </a:lnSpc>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DC20F"/>
        </a:solidFill>
        <a:effectLst/>
      </p:bgPr>
    </p:bg>
    <p:spTree>
      <p:nvGrpSpPr>
        <p:cNvPr id="1" name=""/>
        <p:cNvGrpSpPr/>
        <p:nvPr/>
      </p:nvGrpSpPr>
      <p:grpSpPr>
        <a:xfrm>
          <a:off x="0" y="0"/>
          <a:ext cx="0" cy="0"/>
          <a:chOff x="0" y="0"/>
          <a:chExt cx="0" cy="0"/>
        </a:xfrm>
      </p:grpSpPr>
      <p:sp>
        <p:nvSpPr>
          <p:cNvPr id="2" name="Freeform 2"/>
          <p:cNvSpPr/>
          <p:nvPr/>
        </p:nvSpPr>
        <p:spPr>
          <a:xfrm>
            <a:off x="906680" y="9256292"/>
            <a:ext cx="243036" cy="352865"/>
          </a:xfrm>
          <a:custGeom>
            <a:avLst/>
            <a:gdLst/>
            <a:ahLst/>
            <a:cxnLst/>
            <a:rect l="l" t="t" r="r" b="b"/>
            <a:pathLst>
              <a:path w="243036" h="352865">
                <a:moveTo>
                  <a:pt x="0" y="0"/>
                </a:moveTo>
                <a:lnTo>
                  <a:pt x="243036" y="0"/>
                </a:lnTo>
                <a:lnTo>
                  <a:pt x="243036" y="352865"/>
                </a:lnTo>
                <a:lnTo>
                  <a:pt x="0" y="352865"/>
                </a:lnTo>
                <a:lnTo>
                  <a:pt x="0" y="0"/>
                </a:lnTo>
                <a:close/>
              </a:path>
            </a:pathLst>
          </a:custGeom>
          <a:blipFill>
            <a:blip r:embed="rId2"/>
            <a:stretch>
              <a:fillRect/>
            </a:stretch>
          </a:blipFill>
        </p:spPr>
        <p:txBody>
          <a:bodyPr/>
          <a:lstStyle/>
          <a:p>
            <a:endParaRPr lang="pt-BR"/>
          </a:p>
        </p:txBody>
      </p:sp>
      <p:sp>
        <p:nvSpPr>
          <p:cNvPr id="3" name="Freeform 3"/>
          <p:cNvSpPr/>
          <p:nvPr/>
        </p:nvSpPr>
        <p:spPr>
          <a:xfrm>
            <a:off x="0" y="879056"/>
            <a:ext cx="7427888" cy="9386832"/>
          </a:xfrm>
          <a:custGeom>
            <a:avLst/>
            <a:gdLst/>
            <a:ahLst/>
            <a:cxnLst/>
            <a:rect l="l" t="t" r="r" b="b"/>
            <a:pathLst>
              <a:path w="7427888" h="9386832">
                <a:moveTo>
                  <a:pt x="0" y="0"/>
                </a:moveTo>
                <a:lnTo>
                  <a:pt x="7427888" y="0"/>
                </a:lnTo>
                <a:lnTo>
                  <a:pt x="7427888" y="9386832"/>
                </a:lnTo>
                <a:lnTo>
                  <a:pt x="0" y="9386832"/>
                </a:lnTo>
                <a:lnTo>
                  <a:pt x="0" y="0"/>
                </a:lnTo>
                <a:close/>
              </a:path>
            </a:pathLst>
          </a:custGeom>
          <a:blipFill>
            <a:blip r:embed="rId3"/>
            <a:stretch>
              <a:fillRect/>
            </a:stretch>
          </a:blipFill>
        </p:spPr>
        <p:txBody>
          <a:bodyPr/>
          <a:lstStyle/>
          <a:p>
            <a:endParaRPr lang="pt-BR"/>
          </a:p>
        </p:txBody>
      </p:sp>
      <p:sp>
        <p:nvSpPr>
          <p:cNvPr id="4" name="Freeform 4"/>
          <p:cNvSpPr/>
          <p:nvPr/>
        </p:nvSpPr>
        <p:spPr>
          <a:xfrm>
            <a:off x="906680" y="7714541"/>
            <a:ext cx="2078091" cy="561085"/>
          </a:xfrm>
          <a:custGeom>
            <a:avLst/>
            <a:gdLst/>
            <a:ahLst/>
            <a:cxnLst/>
            <a:rect l="l" t="t" r="r" b="b"/>
            <a:pathLst>
              <a:path w="2078091" h="561085">
                <a:moveTo>
                  <a:pt x="0" y="0"/>
                </a:moveTo>
                <a:lnTo>
                  <a:pt x="2078091" y="0"/>
                </a:lnTo>
                <a:lnTo>
                  <a:pt x="2078091" y="561085"/>
                </a:lnTo>
                <a:lnTo>
                  <a:pt x="0" y="561085"/>
                </a:lnTo>
                <a:lnTo>
                  <a:pt x="0" y="0"/>
                </a:lnTo>
                <a:close/>
              </a:path>
            </a:pathLst>
          </a:custGeom>
          <a:blipFill>
            <a:blip r:embed="rId4"/>
            <a:stretch>
              <a:fillRect/>
            </a:stretch>
          </a:blipFill>
        </p:spPr>
        <p:txBody>
          <a:bodyPr/>
          <a:lstStyle/>
          <a:p>
            <a:endParaRPr lang="pt-BR"/>
          </a:p>
        </p:txBody>
      </p:sp>
      <p:sp>
        <p:nvSpPr>
          <p:cNvPr id="5" name="Freeform 5"/>
          <p:cNvSpPr/>
          <p:nvPr/>
        </p:nvSpPr>
        <p:spPr>
          <a:xfrm>
            <a:off x="6001689" y="5887727"/>
            <a:ext cx="746660" cy="1019099"/>
          </a:xfrm>
          <a:custGeom>
            <a:avLst/>
            <a:gdLst/>
            <a:ahLst/>
            <a:cxnLst/>
            <a:rect l="l" t="t" r="r" b="b"/>
            <a:pathLst>
              <a:path w="746660" h="1019099">
                <a:moveTo>
                  <a:pt x="0" y="0"/>
                </a:moveTo>
                <a:lnTo>
                  <a:pt x="746660" y="0"/>
                </a:lnTo>
                <a:lnTo>
                  <a:pt x="746660" y="1019100"/>
                </a:lnTo>
                <a:lnTo>
                  <a:pt x="0" y="10191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t-BR"/>
          </a:p>
        </p:txBody>
      </p:sp>
      <p:sp>
        <p:nvSpPr>
          <p:cNvPr id="6" name="Freeform 6"/>
          <p:cNvSpPr/>
          <p:nvPr/>
        </p:nvSpPr>
        <p:spPr>
          <a:xfrm>
            <a:off x="5886494" y="7342986"/>
            <a:ext cx="977051" cy="932640"/>
          </a:xfrm>
          <a:custGeom>
            <a:avLst/>
            <a:gdLst/>
            <a:ahLst/>
            <a:cxnLst/>
            <a:rect l="l" t="t" r="r" b="b"/>
            <a:pathLst>
              <a:path w="977051" h="932640">
                <a:moveTo>
                  <a:pt x="0" y="0"/>
                </a:moveTo>
                <a:lnTo>
                  <a:pt x="977051" y="0"/>
                </a:lnTo>
                <a:lnTo>
                  <a:pt x="977051" y="932640"/>
                </a:lnTo>
                <a:lnTo>
                  <a:pt x="0" y="9326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a:p>
        </p:txBody>
      </p:sp>
      <p:sp>
        <p:nvSpPr>
          <p:cNvPr id="7" name="Freeform 7"/>
          <p:cNvSpPr/>
          <p:nvPr/>
        </p:nvSpPr>
        <p:spPr>
          <a:xfrm>
            <a:off x="906680" y="5031616"/>
            <a:ext cx="1744422" cy="540856"/>
          </a:xfrm>
          <a:custGeom>
            <a:avLst/>
            <a:gdLst/>
            <a:ahLst/>
            <a:cxnLst/>
            <a:rect l="l" t="t" r="r" b="b"/>
            <a:pathLst>
              <a:path w="1744422" h="540856">
                <a:moveTo>
                  <a:pt x="0" y="0"/>
                </a:moveTo>
                <a:lnTo>
                  <a:pt x="1744422" y="0"/>
                </a:lnTo>
                <a:lnTo>
                  <a:pt x="1744422" y="540856"/>
                </a:lnTo>
                <a:lnTo>
                  <a:pt x="0" y="540856"/>
                </a:lnTo>
                <a:lnTo>
                  <a:pt x="0" y="0"/>
                </a:lnTo>
                <a:close/>
              </a:path>
            </a:pathLst>
          </a:custGeom>
          <a:blipFill>
            <a:blip r:embed="rId9"/>
            <a:stretch>
              <a:fillRect b="-41913"/>
            </a:stretch>
          </a:blipFill>
        </p:spPr>
        <p:txBody>
          <a:bodyPr/>
          <a:lstStyle/>
          <a:p>
            <a:endParaRPr lang="pt-BR"/>
          </a:p>
        </p:txBody>
      </p:sp>
      <p:sp>
        <p:nvSpPr>
          <p:cNvPr id="8" name="Freeform 8"/>
          <p:cNvSpPr/>
          <p:nvPr/>
        </p:nvSpPr>
        <p:spPr>
          <a:xfrm>
            <a:off x="5199413" y="4591352"/>
            <a:ext cx="1744422" cy="350405"/>
          </a:xfrm>
          <a:custGeom>
            <a:avLst/>
            <a:gdLst/>
            <a:ahLst/>
            <a:cxnLst/>
            <a:rect l="l" t="t" r="r" b="b"/>
            <a:pathLst>
              <a:path w="1744422" h="350405">
                <a:moveTo>
                  <a:pt x="0" y="0"/>
                </a:moveTo>
                <a:lnTo>
                  <a:pt x="1744422" y="0"/>
                </a:lnTo>
                <a:lnTo>
                  <a:pt x="1744422" y="350405"/>
                </a:lnTo>
                <a:lnTo>
                  <a:pt x="0" y="350405"/>
                </a:lnTo>
                <a:lnTo>
                  <a:pt x="0" y="0"/>
                </a:lnTo>
                <a:close/>
              </a:path>
            </a:pathLst>
          </a:custGeom>
          <a:blipFill>
            <a:blip r:embed="rId9"/>
            <a:stretch>
              <a:fillRect b="-119045"/>
            </a:stretch>
          </a:blipFill>
        </p:spPr>
        <p:txBody>
          <a:bodyPr/>
          <a:lstStyle/>
          <a:p>
            <a:endParaRPr lang="pt-BR"/>
          </a:p>
        </p:txBody>
      </p:sp>
      <p:sp>
        <p:nvSpPr>
          <p:cNvPr id="9" name="Freeform 9"/>
          <p:cNvSpPr/>
          <p:nvPr/>
        </p:nvSpPr>
        <p:spPr>
          <a:xfrm>
            <a:off x="13258767" y="523972"/>
            <a:ext cx="5225663" cy="9741916"/>
          </a:xfrm>
          <a:custGeom>
            <a:avLst/>
            <a:gdLst/>
            <a:ahLst/>
            <a:cxnLst/>
            <a:rect l="l" t="t" r="r" b="b"/>
            <a:pathLst>
              <a:path w="5225663" h="9741916">
                <a:moveTo>
                  <a:pt x="0" y="0"/>
                </a:moveTo>
                <a:lnTo>
                  <a:pt x="5225663" y="0"/>
                </a:lnTo>
                <a:lnTo>
                  <a:pt x="5225663" y="9741916"/>
                </a:lnTo>
                <a:lnTo>
                  <a:pt x="0" y="9741916"/>
                </a:lnTo>
                <a:lnTo>
                  <a:pt x="0" y="0"/>
                </a:lnTo>
                <a:close/>
              </a:path>
            </a:pathLst>
          </a:custGeom>
          <a:blipFill>
            <a:blip r:embed="rId10"/>
            <a:stretch>
              <a:fillRect/>
            </a:stretch>
          </a:blipFill>
        </p:spPr>
        <p:txBody>
          <a:bodyPr/>
          <a:lstStyle/>
          <a:p>
            <a:endParaRPr lang="pt-BR"/>
          </a:p>
        </p:txBody>
      </p:sp>
      <p:sp>
        <p:nvSpPr>
          <p:cNvPr id="10" name="Freeform 10"/>
          <p:cNvSpPr/>
          <p:nvPr/>
        </p:nvSpPr>
        <p:spPr>
          <a:xfrm>
            <a:off x="16711656" y="8014011"/>
            <a:ext cx="548146" cy="523230"/>
          </a:xfrm>
          <a:custGeom>
            <a:avLst/>
            <a:gdLst/>
            <a:ahLst/>
            <a:cxnLst/>
            <a:rect l="l" t="t" r="r" b="b"/>
            <a:pathLst>
              <a:path w="548146" h="523230">
                <a:moveTo>
                  <a:pt x="0" y="0"/>
                </a:moveTo>
                <a:lnTo>
                  <a:pt x="548146" y="0"/>
                </a:lnTo>
                <a:lnTo>
                  <a:pt x="548146" y="523230"/>
                </a:lnTo>
                <a:lnTo>
                  <a:pt x="0" y="52323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a:p>
        </p:txBody>
      </p:sp>
      <p:sp>
        <p:nvSpPr>
          <p:cNvPr id="11" name="Freeform 11"/>
          <p:cNvSpPr/>
          <p:nvPr/>
        </p:nvSpPr>
        <p:spPr>
          <a:xfrm>
            <a:off x="16804600" y="7188011"/>
            <a:ext cx="455202" cy="621294"/>
          </a:xfrm>
          <a:custGeom>
            <a:avLst/>
            <a:gdLst/>
            <a:ahLst/>
            <a:cxnLst/>
            <a:rect l="l" t="t" r="r" b="b"/>
            <a:pathLst>
              <a:path w="455202" h="621294">
                <a:moveTo>
                  <a:pt x="0" y="0"/>
                </a:moveTo>
                <a:lnTo>
                  <a:pt x="455202" y="0"/>
                </a:lnTo>
                <a:lnTo>
                  <a:pt x="455202" y="621295"/>
                </a:lnTo>
                <a:lnTo>
                  <a:pt x="0" y="6212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t-BR"/>
          </a:p>
        </p:txBody>
      </p:sp>
      <p:sp>
        <p:nvSpPr>
          <p:cNvPr id="12" name="Freeform 12"/>
          <p:cNvSpPr/>
          <p:nvPr/>
        </p:nvSpPr>
        <p:spPr>
          <a:xfrm>
            <a:off x="15385446" y="6397277"/>
            <a:ext cx="1419155" cy="383172"/>
          </a:xfrm>
          <a:custGeom>
            <a:avLst/>
            <a:gdLst/>
            <a:ahLst/>
            <a:cxnLst/>
            <a:rect l="l" t="t" r="r" b="b"/>
            <a:pathLst>
              <a:path w="1419155" h="383172">
                <a:moveTo>
                  <a:pt x="0" y="0"/>
                </a:moveTo>
                <a:lnTo>
                  <a:pt x="1419154" y="0"/>
                </a:lnTo>
                <a:lnTo>
                  <a:pt x="1419154" y="383172"/>
                </a:lnTo>
                <a:lnTo>
                  <a:pt x="0" y="383172"/>
                </a:lnTo>
                <a:lnTo>
                  <a:pt x="0" y="0"/>
                </a:lnTo>
                <a:close/>
              </a:path>
            </a:pathLst>
          </a:custGeom>
          <a:blipFill>
            <a:blip r:embed="rId4"/>
            <a:stretch>
              <a:fillRect/>
            </a:stretch>
          </a:blipFill>
        </p:spPr>
        <p:txBody>
          <a:bodyPr/>
          <a:lstStyle/>
          <a:p>
            <a:endParaRPr lang="pt-BR"/>
          </a:p>
        </p:txBody>
      </p:sp>
      <p:sp>
        <p:nvSpPr>
          <p:cNvPr id="13" name="Freeform 13"/>
          <p:cNvSpPr/>
          <p:nvPr/>
        </p:nvSpPr>
        <p:spPr>
          <a:xfrm>
            <a:off x="5199413" y="4617924"/>
            <a:ext cx="323833" cy="323833"/>
          </a:xfrm>
          <a:custGeom>
            <a:avLst/>
            <a:gdLst/>
            <a:ahLst/>
            <a:cxnLst/>
            <a:rect l="l" t="t" r="r" b="b"/>
            <a:pathLst>
              <a:path w="323833" h="323833">
                <a:moveTo>
                  <a:pt x="0" y="0"/>
                </a:moveTo>
                <a:lnTo>
                  <a:pt x="323834" y="0"/>
                </a:lnTo>
                <a:lnTo>
                  <a:pt x="323834" y="323833"/>
                </a:lnTo>
                <a:lnTo>
                  <a:pt x="0" y="32383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pt-BR"/>
          </a:p>
        </p:txBody>
      </p:sp>
      <p:sp>
        <p:nvSpPr>
          <p:cNvPr id="14" name="TextBox 14"/>
          <p:cNvSpPr txBox="1"/>
          <p:nvPr/>
        </p:nvSpPr>
        <p:spPr>
          <a:xfrm>
            <a:off x="-975957" y="202195"/>
            <a:ext cx="6175370" cy="676861"/>
          </a:xfrm>
          <a:prstGeom prst="rect">
            <a:avLst/>
          </a:prstGeom>
        </p:spPr>
        <p:txBody>
          <a:bodyPr lIns="0" tIns="0" rIns="0" bIns="0" rtlCol="0" anchor="t">
            <a:spAutoFit/>
          </a:bodyPr>
          <a:lstStyle/>
          <a:p>
            <a:pPr marL="0" lvl="0" indent="0" algn="ctr">
              <a:lnSpc>
                <a:spcPts val="5481"/>
              </a:lnSpc>
              <a:spcBef>
                <a:spcPct val="0"/>
              </a:spcBef>
            </a:pPr>
            <a:r>
              <a:rPr lang="en-US" sz="4216" spc="-21">
                <a:solidFill>
                  <a:srgbClr val="FFFFFF"/>
                </a:solidFill>
                <a:latin typeface="Hammersmith One"/>
              </a:rPr>
              <a:t>Hobbie Switch</a:t>
            </a:r>
          </a:p>
        </p:txBody>
      </p:sp>
      <p:sp>
        <p:nvSpPr>
          <p:cNvPr id="15" name="TextBox 15"/>
          <p:cNvSpPr txBox="1"/>
          <p:nvPr/>
        </p:nvSpPr>
        <p:spPr>
          <a:xfrm>
            <a:off x="3381485" y="309579"/>
            <a:ext cx="12003960" cy="2042437"/>
          </a:xfrm>
          <a:prstGeom prst="rect">
            <a:avLst/>
          </a:prstGeom>
        </p:spPr>
        <p:txBody>
          <a:bodyPr lIns="0" tIns="0" rIns="0" bIns="0" rtlCol="0" anchor="t">
            <a:spAutoFit/>
          </a:bodyPr>
          <a:lstStyle/>
          <a:p>
            <a:pPr algn="ctr">
              <a:lnSpc>
                <a:spcPts val="5481"/>
              </a:lnSpc>
            </a:pPr>
            <a:r>
              <a:rPr lang="en-US" sz="4216" spc="-21">
                <a:solidFill>
                  <a:srgbClr val="000000"/>
                </a:solidFill>
                <a:latin typeface="Hammersmith One"/>
              </a:rPr>
              <a:t>• Perfil : Área de atividades</a:t>
            </a:r>
          </a:p>
          <a:p>
            <a:pPr algn="ctr">
              <a:lnSpc>
                <a:spcPts val="5481"/>
              </a:lnSpc>
            </a:pPr>
            <a:endParaRPr lang="en-US" sz="4216" spc="-21">
              <a:solidFill>
                <a:srgbClr val="000000"/>
              </a:solidFill>
              <a:latin typeface="Hammersmith One"/>
            </a:endParaRPr>
          </a:p>
          <a:p>
            <a:pPr algn="ctr">
              <a:lnSpc>
                <a:spcPts val="5481"/>
              </a:lnSpc>
              <a:spcBef>
                <a:spcPct val="0"/>
              </a:spcBef>
            </a:pPr>
            <a:endParaRPr lang="en-US" sz="4216" spc="-21">
              <a:solidFill>
                <a:srgbClr val="000000"/>
              </a:solidFill>
              <a:latin typeface="Hammersmith One"/>
            </a:endParaRPr>
          </a:p>
        </p:txBody>
      </p:sp>
      <p:sp>
        <p:nvSpPr>
          <p:cNvPr id="16" name="TextBox 16"/>
          <p:cNvSpPr txBox="1"/>
          <p:nvPr/>
        </p:nvSpPr>
        <p:spPr>
          <a:xfrm>
            <a:off x="973462" y="5125758"/>
            <a:ext cx="1610859" cy="343046"/>
          </a:xfrm>
          <a:prstGeom prst="rect">
            <a:avLst/>
          </a:prstGeom>
        </p:spPr>
        <p:txBody>
          <a:bodyPr lIns="0" tIns="0" rIns="0" bIns="0" rtlCol="0" anchor="t">
            <a:spAutoFit/>
          </a:bodyPr>
          <a:lstStyle/>
          <a:p>
            <a:pPr algn="ctr">
              <a:lnSpc>
                <a:spcPts val="1393"/>
              </a:lnSpc>
              <a:spcBef>
                <a:spcPct val="0"/>
              </a:spcBef>
            </a:pPr>
            <a:r>
              <a:rPr lang="en-US" sz="1071" spc="-5">
                <a:solidFill>
                  <a:srgbClr val="000000"/>
                </a:solidFill>
                <a:latin typeface="Hammersmith One"/>
              </a:rPr>
              <a:t>Abrir atividade do Banco de Dados</a:t>
            </a:r>
          </a:p>
        </p:txBody>
      </p:sp>
      <p:sp>
        <p:nvSpPr>
          <p:cNvPr id="17" name="TextBox 17"/>
          <p:cNvSpPr txBox="1"/>
          <p:nvPr/>
        </p:nvSpPr>
        <p:spPr>
          <a:xfrm>
            <a:off x="5266195" y="4677053"/>
            <a:ext cx="1610859" cy="169479"/>
          </a:xfrm>
          <a:prstGeom prst="rect">
            <a:avLst/>
          </a:prstGeom>
        </p:spPr>
        <p:txBody>
          <a:bodyPr lIns="0" tIns="0" rIns="0" bIns="0" rtlCol="0" anchor="t">
            <a:spAutoFit/>
          </a:bodyPr>
          <a:lstStyle/>
          <a:p>
            <a:pPr algn="ctr">
              <a:lnSpc>
                <a:spcPts val="1393"/>
              </a:lnSpc>
              <a:spcBef>
                <a:spcPct val="0"/>
              </a:spcBef>
            </a:pPr>
            <a:r>
              <a:rPr lang="en-US" sz="1071" spc="-5">
                <a:solidFill>
                  <a:srgbClr val="000000"/>
                </a:solidFill>
                <a:latin typeface="Hammersmith One"/>
              </a:rPr>
              <a:t>Adicionar Anexo</a:t>
            </a:r>
          </a:p>
        </p:txBody>
      </p:sp>
      <p:sp>
        <p:nvSpPr>
          <p:cNvPr id="18" name="Freeform 18"/>
          <p:cNvSpPr/>
          <p:nvPr/>
        </p:nvSpPr>
        <p:spPr>
          <a:xfrm>
            <a:off x="17161738" y="3626715"/>
            <a:ext cx="340025" cy="340025"/>
          </a:xfrm>
          <a:custGeom>
            <a:avLst/>
            <a:gdLst/>
            <a:ahLst/>
            <a:cxnLst/>
            <a:rect l="l" t="t" r="r" b="b"/>
            <a:pathLst>
              <a:path w="340025" h="340025">
                <a:moveTo>
                  <a:pt x="0" y="0"/>
                </a:moveTo>
                <a:lnTo>
                  <a:pt x="340025" y="0"/>
                </a:lnTo>
                <a:lnTo>
                  <a:pt x="340025" y="340025"/>
                </a:lnTo>
                <a:lnTo>
                  <a:pt x="0" y="34002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pt-BR"/>
          </a:p>
        </p:txBody>
      </p:sp>
      <p:grpSp>
        <p:nvGrpSpPr>
          <p:cNvPr id="19" name="Group 19"/>
          <p:cNvGrpSpPr/>
          <p:nvPr/>
        </p:nvGrpSpPr>
        <p:grpSpPr>
          <a:xfrm>
            <a:off x="350121" y="3119222"/>
            <a:ext cx="6780671" cy="1150818"/>
            <a:chOff x="0" y="0"/>
            <a:chExt cx="1786728" cy="303244"/>
          </a:xfrm>
        </p:grpSpPr>
        <p:sp>
          <p:nvSpPr>
            <p:cNvPr id="20" name="Freeform 20"/>
            <p:cNvSpPr/>
            <p:nvPr/>
          </p:nvSpPr>
          <p:spPr>
            <a:xfrm>
              <a:off x="0" y="0"/>
              <a:ext cx="1786728" cy="303244"/>
            </a:xfrm>
            <a:custGeom>
              <a:avLst/>
              <a:gdLst/>
              <a:ahLst/>
              <a:cxnLst/>
              <a:rect l="l" t="t" r="r" b="b"/>
              <a:pathLst>
                <a:path w="1786728" h="303244">
                  <a:moveTo>
                    <a:pt x="11234" y="0"/>
                  </a:moveTo>
                  <a:lnTo>
                    <a:pt x="1775494" y="0"/>
                  </a:lnTo>
                  <a:cubicBezTo>
                    <a:pt x="1781698" y="0"/>
                    <a:pt x="1786728" y="5030"/>
                    <a:pt x="1786728" y="11234"/>
                  </a:cubicBezTo>
                  <a:lnTo>
                    <a:pt x="1786728" y="292010"/>
                  </a:lnTo>
                  <a:cubicBezTo>
                    <a:pt x="1786728" y="294990"/>
                    <a:pt x="1785544" y="297847"/>
                    <a:pt x="1783437" y="299954"/>
                  </a:cubicBezTo>
                  <a:cubicBezTo>
                    <a:pt x="1781331" y="302061"/>
                    <a:pt x="1778473" y="303244"/>
                    <a:pt x="1775494" y="303244"/>
                  </a:cubicBezTo>
                  <a:lnTo>
                    <a:pt x="11234" y="303244"/>
                  </a:lnTo>
                  <a:cubicBezTo>
                    <a:pt x="5030" y="303244"/>
                    <a:pt x="0" y="298215"/>
                    <a:pt x="0" y="292010"/>
                  </a:cubicBezTo>
                  <a:lnTo>
                    <a:pt x="0" y="11234"/>
                  </a:lnTo>
                  <a:cubicBezTo>
                    <a:pt x="0" y="5030"/>
                    <a:pt x="5030" y="0"/>
                    <a:pt x="11234" y="0"/>
                  </a:cubicBezTo>
                  <a:close/>
                </a:path>
              </a:pathLst>
            </a:custGeom>
            <a:solidFill>
              <a:srgbClr val="000000">
                <a:alpha val="0"/>
              </a:srgbClr>
            </a:solidFill>
            <a:ln w="57150" cap="sq">
              <a:solidFill>
                <a:srgbClr val="FF66C4"/>
              </a:solidFill>
              <a:prstDash val="solid"/>
              <a:miter/>
            </a:ln>
          </p:spPr>
          <p:txBody>
            <a:bodyPr/>
            <a:lstStyle/>
            <a:p>
              <a:endParaRPr lang="pt-BR"/>
            </a:p>
          </p:txBody>
        </p:sp>
        <p:sp>
          <p:nvSpPr>
            <p:cNvPr id="21" name="TextBox 21"/>
            <p:cNvSpPr txBox="1"/>
            <p:nvPr/>
          </p:nvSpPr>
          <p:spPr>
            <a:xfrm>
              <a:off x="0" y="-28575"/>
              <a:ext cx="1786728" cy="331819"/>
            </a:xfrm>
            <a:prstGeom prst="rect">
              <a:avLst/>
            </a:prstGeom>
          </p:spPr>
          <p:txBody>
            <a:bodyPr lIns="71403" tIns="71403" rIns="71403" bIns="71403" rtlCol="0" anchor="ctr"/>
            <a:lstStyle/>
            <a:p>
              <a:pPr algn="ctr">
                <a:lnSpc>
                  <a:spcPts val="2956"/>
                </a:lnSpc>
              </a:pPr>
              <a:endParaRPr/>
            </a:p>
          </p:txBody>
        </p:sp>
      </p:grpSp>
      <p:grpSp>
        <p:nvGrpSpPr>
          <p:cNvPr id="22" name="Group 22"/>
          <p:cNvGrpSpPr/>
          <p:nvPr/>
        </p:nvGrpSpPr>
        <p:grpSpPr>
          <a:xfrm>
            <a:off x="13905781" y="2579612"/>
            <a:ext cx="3979433" cy="1047103"/>
            <a:chOff x="0" y="0"/>
            <a:chExt cx="1048593" cy="275915"/>
          </a:xfrm>
        </p:grpSpPr>
        <p:sp>
          <p:nvSpPr>
            <p:cNvPr id="23" name="Freeform 23"/>
            <p:cNvSpPr/>
            <p:nvPr/>
          </p:nvSpPr>
          <p:spPr>
            <a:xfrm>
              <a:off x="0" y="0"/>
              <a:ext cx="1048593" cy="275915"/>
            </a:xfrm>
            <a:custGeom>
              <a:avLst/>
              <a:gdLst/>
              <a:ahLst/>
              <a:cxnLst/>
              <a:rect l="l" t="t" r="r" b="b"/>
              <a:pathLst>
                <a:path w="1048593" h="275915">
                  <a:moveTo>
                    <a:pt x="19142" y="0"/>
                  </a:moveTo>
                  <a:lnTo>
                    <a:pt x="1029451" y="0"/>
                  </a:lnTo>
                  <a:cubicBezTo>
                    <a:pt x="1040023" y="0"/>
                    <a:pt x="1048593" y="8570"/>
                    <a:pt x="1048593" y="19142"/>
                  </a:cubicBezTo>
                  <a:lnTo>
                    <a:pt x="1048593" y="256773"/>
                  </a:lnTo>
                  <a:cubicBezTo>
                    <a:pt x="1048593" y="261850"/>
                    <a:pt x="1046576" y="266719"/>
                    <a:pt x="1042986" y="270308"/>
                  </a:cubicBezTo>
                  <a:cubicBezTo>
                    <a:pt x="1039397" y="273898"/>
                    <a:pt x="1034528" y="275915"/>
                    <a:pt x="1029451" y="275915"/>
                  </a:cubicBezTo>
                  <a:lnTo>
                    <a:pt x="19142" y="275915"/>
                  </a:lnTo>
                  <a:cubicBezTo>
                    <a:pt x="14065" y="275915"/>
                    <a:pt x="9196" y="273898"/>
                    <a:pt x="5606" y="270308"/>
                  </a:cubicBezTo>
                  <a:cubicBezTo>
                    <a:pt x="2017" y="266719"/>
                    <a:pt x="0" y="261850"/>
                    <a:pt x="0" y="256773"/>
                  </a:cubicBezTo>
                  <a:lnTo>
                    <a:pt x="0" y="19142"/>
                  </a:lnTo>
                  <a:cubicBezTo>
                    <a:pt x="0" y="14065"/>
                    <a:pt x="2017" y="9196"/>
                    <a:pt x="5606" y="5606"/>
                  </a:cubicBezTo>
                  <a:cubicBezTo>
                    <a:pt x="9196" y="2017"/>
                    <a:pt x="14065" y="0"/>
                    <a:pt x="19142" y="0"/>
                  </a:cubicBezTo>
                  <a:close/>
                </a:path>
              </a:pathLst>
            </a:custGeom>
            <a:solidFill>
              <a:srgbClr val="000000">
                <a:alpha val="0"/>
              </a:srgbClr>
            </a:solidFill>
            <a:ln w="57150" cap="sq">
              <a:solidFill>
                <a:srgbClr val="FF66C4"/>
              </a:solidFill>
              <a:prstDash val="solid"/>
              <a:miter/>
            </a:ln>
          </p:spPr>
          <p:txBody>
            <a:bodyPr/>
            <a:lstStyle/>
            <a:p>
              <a:endParaRPr lang="pt-BR"/>
            </a:p>
          </p:txBody>
        </p:sp>
        <p:sp>
          <p:nvSpPr>
            <p:cNvPr id="24" name="TextBox 24"/>
            <p:cNvSpPr txBox="1"/>
            <p:nvPr/>
          </p:nvSpPr>
          <p:spPr>
            <a:xfrm>
              <a:off x="0" y="-28575"/>
              <a:ext cx="1048593" cy="304490"/>
            </a:xfrm>
            <a:prstGeom prst="rect">
              <a:avLst/>
            </a:prstGeom>
          </p:spPr>
          <p:txBody>
            <a:bodyPr lIns="71403" tIns="71403" rIns="71403" bIns="71403" rtlCol="0" anchor="ctr"/>
            <a:lstStyle/>
            <a:p>
              <a:pPr algn="ctr">
                <a:lnSpc>
                  <a:spcPts val="2956"/>
                </a:lnSpc>
              </a:pPr>
              <a:endParaRPr/>
            </a:p>
          </p:txBody>
        </p:sp>
      </p:grpSp>
      <p:grpSp>
        <p:nvGrpSpPr>
          <p:cNvPr id="25" name="Group 25"/>
          <p:cNvGrpSpPr/>
          <p:nvPr/>
        </p:nvGrpSpPr>
        <p:grpSpPr>
          <a:xfrm>
            <a:off x="7962038" y="3076500"/>
            <a:ext cx="4817500" cy="550215"/>
            <a:chOff x="0" y="0"/>
            <a:chExt cx="1269426" cy="144983"/>
          </a:xfrm>
        </p:grpSpPr>
        <p:sp>
          <p:nvSpPr>
            <p:cNvPr id="26" name="Freeform 26"/>
            <p:cNvSpPr/>
            <p:nvPr/>
          </p:nvSpPr>
          <p:spPr>
            <a:xfrm>
              <a:off x="0" y="0"/>
              <a:ext cx="1269426" cy="144983"/>
            </a:xfrm>
            <a:custGeom>
              <a:avLst/>
              <a:gdLst/>
              <a:ahLst/>
              <a:cxnLst/>
              <a:rect l="l" t="t" r="r" b="b"/>
              <a:pathLst>
                <a:path w="1269426" h="144983">
                  <a:moveTo>
                    <a:pt x="15812" y="0"/>
                  </a:moveTo>
                  <a:lnTo>
                    <a:pt x="1253614" y="0"/>
                  </a:lnTo>
                  <a:cubicBezTo>
                    <a:pt x="1257808" y="0"/>
                    <a:pt x="1261830" y="1666"/>
                    <a:pt x="1264795" y="4631"/>
                  </a:cubicBezTo>
                  <a:cubicBezTo>
                    <a:pt x="1267760" y="7596"/>
                    <a:pt x="1269426" y="11618"/>
                    <a:pt x="1269426" y="15812"/>
                  </a:cubicBezTo>
                  <a:lnTo>
                    <a:pt x="1269426" y="129172"/>
                  </a:lnTo>
                  <a:cubicBezTo>
                    <a:pt x="1269426" y="137904"/>
                    <a:pt x="1262347" y="144983"/>
                    <a:pt x="1253614" y="144983"/>
                  </a:cubicBezTo>
                  <a:lnTo>
                    <a:pt x="15812" y="144983"/>
                  </a:lnTo>
                  <a:cubicBezTo>
                    <a:pt x="7079" y="144983"/>
                    <a:pt x="0" y="137904"/>
                    <a:pt x="0" y="129172"/>
                  </a:cubicBezTo>
                  <a:lnTo>
                    <a:pt x="0" y="15812"/>
                  </a:lnTo>
                  <a:cubicBezTo>
                    <a:pt x="0" y="7079"/>
                    <a:pt x="7079" y="0"/>
                    <a:pt x="15812" y="0"/>
                  </a:cubicBezTo>
                  <a:close/>
                </a:path>
              </a:pathLst>
            </a:custGeom>
            <a:solidFill>
              <a:srgbClr val="FFFFFF"/>
            </a:solidFill>
            <a:ln w="57150" cap="sq">
              <a:solidFill>
                <a:srgbClr val="FF66C4"/>
              </a:solidFill>
              <a:prstDash val="solid"/>
              <a:miter/>
            </a:ln>
          </p:spPr>
          <p:txBody>
            <a:bodyPr/>
            <a:lstStyle/>
            <a:p>
              <a:endParaRPr lang="pt-BR"/>
            </a:p>
          </p:txBody>
        </p:sp>
        <p:sp>
          <p:nvSpPr>
            <p:cNvPr id="27" name="TextBox 27"/>
            <p:cNvSpPr txBox="1"/>
            <p:nvPr/>
          </p:nvSpPr>
          <p:spPr>
            <a:xfrm>
              <a:off x="0" y="-28575"/>
              <a:ext cx="1269426" cy="173558"/>
            </a:xfrm>
            <a:prstGeom prst="rect">
              <a:avLst/>
            </a:prstGeom>
          </p:spPr>
          <p:txBody>
            <a:bodyPr lIns="71403" tIns="71403" rIns="71403" bIns="71403" rtlCol="0" anchor="ctr"/>
            <a:lstStyle/>
            <a:p>
              <a:pPr algn="ctr">
                <a:lnSpc>
                  <a:spcPts val="2956"/>
                </a:lnSpc>
              </a:pPr>
              <a:endParaRPr/>
            </a:p>
          </p:txBody>
        </p:sp>
      </p:grpSp>
      <p:sp>
        <p:nvSpPr>
          <p:cNvPr id="28" name="TextBox 28"/>
          <p:cNvSpPr txBox="1"/>
          <p:nvPr/>
        </p:nvSpPr>
        <p:spPr>
          <a:xfrm>
            <a:off x="8016959" y="3158564"/>
            <a:ext cx="4762578" cy="349887"/>
          </a:xfrm>
          <a:prstGeom prst="rect">
            <a:avLst/>
          </a:prstGeom>
        </p:spPr>
        <p:txBody>
          <a:bodyPr lIns="0" tIns="0" rIns="0" bIns="0" rtlCol="0" anchor="t">
            <a:spAutoFit/>
          </a:bodyPr>
          <a:lstStyle/>
          <a:p>
            <a:pPr algn="ctr">
              <a:lnSpc>
                <a:spcPts val="2740"/>
              </a:lnSpc>
              <a:spcBef>
                <a:spcPct val="0"/>
              </a:spcBef>
            </a:pPr>
            <a:r>
              <a:rPr lang="en-US" sz="2108" spc="-10">
                <a:solidFill>
                  <a:srgbClr val="000000"/>
                </a:solidFill>
                <a:latin typeface="Hammersmith One"/>
              </a:rPr>
              <a:t>Menu de navegação dentro do Perrfil</a:t>
            </a:r>
          </a:p>
        </p:txBody>
      </p:sp>
      <p:sp>
        <p:nvSpPr>
          <p:cNvPr id="29" name="AutoShape 29"/>
          <p:cNvSpPr/>
          <p:nvPr/>
        </p:nvSpPr>
        <p:spPr>
          <a:xfrm>
            <a:off x="7088054" y="3344404"/>
            <a:ext cx="928905" cy="3390"/>
          </a:xfrm>
          <a:prstGeom prst="line">
            <a:avLst/>
          </a:prstGeom>
          <a:ln w="57150" cap="flat">
            <a:solidFill>
              <a:srgbClr val="FF66C4"/>
            </a:solidFill>
            <a:prstDash val="solid"/>
            <a:headEnd type="none" w="sm" len="sm"/>
            <a:tailEnd type="arrow" w="med" len="sm"/>
          </a:ln>
        </p:spPr>
        <p:txBody>
          <a:bodyPr/>
          <a:lstStyle/>
          <a:p>
            <a:endParaRPr lang="pt-BR"/>
          </a:p>
        </p:txBody>
      </p:sp>
      <p:sp>
        <p:nvSpPr>
          <p:cNvPr id="30" name="AutoShape 30"/>
          <p:cNvSpPr/>
          <p:nvPr/>
        </p:nvSpPr>
        <p:spPr>
          <a:xfrm flipH="1">
            <a:off x="12779538" y="3213915"/>
            <a:ext cx="1126244" cy="133880"/>
          </a:xfrm>
          <a:prstGeom prst="line">
            <a:avLst/>
          </a:prstGeom>
          <a:ln w="57150" cap="flat">
            <a:solidFill>
              <a:srgbClr val="FF66C4"/>
            </a:solidFill>
            <a:prstDash val="solid"/>
            <a:headEnd type="none" w="sm" len="sm"/>
            <a:tailEnd type="arrow" w="med" len="sm"/>
          </a:ln>
        </p:spPr>
        <p:txBody>
          <a:bodyPr/>
          <a:lstStyle/>
          <a:p>
            <a:endParaRPr lang="pt-BR"/>
          </a:p>
        </p:txBody>
      </p:sp>
      <p:grpSp>
        <p:nvGrpSpPr>
          <p:cNvPr id="31" name="Group 31"/>
          <p:cNvGrpSpPr/>
          <p:nvPr/>
        </p:nvGrpSpPr>
        <p:grpSpPr>
          <a:xfrm>
            <a:off x="350121" y="4294226"/>
            <a:ext cx="6780671" cy="1375497"/>
            <a:chOff x="0" y="0"/>
            <a:chExt cx="1786728" cy="362448"/>
          </a:xfrm>
        </p:grpSpPr>
        <p:sp>
          <p:nvSpPr>
            <p:cNvPr id="32" name="Freeform 32"/>
            <p:cNvSpPr/>
            <p:nvPr/>
          </p:nvSpPr>
          <p:spPr>
            <a:xfrm>
              <a:off x="0" y="0"/>
              <a:ext cx="1786728" cy="362448"/>
            </a:xfrm>
            <a:custGeom>
              <a:avLst/>
              <a:gdLst/>
              <a:ahLst/>
              <a:cxnLst/>
              <a:rect l="l" t="t" r="r" b="b"/>
              <a:pathLst>
                <a:path w="1786728" h="362448">
                  <a:moveTo>
                    <a:pt x="11234" y="0"/>
                  </a:moveTo>
                  <a:lnTo>
                    <a:pt x="1775494" y="0"/>
                  </a:lnTo>
                  <a:cubicBezTo>
                    <a:pt x="1781698" y="0"/>
                    <a:pt x="1786728" y="5030"/>
                    <a:pt x="1786728" y="11234"/>
                  </a:cubicBezTo>
                  <a:lnTo>
                    <a:pt x="1786728" y="351214"/>
                  </a:lnTo>
                  <a:cubicBezTo>
                    <a:pt x="1786728" y="354193"/>
                    <a:pt x="1785544" y="357051"/>
                    <a:pt x="1783437" y="359157"/>
                  </a:cubicBezTo>
                  <a:cubicBezTo>
                    <a:pt x="1781331" y="361264"/>
                    <a:pt x="1778473" y="362448"/>
                    <a:pt x="1775494" y="362448"/>
                  </a:cubicBezTo>
                  <a:lnTo>
                    <a:pt x="11234" y="362448"/>
                  </a:lnTo>
                  <a:cubicBezTo>
                    <a:pt x="5030" y="362448"/>
                    <a:pt x="0" y="357418"/>
                    <a:pt x="0" y="351214"/>
                  </a:cubicBezTo>
                  <a:lnTo>
                    <a:pt x="0" y="11234"/>
                  </a:lnTo>
                  <a:cubicBezTo>
                    <a:pt x="0" y="5030"/>
                    <a:pt x="5030" y="0"/>
                    <a:pt x="11234" y="0"/>
                  </a:cubicBezTo>
                  <a:close/>
                </a:path>
              </a:pathLst>
            </a:custGeom>
            <a:solidFill>
              <a:srgbClr val="000000">
                <a:alpha val="0"/>
              </a:srgbClr>
            </a:solidFill>
            <a:ln w="57150" cap="sq">
              <a:solidFill>
                <a:srgbClr val="7ED957"/>
              </a:solidFill>
              <a:prstDash val="solid"/>
              <a:miter/>
            </a:ln>
          </p:spPr>
          <p:txBody>
            <a:bodyPr/>
            <a:lstStyle/>
            <a:p>
              <a:endParaRPr lang="pt-BR"/>
            </a:p>
          </p:txBody>
        </p:sp>
        <p:sp>
          <p:nvSpPr>
            <p:cNvPr id="33" name="TextBox 33"/>
            <p:cNvSpPr txBox="1"/>
            <p:nvPr/>
          </p:nvSpPr>
          <p:spPr>
            <a:xfrm>
              <a:off x="0" y="-28575"/>
              <a:ext cx="1786728" cy="391023"/>
            </a:xfrm>
            <a:prstGeom prst="rect">
              <a:avLst/>
            </a:prstGeom>
          </p:spPr>
          <p:txBody>
            <a:bodyPr lIns="71403" tIns="71403" rIns="71403" bIns="71403" rtlCol="0" anchor="ctr"/>
            <a:lstStyle/>
            <a:p>
              <a:pPr algn="ctr">
                <a:lnSpc>
                  <a:spcPts val="2956"/>
                </a:lnSpc>
              </a:pPr>
              <a:endParaRPr/>
            </a:p>
          </p:txBody>
        </p:sp>
      </p:grpSp>
      <p:grpSp>
        <p:nvGrpSpPr>
          <p:cNvPr id="34" name="Group 34"/>
          <p:cNvGrpSpPr/>
          <p:nvPr/>
        </p:nvGrpSpPr>
        <p:grpSpPr>
          <a:xfrm>
            <a:off x="14019126" y="3566260"/>
            <a:ext cx="3866088" cy="1120317"/>
            <a:chOff x="0" y="0"/>
            <a:chExt cx="1018726" cy="295207"/>
          </a:xfrm>
        </p:grpSpPr>
        <p:sp>
          <p:nvSpPr>
            <p:cNvPr id="35" name="Freeform 35"/>
            <p:cNvSpPr/>
            <p:nvPr/>
          </p:nvSpPr>
          <p:spPr>
            <a:xfrm>
              <a:off x="0" y="0"/>
              <a:ext cx="1018726" cy="295207"/>
            </a:xfrm>
            <a:custGeom>
              <a:avLst/>
              <a:gdLst/>
              <a:ahLst/>
              <a:cxnLst/>
              <a:rect l="l" t="t" r="r" b="b"/>
              <a:pathLst>
                <a:path w="1018726" h="295207">
                  <a:moveTo>
                    <a:pt x="19703" y="0"/>
                  </a:moveTo>
                  <a:lnTo>
                    <a:pt x="999023" y="0"/>
                  </a:lnTo>
                  <a:cubicBezTo>
                    <a:pt x="1004249" y="0"/>
                    <a:pt x="1009260" y="2076"/>
                    <a:pt x="1012955" y="5771"/>
                  </a:cubicBezTo>
                  <a:cubicBezTo>
                    <a:pt x="1016650" y="9466"/>
                    <a:pt x="1018726" y="14477"/>
                    <a:pt x="1018726" y="19703"/>
                  </a:cubicBezTo>
                  <a:lnTo>
                    <a:pt x="1018726" y="275504"/>
                  </a:lnTo>
                  <a:cubicBezTo>
                    <a:pt x="1018726" y="280730"/>
                    <a:pt x="1016650" y="285741"/>
                    <a:pt x="1012955" y="289436"/>
                  </a:cubicBezTo>
                  <a:cubicBezTo>
                    <a:pt x="1009260" y="293131"/>
                    <a:pt x="1004249" y="295207"/>
                    <a:pt x="999023" y="295207"/>
                  </a:cubicBezTo>
                  <a:lnTo>
                    <a:pt x="19703" y="295207"/>
                  </a:lnTo>
                  <a:cubicBezTo>
                    <a:pt x="14477" y="295207"/>
                    <a:pt x="9466" y="293131"/>
                    <a:pt x="5771" y="289436"/>
                  </a:cubicBezTo>
                  <a:cubicBezTo>
                    <a:pt x="2076" y="285741"/>
                    <a:pt x="0" y="280730"/>
                    <a:pt x="0" y="275504"/>
                  </a:cubicBezTo>
                  <a:lnTo>
                    <a:pt x="0" y="19703"/>
                  </a:lnTo>
                  <a:cubicBezTo>
                    <a:pt x="0" y="14477"/>
                    <a:pt x="2076" y="9466"/>
                    <a:pt x="5771" y="5771"/>
                  </a:cubicBezTo>
                  <a:cubicBezTo>
                    <a:pt x="9466" y="2076"/>
                    <a:pt x="14477" y="0"/>
                    <a:pt x="19703" y="0"/>
                  </a:cubicBezTo>
                  <a:close/>
                </a:path>
              </a:pathLst>
            </a:custGeom>
            <a:solidFill>
              <a:srgbClr val="000000">
                <a:alpha val="0"/>
              </a:srgbClr>
            </a:solidFill>
            <a:ln w="57150" cap="sq">
              <a:solidFill>
                <a:srgbClr val="7ED957"/>
              </a:solidFill>
              <a:prstDash val="solid"/>
              <a:miter/>
            </a:ln>
          </p:spPr>
          <p:txBody>
            <a:bodyPr/>
            <a:lstStyle/>
            <a:p>
              <a:endParaRPr lang="pt-BR"/>
            </a:p>
          </p:txBody>
        </p:sp>
        <p:sp>
          <p:nvSpPr>
            <p:cNvPr id="36" name="TextBox 36"/>
            <p:cNvSpPr txBox="1"/>
            <p:nvPr/>
          </p:nvSpPr>
          <p:spPr>
            <a:xfrm>
              <a:off x="0" y="-28575"/>
              <a:ext cx="1018726" cy="323782"/>
            </a:xfrm>
            <a:prstGeom prst="rect">
              <a:avLst/>
            </a:prstGeom>
          </p:spPr>
          <p:txBody>
            <a:bodyPr lIns="71403" tIns="71403" rIns="71403" bIns="71403" rtlCol="0" anchor="ctr"/>
            <a:lstStyle/>
            <a:p>
              <a:pPr algn="ctr">
                <a:lnSpc>
                  <a:spcPts val="2956"/>
                </a:lnSpc>
              </a:pPr>
              <a:endParaRPr/>
            </a:p>
          </p:txBody>
        </p:sp>
      </p:grpSp>
      <p:grpSp>
        <p:nvGrpSpPr>
          <p:cNvPr id="37" name="Group 37"/>
          <p:cNvGrpSpPr/>
          <p:nvPr/>
        </p:nvGrpSpPr>
        <p:grpSpPr>
          <a:xfrm>
            <a:off x="8265075" y="4104078"/>
            <a:ext cx="4432812" cy="1164999"/>
            <a:chOff x="0" y="0"/>
            <a:chExt cx="1168060" cy="306981"/>
          </a:xfrm>
        </p:grpSpPr>
        <p:sp>
          <p:nvSpPr>
            <p:cNvPr id="38" name="Freeform 38"/>
            <p:cNvSpPr/>
            <p:nvPr/>
          </p:nvSpPr>
          <p:spPr>
            <a:xfrm>
              <a:off x="0" y="0"/>
              <a:ext cx="1168060" cy="306981"/>
            </a:xfrm>
            <a:custGeom>
              <a:avLst/>
              <a:gdLst/>
              <a:ahLst/>
              <a:cxnLst/>
              <a:rect l="l" t="t" r="r" b="b"/>
              <a:pathLst>
                <a:path w="1168060" h="306981">
                  <a:moveTo>
                    <a:pt x="17184" y="0"/>
                  </a:moveTo>
                  <a:lnTo>
                    <a:pt x="1150876" y="0"/>
                  </a:lnTo>
                  <a:cubicBezTo>
                    <a:pt x="1155433" y="0"/>
                    <a:pt x="1159804" y="1810"/>
                    <a:pt x="1163027" y="5033"/>
                  </a:cubicBezTo>
                  <a:cubicBezTo>
                    <a:pt x="1166249" y="8256"/>
                    <a:pt x="1168060" y="12626"/>
                    <a:pt x="1168060" y="17184"/>
                  </a:cubicBezTo>
                  <a:lnTo>
                    <a:pt x="1168060" y="289797"/>
                  </a:lnTo>
                  <a:cubicBezTo>
                    <a:pt x="1168060" y="299287"/>
                    <a:pt x="1160366" y="306981"/>
                    <a:pt x="1150876" y="306981"/>
                  </a:cubicBezTo>
                  <a:lnTo>
                    <a:pt x="17184" y="306981"/>
                  </a:lnTo>
                  <a:cubicBezTo>
                    <a:pt x="12626" y="306981"/>
                    <a:pt x="8256" y="305170"/>
                    <a:pt x="5033" y="301948"/>
                  </a:cubicBezTo>
                  <a:cubicBezTo>
                    <a:pt x="1810" y="298725"/>
                    <a:pt x="0" y="294355"/>
                    <a:pt x="0" y="289797"/>
                  </a:cubicBezTo>
                  <a:lnTo>
                    <a:pt x="0" y="17184"/>
                  </a:lnTo>
                  <a:cubicBezTo>
                    <a:pt x="0" y="12626"/>
                    <a:pt x="1810" y="8256"/>
                    <a:pt x="5033" y="5033"/>
                  </a:cubicBezTo>
                  <a:cubicBezTo>
                    <a:pt x="8256" y="1810"/>
                    <a:pt x="12626" y="0"/>
                    <a:pt x="17184" y="0"/>
                  </a:cubicBezTo>
                  <a:close/>
                </a:path>
              </a:pathLst>
            </a:custGeom>
            <a:solidFill>
              <a:srgbClr val="FFFFFF"/>
            </a:solidFill>
            <a:ln w="57150" cap="sq">
              <a:solidFill>
                <a:srgbClr val="7ED957"/>
              </a:solidFill>
              <a:prstDash val="solid"/>
              <a:miter/>
            </a:ln>
          </p:spPr>
          <p:txBody>
            <a:bodyPr/>
            <a:lstStyle/>
            <a:p>
              <a:endParaRPr lang="pt-BR"/>
            </a:p>
          </p:txBody>
        </p:sp>
        <p:sp>
          <p:nvSpPr>
            <p:cNvPr id="39" name="TextBox 39"/>
            <p:cNvSpPr txBox="1"/>
            <p:nvPr/>
          </p:nvSpPr>
          <p:spPr>
            <a:xfrm>
              <a:off x="0" y="-28575"/>
              <a:ext cx="1168060" cy="335556"/>
            </a:xfrm>
            <a:prstGeom prst="rect">
              <a:avLst/>
            </a:prstGeom>
          </p:spPr>
          <p:txBody>
            <a:bodyPr lIns="71403" tIns="71403" rIns="71403" bIns="71403" rtlCol="0" anchor="ctr"/>
            <a:lstStyle/>
            <a:p>
              <a:pPr algn="ctr">
                <a:lnSpc>
                  <a:spcPts val="2956"/>
                </a:lnSpc>
              </a:pPr>
              <a:endParaRPr/>
            </a:p>
          </p:txBody>
        </p:sp>
      </p:grpSp>
      <p:sp>
        <p:nvSpPr>
          <p:cNvPr id="40" name="TextBox 40"/>
          <p:cNvSpPr txBox="1"/>
          <p:nvPr/>
        </p:nvSpPr>
        <p:spPr>
          <a:xfrm>
            <a:off x="8329700" y="4181444"/>
            <a:ext cx="4248306" cy="947918"/>
          </a:xfrm>
          <a:prstGeom prst="rect">
            <a:avLst/>
          </a:prstGeom>
        </p:spPr>
        <p:txBody>
          <a:bodyPr lIns="0" tIns="0" rIns="0" bIns="0" rtlCol="0" anchor="t">
            <a:spAutoFit/>
          </a:bodyPr>
          <a:lstStyle/>
          <a:p>
            <a:pPr algn="just">
              <a:lnSpc>
                <a:spcPts val="1945"/>
              </a:lnSpc>
              <a:spcBef>
                <a:spcPct val="0"/>
              </a:spcBef>
            </a:pPr>
            <a:r>
              <a:rPr lang="en-US" sz="1496" spc="-7">
                <a:solidFill>
                  <a:srgbClr val="000000"/>
                </a:solidFill>
                <a:latin typeface="Hammersmith One"/>
              </a:rPr>
              <a:t>Local para fazer novas atividades e/ou inserir do banco de dados para enviar para outro usuário, bem como para salvar atividades no BD. Possui botão para adicionar mídia.</a:t>
            </a:r>
          </a:p>
        </p:txBody>
      </p:sp>
      <p:sp>
        <p:nvSpPr>
          <p:cNvPr id="41" name="AutoShape 41"/>
          <p:cNvSpPr/>
          <p:nvPr/>
        </p:nvSpPr>
        <p:spPr>
          <a:xfrm flipV="1">
            <a:off x="7088152" y="4686578"/>
            <a:ext cx="1176923" cy="106753"/>
          </a:xfrm>
          <a:prstGeom prst="line">
            <a:avLst/>
          </a:prstGeom>
          <a:ln w="57150" cap="flat">
            <a:solidFill>
              <a:srgbClr val="7ED957"/>
            </a:solidFill>
            <a:prstDash val="solid"/>
            <a:headEnd type="none" w="sm" len="sm"/>
            <a:tailEnd type="arrow" w="med" len="sm"/>
          </a:ln>
        </p:spPr>
        <p:txBody>
          <a:bodyPr/>
          <a:lstStyle/>
          <a:p>
            <a:endParaRPr lang="pt-BR"/>
          </a:p>
        </p:txBody>
      </p:sp>
      <p:sp>
        <p:nvSpPr>
          <p:cNvPr id="42" name="AutoShape 42"/>
          <p:cNvSpPr/>
          <p:nvPr/>
        </p:nvSpPr>
        <p:spPr>
          <a:xfrm flipH="1">
            <a:off x="12697887" y="4530522"/>
            <a:ext cx="1318079" cy="156055"/>
          </a:xfrm>
          <a:prstGeom prst="line">
            <a:avLst/>
          </a:prstGeom>
          <a:ln w="57150" cap="flat">
            <a:solidFill>
              <a:srgbClr val="7ED957"/>
            </a:solidFill>
            <a:prstDash val="solid"/>
            <a:headEnd type="none" w="sm" len="sm"/>
            <a:tailEnd type="arrow" w="med" len="sm"/>
          </a:ln>
        </p:spPr>
        <p:txBody>
          <a:bodyPr/>
          <a:lstStyle/>
          <a:p>
            <a:endParaRPr lang="pt-BR"/>
          </a:p>
        </p:txBody>
      </p:sp>
      <p:grpSp>
        <p:nvGrpSpPr>
          <p:cNvPr id="43" name="Group 43"/>
          <p:cNvGrpSpPr/>
          <p:nvPr/>
        </p:nvGrpSpPr>
        <p:grpSpPr>
          <a:xfrm>
            <a:off x="323608" y="5658197"/>
            <a:ext cx="6780671" cy="2994710"/>
            <a:chOff x="0" y="0"/>
            <a:chExt cx="1786728" cy="789115"/>
          </a:xfrm>
        </p:grpSpPr>
        <p:sp>
          <p:nvSpPr>
            <p:cNvPr id="44" name="Freeform 44"/>
            <p:cNvSpPr/>
            <p:nvPr/>
          </p:nvSpPr>
          <p:spPr>
            <a:xfrm>
              <a:off x="0" y="0"/>
              <a:ext cx="1786728" cy="789115"/>
            </a:xfrm>
            <a:custGeom>
              <a:avLst/>
              <a:gdLst/>
              <a:ahLst/>
              <a:cxnLst/>
              <a:rect l="l" t="t" r="r" b="b"/>
              <a:pathLst>
                <a:path w="1786728" h="789115">
                  <a:moveTo>
                    <a:pt x="11234" y="0"/>
                  </a:moveTo>
                  <a:lnTo>
                    <a:pt x="1775494" y="0"/>
                  </a:lnTo>
                  <a:cubicBezTo>
                    <a:pt x="1781698" y="0"/>
                    <a:pt x="1786728" y="5030"/>
                    <a:pt x="1786728" y="11234"/>
                  </a:cubicBezTo>
                  <a:lnTo>
                    <a:pt x="1786728" y="777882"/>
                  </a:lnTo>
                  <a:cubicBezTo>
                    <a:pt x="1786728" y="784086"/>
                    <a:pt x="1781698" y="789115"/>
                    <a:pt x="1775494" y="789115"/>
                  </a:cubicBezTo>
                  <a:lnTo>
                    <a:pt x="11234" y="789115"/>
                  </a:lnTo>
                  <a:cubicBezTo>
                    <a:pt x="8254" y="789115"/>
                    <a:pt x="5397" y="787932"/>
                    <a:pt x="3290" y="785825"/>
                  </a:cubicBezTo>
                  <a:cubicBezTo>
                    <a:pt x="1184" y="783718"/>
                    <a:pt x="0" y="780861"/>
                    <a:pt x="0" y="777882"/>
                  </a:cubicBezTo>
                  <a:lnTo>
                    <a:pt x="0" y="11234"/>
                  </a:lnTo>
                  <a:cubicBezTo>
                    <a:pt x="0" y="5030"/>
                    <a:pt x="5030" y="0"/>
                    <a:pt x="11234" y="0"/>
                  </a:cubicBezTo>
                  <a:close/>
                </a:path>
              </a:pathLst>
            </a:custGeom>
            <a:solidFill>
              <a:srgbClr val="000000">
                <a:alpha val="0"/>
              </a:srgbClr>
            </a:solidFill>
            <a:ln w="57150" cap="sq">
              <a:solidFill>
                <a:srgbClr val="B64DFF"/>
              </a:solidFill>
              <a:prstDash val="solid"/>
              <a:miter/>
            </a:ln>
          </p:spPr>
          <p:txBody>
            <a:bodyPr/>
            <a:lstStyle/>
            <a:p>
              <a:endParaRPr lang="pt-BR"/>
            </a:p>
          </p:txBody>
        </p:sp>
        <p:sp>
          <p:nvSpPr>
            <p:cNvPr id="45" name="TextBox 45"/>
            <p:cNvSpPr txBox="1"/>
            <p:nvPr/>
          </p:nvSpPr>
          <p:spPr>
            <a:xfrm>
              <a:off x="0" y="-28575"/>
              <a:ext cx="1786728" cy="817690"/>
            </a:xfrm>
            <a:prstGeom prst="rect">
              <a:avLst/>
            </a:prstGeom>
          </p:spPr>
          <p:txBody>
            <a:bodyPr lIns="71403" tIns="71403" rIns="71403" bIns="71403" rtlCol="0" anchor="ctr"/>
            <a:lstStyle/>
            <a:p>
              <a:pPr algn="ctr">
                <a:lnSpc>
                  <a:spcPts val="2956"/>
                </a:lnSpc>
              </a:pPr>
              <a:endParaRPr/>
            </a:p>
          </p:txBody>
        </p:sp>
      </p:grpSp>
      <p:grpSp>
        <p:nvGrpSpPr>
          <p:cNvPr id="46" name="Group 46"/>
          <p:cNvGrpSpPr/>
          <p:nvPr/>
        </p:nvGrpSpPr>
        <p:grpSpPr>
          <a:xfrm>
            <a:off x="13942971" y="4591352"/>
            <a:ext cx="3942244" cy="4144351"/>
            <a:chOff x="0" y="0"/>
            <a:chExt cx="1038793" cy="1092049"/>
          </a:xfrm>
        </p:grpSpPr>
        <p:sp>
          <p:nvSpPr>
            <p:cNvPr id="47" name="Freeform 47"/>
            <p:cNvSpPr/>
            <p:nvPr/>
          </p:nvSpPr>
          <p:spPr>
            <a:xfrm>
              <a:off x="0" y="0"/>
              <a:ext cx="1038793" cy="1092049"/>
            </a:xfrm>
            <a:custGeom>
              <a:avLst/>
              <a:gdLst/>
              <a:ahLst/>
              <a:cxnLst/>
              <a:rect l="l" t="t" r="r" b="b"/>
              <a:pathLst>
                <a:path w="1038793" h="1092049">
                  <a:moveTo>
                    <a:pt x="19322" y="0"/>
                  </a:moveTo>
                  <a:lnTo>
                    <a:pt x="1019471" y="0"/>
                  </a:lnTo>
                  <a:cubicBezTo>
                    <a:pt x="1024596" y="0"/>
                    <a:pt x="1029511" y="2036"/>
                    <a:pt x="1033134" y="5659"/>
                  </a:cubicBezTo>
                  <a:cubicBezTo>
                    <a:pt x="1036758" y="9283"/>
                    <a:pt x="1038793" y="14198"/>
                    <a:pt x="1038793" y="19322"/>
                  </a:cubicBezTo>
                  <a:lnTo>
                    <a:pt x="1038793" y="1072727"/>
                  </a:lnTo>
                  <a:cubicBezTo>
                    <a:pt x="1038793" y="1083399"/>
                    <a:pt x="1030143" y="1092049"/>
                    <a:pt x="1019471" y="1092049"/>
                  </a:cubicBezTo>
                  <a:lnTo>
                    <a:pt x="19322" y="1092049"/>
                  </a:lnTo>
                  <a:cubicBezTo>
                    <a:pt x="14198" y="1092049"/>
                    <a:pt x="9283" y="1090014"/>
                    <a:pt x="5659" y="1086390"/>
                  </a:cubicBezTo>
                  <a:cubicBezTo>
                    <a:pt x="2036" y="1082766"/>
                    <a:pt x="0" y="1077852"/>
                    <a:pt x="0" y="1072727"/>
                  </a:cubicBezTo>
                  <a:lnTo>
                    <a:pt x="0" y="19322"/>
                  </a:lnTo>
                  <a:cubicBezTo>
                    <a:pt x="0" y="14198"/>
                    <a:pt x="2036" y="9283"/>
                    <a:pt x="5659" y="5659"/>
                  </a:cubicBezTo>
                  <a:cubicBezTo>
                    <a:pt x="9283" y="2036"/>
                    <a:pt x="14198" y="0"/>
                    <a:pt x="19322" y="0"/>
                  </a:cubicBezTo>
                  <a:close/>
                </a:path>
              </a:pathLst>
            </a:custGeom>
            <a:solidFill>
              <a:srgbClr val="000000">
                <a:alpha val="0"/>
              </a:srgbClr>
            </a:solidFill>
            <a:ln w="57150" cap="sq">
              <a:solidFill>
                <a:srgbClr val="B64DFF"/>
              </a:solidFill>
              <a:prstDash val="solid"/>
              <a:miter/>
            </a:ln>
          </p:spPr>
          <p:txBody>
            <a:bodyPr/>
            <a:lstStyle/>
            <a:p>
              <a:endParaRPr lang="pt-BR"/>
            </a:p>
          </p:txBody>
        </p:sp>
        <p:sp>
          <p:nvSpPr>
            <p:cNvPr id="48" name="TextBox 48"/>
            <p:cNvSpPr txBox="1"/>
            <p:nvPr/>
          </p:nvSpPr>
          <p:spPr>
            <a:xfrm>
              <a:off x="0" y="-28575"/>
              <a:ext cx="1038793" cy="1120624"/>
            </a:xfrm>
            <a:prstGeom prst="rect">
              <a:avLst/>
            </a:prstGeom>
          </p:spPr>
          <p:txBody>
            <a:bodyPr lIns="71403" tIns="71403" rIns="71403" bIns="71403" rtlCol="0" anchor="ctr"/>
            <a:lstStyle/>
            <a:p>
              <a:pPr algn="ctr">
                <a:lnSpc>
                  <a:spcPts val="2956"/>
                </a:lnSpc>
              </a:pPr>
              <a:endParaRPr/>
            </a:p>
          </p:txBody>
        </p:sp>
      </p:grpSp>
      <p:grpSp>
        <p:nvGrpSpPr>
          <p:cNvPr id="49" name="Group 49"/>
          <p:cNvGrpSpPr/>
          <p:nvPr/>
        </p:nvGrpSpPr>
        <p:grpSpPr>
          <a:xfrm>
            <a:off x="7599735" y="5951865"/>
            <a:ext cx="5831556" cy="2427985"/>
            <a:chOff x="0" y="0"/>
            <a:chExt cx="1536633" cy="639782"/>
          </a:xfrm>
        </p:grpSpPr>
        <p:sp>
          <p:nvSpPr>
            <p:cNvPr id="50" name="Freeform 50"/>
            <p:cNvSpPr/>
            <p:nvPr/>
          </p:nvSpPr>
          <p:spPr>
            <a:xfrm>
              <a:off x="0" y="0"/>
              <a:ext cx="1536633" cy="639782"/>
            </a:xfrm>
            <a:custGeom>
              <a:avLst/>
              <a:gdLst/>
              <a:ahLst/>
              <a:cxnLst/>
              <a:rect l="l" t="t" r="r" b="b"/>
              <a:pathLst>
                <a:path w="1536633" h="639782">
                  <a:moveTo>
                    <a:pt x="13062" y="0"/>
                  </a:moveTo>
                  <a:lnTo>
                    <a:pt x="1523571" y="0"/>
                  </a:lnTo>
                  <a:cubicBezTo>
                    <a:pt x="1530785" y="0"/>
                    <a:pt x="1536633" y="5848"/>
                    <a:pt x="1536633" y="13062"/>
                  </a:cubicBezTo>
                  <a:lnTo>
                    <a:pt x="1536633" y="626720"/>
                  </a:lnTo>
                  <a:cubicBezTo>
                    <a:pt x="1536633" y="630184"/>
                    <a:pt x="1535257" y="633506"/>
                    <a:pt x="1532807" y="635956"/>
                  </a:cubicBezTo>
                  <a:cubicBezTo>
                    <a:pt x="1530357" y="638405"/>
                    <a:pt x="1527035" y="639782"/>
                    <a:pt x="1523571" y="639782"/>
                  </a:cubicBezTo>
                  <a:lnTo>
                    <a:pt x="13062" y="639782"/>
                  </a:lnTo>
                  <a:cubicBezTo>
                    <a:pt x="5848" y="639782"/>
                    <a:pt x="0" y="633934"/>
                    <a:pt x="0" y="626720"/>
                  </a:cubicBezTo>
                  <a:lnTo>
                    <a:pt x="0" y="13062"/>
                  </a:lnTo>
                  <a:cubicBezTo>
                    <a:pt x="0" y="5848"/>
                    <a:pt x="5848" y="0"/>
                    <a:pt x="13062" y="0"/>
                  </a:cubicBezTo>
                  <a:close/>
                </a:path>
              </a:pathLst>
            </a:custGeom>
            <a:solidFill>
              <a:srgbClr val="FFFFFF"/>
            </a:solidFill>
            <a:ln w="57150" cap="sq">
              <a:solidFill>
                <a:srgbClr val="B64DFF"/>
              </a:solidFill>
              <a:prstDash val="solid"/>
              <a:miter/>
            </a:ln>
          </p:spPr>
          <p:txBody>
            <a:bodyPr/>
            <a:lstStyle/>
            <a:p>
              <a:endParaRPr lang="pt-BR"/>
            </a:p>
          </p:txBody>
        </p:sp>
        <p:sp>
          <p:nvSpPr>
            <p:cNvPr id="51" name="TextBox 51"/>
            <p:cNvSpPr txBox="1"/>
            <p:nvPr/>
          </p:nvSpPr>
          <p:spPr>
            <a:xfrm>
              <a:off x="0" y="-28575"/>
              <a:ext cx="1536633" cy="668357"/>
            </a:xfrm>
            <a:prstGeom prst="rect">
              <a:avLst/>
            </a:prstGeom>
          </p:spPr>
          <p:txBody>
            <a:bodyPr lIns="71403" tIns="71403" rIns="71403" bIns="71403" rtlCol="0" anchor="ctr"/>
            <a:lstStyle/>
            <a:p>
              <a:pPr algn="ctr">
                <a:lnSpc>
                  <a:spcPts val="2956"/>
                </a:lnSpc>
              </a:pPr>
              <a:endParaRPr/>
            </a:p>
          </p:txBody>
        </p:sp>
      </p:grpSp>
      <p:sp>
        <p:nvSpPr>
          <p:cNvPr id="52" name="AutoShape 52"/>
          <p:cNvSpPr/>
          <p:nvPr/>
        </p:nvSpPr>
        <p:spPr>
          <a:xfrm flipV="1">
            <a:off x="7090571" y="7165857"/>
            <a:ext cx="509164" cy="217589"/>
          </a:xfrm>
          <a:prstGeom prst="line">
            <a:avLst/>
          </a:prstGeom>
          <a:ln w="57150" cap="flat">
            <a:solidFill>
              <a:srgbClr val="B64DFF"/>
            </a:solidFill>
            <a:prstDash val="solid"/>
            <a:headEnd type="none" w="sm" len="sm"/>
            <a:tailEnd type="arrow" w="med" len="sm"/>
          </a:ln>
        </p:spPr>
        <p:txBody>
          <a:bodyPr/>
          <a:lstStyle/>
          <a:p>
            <a:endParaRPr lang="pt-BR"/>
          </a:p>
        </p:txBody>
      </p:sp>
      <p:sp>
        <p:nvSpPr>
          <p:cNvPr id="53" name="AutoShape 53"/>
          <p:cNvSpPr/>
          <p:nvPr/>
        </p:nvSpPr>
        <p:spPr>
          <a:xfrm flipH="1">
            <a:off x="13431290" y="6933417"/>
            <a:ext cx="581527" cy="232440"/>
          </a:xfrm>
          <a:prstGeom prst="line">
            <a:avLst/>
          </a:prstGeom>
          <a:ln w="57150" cap="flat">
            <a:solidFill>
              <a:srgbClr val="B64DFF"/>
            </a:solidFill>
            <a:prstDash val="solid"/>
            <a:headEnd type="none" w="sm" len="sm"/>
            <a:tailEnd type="arrow" w="med" len="sm"/>
          </a:ln>
        </p:spPr>
        <p:txBody>
          <a:bodyPr/>
          <a:lstStyle/>
          <a:p>
            <a:endParaRPr lang="pt-BR"/>
          </a:p>
        </p:txBody>
      </p:sp>
      <p:sp>
        <p:nvSpPr>
          <p:cNvPr id="54" name="TextBox 54"/>
          <p:cNvSpPr txBox="1"/>
          <p:nvPr/>
        </p:nvSpPr>
        <p:spPr>
          <a:xfrm>
            <a:off x="7768800" y="6057170"/>
            <a:ext cx="5493425" cy="2090326"/>
          </a:xfrm>
          <a:prstGeom prst="rect">
            <a:avLst/>
          </a:prstGeom>
        </p:spPr>
        <p:txBody>
          <a:bodyPr lIns="0" tIns="0" rIns="0" bIns="0" rtlCol="0" anchor="t">
            <a:spAutoFit/>
          </a:bodyPr>
          <a:lstStyle/>
          <a:p>
            <a:pPr algn="just">
              <a:lnSpc>
                <a:spcPts val="2740"/>
              </a:lnSpc>
              <a:spcBef>
                <a:spcPct val="0"/>
              </a:spcBef>
            </a:pPr>
            <a:r>
              <a:rPr lang="en-US" sz="2108" spc="-10">
                <a:solidFill>
                  <a:srgbClr val="000000"/>
                </a:solidFill>
                <a:latin typeface="Hammersmith One"/>
              </a:rPr>
              <a:t>Para acessar as Atividades em andamento, finalizadas, para avaliar e a base de dados de atividades, basta pressionar a área com o nome do que deseja visualizar. Após, abrirá outra página com as informações solicitadas.</a:t>
            </a:r>
          </a:p>
        </p:txBody>
      </p:sp>
      <p:sp>
        <p:nvSpPr>
          <p:cNvPr id="55" name="Freeform 55"/>
          <p:cNvSpPr/>
          <p:nvPr/>
        </p:nvSpPr>
        <p:spPr>
          <a:xfrm>
            <a:off x="2369124" y="6049745"/>
            <a:ext cx="730664" cy="769856"/>
          </a:xfrm>
          <a:custGeom>
            <a:avLst/>
            <a:gdLst/>
            <a:ahLst/>
            <a:cxnLst/>
            <a:rect l="l" t="t" r="r" b="b"/>
            <a:pathLst>
              <a:path w="730664" h="769856">
                <a:moveTo>
                  <a:pt x="0" y="0"/>
                </a:moveTo>
                <a:lnTo>
                  <a:pt x="730664" y="0"/>
                </a:lnTo>
                <a:lnTo>
                  <a:pt x="730664" y="769856"/>
                </a:lnTo>
                <a:lnTo>
                  <a:pt x="0" y="76985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pt-BR"/>
          </a:p>
        </p:txBody>
      </p:sp>
      <p:sp>
        <p:nvSpPr>
          <p:cNvPr id="56" name="Freeform 56"/>
          <p:cNvSpPr/>
          <p:nvPr/>
        </p:nvSpPr>
        <p:spPr>
          <a:xfrm>
            <a:off x="16601087" y="4846532"/>
            <a:ext cx="730664" cy="769856"/>
          </a:xfrm>
          <a:custGeom>
            <a:avLst/>
            <a:gdLst/>
            <a:ahLst/>
            <a:cxnLst/>
            <a:rect l="l" t="t" r="r" b="b"/>
            <a:pathLst>
              <a:path w="730664" h="769856">
                <a:moveTo>
                  <a:pt x="0" y="0"/>
                </a:moveTo>
                <a:lnTo>
                  <a:pt x="730664" y="0"/>
                </a:lnTo>
                <a:lnTo>
                  <a:pt x="730664" y="769856"/>
                </a:lnTo>
                <a:lnTo>
                  <a:pt x="0" y="76985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pt-B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738E"/>
        </a:solidFill>
        <a:effectLst/>
      </p:bgPr>
    </p:bg>
    <p:spTree>
      <p:nvGrpSpPr>
        <p:cNvPr id="1" name=""/>
        <p:cNvGrpSpPr/>
        <p:nvPr/>
      </p:nvGrpSpPr>
      <p:grpSpPr>
        <a:xfrm>
          <a:off x="0" y="0"/>
          <a:ext cx="0" cy="0"/>
          <a:chOff x="0" y="0"/>
          <a:chExt cx="0" cy="0"/>
        </a:xfrm>
      </p:grpSpPr>
      <p:sp>
        <p:nvSpPr>
          <p:cNvPr id="2" name="TextBox 2"/>
          <p:cNvSpPr txBox="1"/>
          <p:nvPr/>
        </p:nvSpPr>
        <p:spPr>
          <a:xfrm>
            <a:off x="-975957" y="202195"/>
            <a:ext cx="6175370" cy="676861"/>
          </a:xfrm>
          <a:prstGeom prst="rect">
            <a:avLst/>
          </a:prstGeom>
        </p:spPr>
        <p:txBody>
          <a:bodyPr lIns="0" tIns="0" rIns="0" bIns="0" rtlCol="0" anchor="t">
            <a:spAutoFit/>
          </a:bodyPr>
          <a:lstStyle/>
          <a:p>
            <a:pPr marL="0" lvl="0" indent="0" algn="ctr">
              <a:lnSpc>
                <a:spcPts val="5481"/>
              </a:lnSpc>
              <a:spcBef>
                <a:spcPct val="0"/>
              </a:spcBef>
            </a:pPr>
            <a:r>
              <a:rPr lang="en-US" sz="4216" spc="-21">
                <a:solidFill>
                  <a:srgbClr val="FFFFFF"/>
                </a:solidFill>
                <a:latin typeface="Hammersmith One"/>
              </a:rPr>
              <a:t>Hobbie Switch</a:t>
            </a:r>
          </a:p>
        </p:txBody>
      </p:sp>
      <p:sp>
        <p:nvSpPr>
          <p:cNvPr id="3" name="TextBox 3"/>
          <p:cNvSpPr txBox="1"/>
          <p:nvPr/>
        </p:nvSpPr>
        <p:spPr>
          <a:xfrm>
            <a:off x="5649598" y="183145"/>
            <a:ext cx="8218802" cy="632184"/>
          </a:xfrm>
          <a:prstGeom prst="rect">
            <a:avLst/>
          </a:prstGeom>
        </p:spPr>
        <p:txBody>
          <a:bodyPr wrap="square" lIns="0" tIns="0" rIns="0" bIns="0" rtlCol="0" anchor="t">
            <a:spAutoFit/>
          </a:bodyPr>
          <a:lstStyle/>
          <a:p>
            <a:pPr algn="ctr">
              <a:lnSpc>
                <a:spcPts val="5161"/>
              </a:lnSpc>
              <a:spcBef>
                <a:spcPct val="0"/>
              </a:spcBef>
            </a:pPr>
            <a:r>
              <a:rPr lang="en-US" sz="3795" spc="106" dirty="0" err="1">
                <a:solidFill>
                  <a:srgbClr val="000000"/>
                </a:solidFill>
                <a:latin typeface="Open Sauce Semi-Bold"/>
              </a:rPr>
              <a:t>Introdução</a:t>
            </a:r>
            <a:r>
              <a:rPr lang="en-US" sz="3795" spc="106" dirty="0">
                <a:solidFill>
                  <a:srgbClr val="000000"/>
                </a:solidFill>
                <a:latin typeface="Open Sauce Semi-Bold"/>
              </a:rPr>
              <a:t> à </a:t>
            </a:r>
            <a:r>
              <a:rPr lang="en-US" sz="3795" spc="106" dirty="0" err="1">
                <a:solidFill>
                  <a:srgbClr val="000000"/>
                </a:solidFill>
                <a:latin typeface="Open Sauce Semi-Bold"/>
              </a:rPr>
              <a:t>plataforma</a:t>
            </a:r>
            <a:endParaRPr lang="en-US" sz="3795" spc="106" dirty="0">
              <a:solidFill>
                <a:srgbClr val="000000"/>
              </a:solidFill>
              <a:latin typeface="Open Sauce Semi-Bold"/>
            </a:endParaRPr>
          </a:p>
        </p:txBody>
      </p:sp>
      <p:sp>
        <p:nvSpPr>
          <p:cNvPr id="4" name="TextBox 4"/>
          <p:cNvSpPr txBox="1"/>
          <p:nvPr/>
        </p:nvSpPr>
        <p:spPr>
          <a:xfrm>
            <a:off x="410415" y="1347664"/>
            <a:ext cx="17305250" cy="6971410"/>
          </a:xfrm>
          <a:prstGeom prst="rect">
            <a:avLst/>
          </a:prstGeom>
        </p:spPr>
        <p:txBody>
          <a:bodyPr lIns="0" tIns="0" rIns="0" bIns="0" rtlCol="0" anchor="t">
            <a:spAutoFit/>
          </a:bodyPr>
          <a:lstStyle/>
          <a:p>
            <a:pPr algn="just">
              <a:lnSpc>
                <a:spcPts val="3058"/>
              </a:lnSpc>
            </a:pPr>
            <a:r>
              <a:rPr lang="en-US" sz="2248" spc="62">
                <a:solidFill>
                  <a:srgbClr val="000000"/>
                </a:solidFill>
                <a:latin typeface="Open Sauce Semi-Bold"/>
              </a:rPr>
              <a:t>O Hobbie Switch representa uma plataforma gratuita, direcionada para pessoas com idade superior a 16 anos, oferecendo uma abordagem única e adaptada às suas preferências. Baseando-se na gamificação, a plataforma premia os usuários com pontos à medida que completam tarefas relacionadas aos seus interesses, incentivando o crescimento pessoal e a aprendizagem por meio da participação ativa. </a:t>
            </a:r>
          </a:p>
          <a:p>
            <a:pPr algn="just">
              <a:lnSpc>
                <a:spcPts val="3058"/>
              </a:lnSpc>
            </a:pPr>
            <a:endParaRPr lang="en-US" sz="2248" spc="62">
              <a:solidFill>
                <a:srgbClr val="000000"/>
              </a:solidFill>
              <a:latin typeface="Open Sauce Semi-Bold"/>
            </a:endParaRPr>
          </a:p>
          <a:p>
            <a:pPr algn="just">
              <a:lnSpc>
                <a:spcPts val="3058"/>
              </a:lnSpc>
            </a:pPr>
            <a:r>
              <a:rPr lang="en-US" sz="2248" spc="62">
                <a:solidFill>
                  <a:srgbClr val="000000"/>
                </a:solidFill>
                <a:latin typeface="Open Sauce Semi-Bold"/>
              </a:rPr>
              <a:t>Além disso, seu sistema de pontuação visa não apenas reconhecer conquistas individuais, mas também fomentar uma cultura de colaboração e reconhecimento mútuo, contribuindo para uma comunidade dinâmica e envolvente de aprendizado.</a:t>
            </a:r>
          </a:p>
          <a:p>
            <a:pPr algn="just">
              <a:lnSpc>
                <a:spcPts val="3058"/>
              </a:lnSpc>
            </a:pPr>
            <a:endParaRPr lang="en-US" sz="2248" spc="62">
              <a:solidFill>
                <a:srgbClr val="000000"/>
              </a:solidFill>
              <a:latin typeface="Open Sauce Semi-Bold"/>
            </a:endParaRPr>
          </a:p>
          <a:p>
            <a:pPr algn="just">
              <a:lnSpc>
                <a:spcPts val="3058"/>
              </a:lnSpc>
            </a:pPr>
            <a:r>
              <a:rPr lang="en-US" sz="2248" spc="62">
                <a:solidFill>
                  <a:srgbClr val="000000"/>
                </a:solidFill>
                <a:latin typeface="Open Sauce Semi-Bold"/>
              </a:rPr>
              <a:t>Este trabalho explora especificamente a distinção entre as versões do Hobbie Switch: o site e o aplicativo móvel. A análise se concentra na diferenciação entre as plataformas, considerando a experiência do usuário, a usabilidade e as vantagens oferecidas por cada versão. </a:t>
            </a:r>
          </a:p>
          <a:p>
            <a:pPr algn="just">
              <a:lnSpc>
                <a:spcPts val="3058"/>
              </a:lnSpc>
            </a:pPr>
            <a:endParaRPr lang="en-US" sz="2248" spc="62">
              <a:solidFill>
                <a:srgbClr val="000000"/>
              </a:solidFill>
              <a:latin typeface="Open Sauce Semi-Bold"/>
            </a:endParaRPr>
          </a:p>
          <a:p>
            <a:pPr algn="just">
              <a:lnSpc>
                <a:spcPts val="3058"/>
              </a:lnSpc>
            </a:pPr>
            <a:r>
              <a:rPr lang="en-US" sz="2248" spc="62">
                <a:solidFill>
                  <a:srgbClr val="000000"/>
                </a:solidFill>
                <a:latin typeface="Open Sauce Semi-Bold"/>
              </a:rPr>
              <a:t>O estudo visa compreender como a adaptação para diferentes interfaces (web e mobile) impacta o engajamento dos usuários, facilita a troca de habilidades e interesses, bem como a promoção de um ambiente de aprendizado colaborativo. A análise detalhada desses aspectos é crucial para avaliar a eficácia e a relevância de cada plataforma na promoção do aprendizado e crescimento dos usuários em suas respectivas versões.</a:t>
            </a:r>
          </a:p>
          <a:p>
            <a:pPr algn="just">
              <a:lnSpc>
                <a:spcPts val="3058"/>
              </a:lnSpc>
              <a:spcBef>
                <a:spcPct val="0"/>
              </a:spcBef>
            </a:pPr>
            <a:endParaRPr lang="en-US" sz="2248" spc="62">
              <a:solidFill>
                <a:srgbClr val="000000"/>
              </a:solidFill>
              <a:latin typeface="Open Sauce Semi-Bo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EDC20F"/>
        </a:solidFill>
        <a:effectLst/>
      </p:bgPr>
    </p:bg>
    <p:spTree>
      <p:nvGrpSpPr>
        <p:cNvPr id="1" name=""/>
        <p:cNvGrpSpPr/>
        <p:nvPr/>
      </p:nvGrpSpPr>
      <p:grpSpPr>
        <a:xfrm>
          <a:off x="0" y="0"/>
          <a:ext cx="0" cy="0"/>
          <a:chOff x="0" y="0"/>
          <a:chExt cx="0" cy="0"/>
        </a:xfrm>
      </p:grpSpPr>
      <p:sp>
        <p:nvSpPr>
          <p:cNvPr id="2" name="Freeform 2"/>
          <p:cNvSpPr/>
          <p:nvPr/>
        </p:nvSpPr>
        <p:spPr>
          <a:xfrm>
            <a:off x="906680" y="9256292"/>
            <a:ext cx="243036" cy="352865"/>
          </a:xfrm>
          <a:custGeom>
            <a:avLst/>
            <a:gdLst/>
            <a:ahLst/>
            <a:cxnLst/>
            <a:rect l="l" t="t" r="r" b="b"/>
            <a:pathLst>
              <a:path w="243036" h="352865">
                <a:moveTo>
                  <a:pt x="0" y="0"/>
                </a:moveTo>
                <a:lnTo>
                  <a:pt x="243036" y="0"/>
                </a:lnTo>
                <a:lnTo>
                  <a:pt x="243036" y="352865"/>
                </a:lnTo>
                <a:lnTo>
                  <a:pt x="0" y="352865"/>
                </a:lnTo>
                <a:lnTo>
                  <a:pt x="0" y="0"/>
                </a:lnTo>
                <a:close/>
              </a:path>
            </a:pathLst>
          </a:custGeom>
          <a:blipFill>
            <a:blip r:embed="rId2"/>
            <a:stretch>
              <a:fillRect/>
            </a:stretch>
          </a:blipFill>
        </p:spPr>
        <p:txBody>
          <a:bodyPr/>
          <a:lstStyle/>
          <a:p>
            <a:endParaRPr lang="pt-BR"/>
          </a:p>
        </p:txBody>
      </p:sp>
      <p:sp>
        <p:nvSpPr>
          <p:cNvPr id="3" name="Freeform 3"/>
          <p:cNvSpPr/>
          <p:nvPr/>
        </p:nvSpPr>
        <p:spPr>
          <a:xfrm>
            <a:off x="0" y="879056"/>
            <a:ext cx="7427888" cy="9386832"/>
          </a:xfrm>
          <a:custGeom>
            <a:avLst/>
            <a:gdLst/>
            <a:ahLst/>
            <a:cxnLst/>
            <a:rect l="l" t="t" r="r" b="b"/>
            <a:pathLst>
              <a:path w="7427888" h="9386832">
                <a:moveTo>
                  <a:pt x="0" y="0"/>
                </a:moveTo>
                <a:lnTo>
                  <a:pt x="7427888" y="0"/>
                </a:lnTo>
                <a:lnTo>
                  <a:pt x="7427888" y="9386832"/>
                </a:lnTo>
                <a:lnTo>
                  <a:pt x="0" y="9386832"/>
                </a:lnTo>
                <a:lnTo>
                  <a:pt x="0" y="0"/>
                </a:lnTo>
                <a:close/>
              </a:path>
            </a:pathLst>
          </a:custGeom>
          <a:blipFill>
            <a:blip r:embed="rId3"/>
            <a:stretch>
              <a:fillRect/>
            </a:stretch>
          </a:blipFill>
        </p:spPr>
        <p:txBody>
          <a:bodyPr/>
          <a:lstStyle/>
          <a:p>
            <a:endParaRPr lang="pt-BR"/>
          </a:p>
        </p:txBody>
      </p:sp>
      <p:sp>
        <p:nvSpPr>
          <p:cNvPr id="4" name="Freeform 4"/>
          <p:cNvSpPr/>
          <p:nvPr/>
        </p:nvSpPr>
        <p:spPr>
          <a:xfrm>
            <a:off x="906680" y="7714541"/>
            <a:ext cx="2078091" cy="561085"/>
          </a:xfrm>
          <a:custGeom>
            <a:avLst/>
            <a:gdLst/>
            <a:ahLst/>
            <a:cxnLst/>
            <a:rect l="l" t="t" r="r" b="b"/>
            <a:pathLst>
              <a:path w="2078091" h="561085">
                <a:moveTo>
                  <a:pt x="0" y="0"/>
                </a:moveTo>
                <a:lnTo>
                  <a:pt x="2078091" y="0"/>
                </a:lnTo>
                <a:lnTo>
                  <a:pt x="2078091" y="561085"/>
                </a:lnTo>
                <a:lnTo>
                  <a:pt x="0" y="561085"/>
                </a:lnTo>
                <a:lnTo>
                  <a:pt x="0" y="0"/>
                </a:lnTo>
                <a:close/>
              </a:path>
            </a:pathLst>
          </a:custGeom>
          <a:blipFill>
            <a:blip r:embed="rId4"/>
            <a:stretch>
              <a:fillRect/>
            </a:stretch>
          </a:blipFill>
        </p:spPr>
        <p:txBody>
          <a:bodyPr/>
          <a:lstStyle/>
          <a:p>
            <a:endParaRPr lang="pt-BR"/>
          </a:p>
        </p:txBody>
      </p:sp>
      <p:sp>
        <p:nvSpPr>
          <p:cNvPr id="5" name="Freeform 5"/>
          <p:cNvSpPr/>
          <p:nvPr/>
        </p:nvSpPr>
        <p:spPr>
          <a:xfrm>
            <a:off x="6001689" y="5887727"/>
            <a:ext cx="746660" cy="1019099"/>
          </a:xfrm>
          <a:custGeom>
            <a:avLst/>
            <a:gdLst/>
            <a:ahLst/>
            <a:cxnLst/>
            <a:rect l="l" t="t" r="r" b="b"/>
            <a:pathLst>
              <a:path w="746660" h="1019099">
                <a:moveTo>
                  <a:pt x="0" y="0"/>
                </a:moveTo>
                <a:lnTo>
                  <a:pt x="746660" y="0"/>
                </a:lnTo>
                <a:lnTo>
                  <a:pt x="746660" y="1019100"/>
                </a:lnTo>
                <a:lnTo>
                  <a:pt x="0" y="10191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t-BR"/>
          </a:p>
        </p:txBody>
      </p:sp>
      <p:sp>
        <p:nvSpPr>
          <p:cNvPr id="6" name="Freeform 6"/>
          <p:cNvSpPr/>
          <p:nvPr/>
        </p:nvSpPr>
        <p:spPr>
          <a:xfrm>
            <a:off x="5886494" y="7342986"/>
            <a:ext cx="977051" cy="932640"/>
          </a:xfrm>
          <a:custGeom>
            <a:avLst/>
            <a:gdLst/>
            <a:ahLst/>
            <a:cxnLst/>
            <a:rect l="l" t="t" r="r" b="b"/>
            <a:pathLst>
              <a:path w="977051" h="932640">
                <a:moveTo>
                  <a:pt x="0" y="0"/>
                </a:moveTo>
                <a:lnTo>
                  <a:pt x="977051" y="0"/>
                </a:lnTo>
                <a:lnTo>
                  <a:pt x="977051" y="932640"/>
                </a:lnTo>
                <a:lnTo>
                  <a:pt x="0" y="9326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a:p>
        </p:txBody>
      </p:sp>
      <p:sp>
        <p:nvSpPr>
          <p:cNvPr id="7" name="Freeform 7"/>
          <p:cNvSpPr/>
          <p:nvPr/>
        </p:nvSpPr>
        <p:spPr>
          <a:xfrm>
            <a:off x="906680" y="5031616"/>
            <a:ext cx="1744422" cy="540856"/>
          </a:xfrm>
          <a:custGeom>
            <a:avLst/>
            <a:gdLst/>
            <a:ahLst/>
            <a:cxnLst/>
            <a:rect l="l" t="t" r="r" b="b"/>
            <a:pathLst>
              <a:path w="1744422" h="540856">
                <a:moveTo>
                  <a:pt x="0" y="0"/>
                </a:moveTo>
                <a:lnTo>
                  <a:pt x="1744422" y="0"/>
                </a:lnTo>
                <a:lnTo>
                  <a:pt x="1744422" y="540856"/>
                </a:lnTo>
                <a:lnTo>
                  <a:pt x="0" y="540856"/>
                </a:lnTo>
                <a:lnTo>
                  <a:pt x="0" y="0"/>
                </a:lnTo>
                <a:close/>
              </a:path>
            </a:pathLst>
          </a:custGeom>
          <a:blipFill>
            <a:blip r:embed="rId9"/>
            <a:stretch>
              <a:fillRect b="-41913"/>
            </a:stretch>
          </a:blipFill>
        </p:spPr>
        <p:txBody>
          <a:bodyPr/>
          <a:lstStyle/>
          <a:p>
            <a:endParaRPr lang="pt-BR"/>
          </a:p>
        </p:txBody>
      </p:sp>
      <p:sp>
        <p:nvSpPr>
          <p:cNvPr id="8" name="Freeform 8"/>
          <p:cNvSpPr/>
          <p:nvPr/>
        </p:nvSpPr>
        <p:spPr>
          <a:xfrm>
            <a:off x="5199413" y="4591352"/>
            <a:ext cx="1744422" cy="350405"/>
          </a:xfrm>
          <a:custGeom>
            <a:avLst/>
            <a:gdLst/>
            <a:ahLst/>
            <a:cxnLst/>
            <a:rect l="l" t="t" r="r" b="b"/>
            <a:pathLst>
              <a:path w="1744422" h="350405">
                <a:moveTo>
                  <a:pt x="0" y="0"/>
                </a:moveTo>
                <a:lnTo>
                  <a:pt x="1744422" y="0"/>
                </a:lnTo>
                <a:lnTo>
                  <a:pt x="1744422" y="350405"/>
                </a:lnTo>
                <a:lnTo>
                  <a:pt x="0" y="350405"/>
                </a:lnTo>
                <a:lnTo>
                  <a:pt x="0" y="0"/>
                </a:lnTo>
                <a:close/>
              </a:path>
            </a:pathLst>
          </a:custGeom>
          <a:blipFill>
            <a:blip r:embed="rId9"/>
            <a:stretch>
              <a:fillRect b="-119045"/>
            </a:stretch>
          </a:blipFill>
        </p:spPr>
        <p:txBody>
          <a:bodyPr/>
          <a:lstStyle/>
          <a:p>
            <a:endParaRPr lang="pt-BR"/>
          </a:p>
        </p:txBody>
      </p:sp>
      <p:sp>
        <p:nvSpPr>
          <p:cNvPr id="9" name="Freeform 9"/>
          <p:cNvSpPr/>
          <p:nvPr/>
        </p:nvSpPr>
        <p:spPr>
          <a:xfrm>
            <a:off x="13258767" y="523972"/>
            <a:ext cx="5225663" cy="9741916"/>
          </a:xfrm>
          <a:custGeom>
            <a:avLst/>
            <a:gdLst/>
            <a:ahLst/>
            <a:cxnLst/>
            <a:rect l="l" t="t" r="r" b="b"/>
            <a:pathLst>
              <a:path w="5225663" h="9741916">
                <a:moveTo>
                  <a:pt x="0" y="0"/>
                </a:moveTo>
                <a:lnTo>
                  <a:pt x="5225663" y="0"/>
                </a:lnTo>
                <a:lnTo>
                  <a:pt x="5225663" y="9741916"/>
                </a:lnTo>
                <a:lnTo>
                  <a:pt x="0" y="9741916"/>
                </a:lnTo>
                <a:lnTo>
                  <a:pt x="0" y="0"/>
                </a:lnTo>
                <a:close/>
              </a:path>
            </a:pathLst>
          </a:custGeom>
          <a:blipFill>
            <a:blip r:embed="rId10"/>
            <a:stretch>
              <a:fillRect/>
            </a:stretch>
          </a:blipFill>
        </p:spPr>
        <p:txBody>
          <a:bodyPr/>
          <a:lstStyle/>
          <a:p>
            <a:endParaRPr lang="pt-BR"/>
          </a:p>
        </p:txBody>
      </p:sp>
      <p:sp>
        <p:nvSpPr>
          <p:cNvPr id="10" name="Freeform 10"/>
          <p:cNvSpPr/>
          <p:nvPr/>
        </p:nvSpPr>
        <p:spPr>
          <a:xfrm>
            <a:off x="16711656" y="8014011"/>
            <a:ext cx="548146" cy="523230"/>
          </a:xfrm>
          <a:custGeom>
            <a:avLst/>
            <a:gdLst/>
            <a:ahLst/>
            <a:cxnLst/>
            <a:rect l="l" t="t" r="r" b="b"/>
            <a:pathLst>
              <a:path w="548146" h="523230">
                <a:moveTo>
                  <a:pt x="0" y="0"/>
                </a:moveTo>
                <a:lnTo>
                  <a:pt x="548146" y="0"/>
                </a:lnTo>
                <a:lnTo>
                  <a:pt x="548146" y="523230"/>
                </a:lnTo>
                <a:lnTo>
                  <a:pt x="0" y="52323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a:p>
        </p:txBody>
      </p:sp>
      <p:sp>
        <p:nvSpPr>
          <p:cNvPr id="11" name="Freeform 11"/>
          <p:cNvSpPr/>
          <p:nvPr/>
        </p:nvSpPr>
        <p:spPr>
          <a:xfrm>
            <a:off x="16804600" y="7188011"/>
            <a:ext cx="455202" cy="621294"/>
          </a:xfrm>
          <a:custGeom>
            <a:avLst/>
            <a:gdLst/>
            <a:ahLst/>
            <a:cxnLst/>
            <a:rect l="l" t="t" r="r" b="b"/>
            <a:pathLst>
              <a:path w="455202" h="621294">
                <a:moveTo>
                  <a:pt x="0" y="0"/>
                </a:moveTo>
                <a:lnTo>
                  <a:pt x="455202" y="0"/>
                </a:lnTo>
                <a:lnTo>
                  <a:pt x="455202" y="621295"/>
                </a:lnTo>
                <a:lnTo>
                  <a:pt x="0" y="6212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t-BR"/>
          </a:p>
        </p:txBody>
      </p:sp>
      <p:sp>
        <p:nvSpPr>
          <p:cNvPr id="12" name="Freeform 12"/>
          <p:cNvSpPr/>
          <p:nvPr/>
        </p:nvSpPr>
        <p:spPr>
          <a:xfrm>
            <a:off x="15385446" y="6397277"/>
            <a:ext cx="1419155" cy="383172"/>
          </a:xfrm>
          <a:custGeom>
            <a:avLst/>
            <a:gdLst/>
            <a:ahLst/>
            <a:cxnLst/>
            <a:rect l="l" t="t" r="r" b="b"/>
            <a:pathLst>
              <a:path w="1419155" h="383172">
                <a:moveTo>
                  <a:pt x="0" y="0"/>
                </a:moveTo>
                <a:lnTo>
                  <a:pt x="1419154" y="0"/>
                </a:lnTo>
                <a:lnTo>
                  <a:pt x="1419154" y="383172"/>
                </a:lnTo>
                <a:lnTo>
                  <a:pt x="0" y="383172"/>
                </a:lnTo>
                <a:lnTo>
                  <a:pt x="0" y="0"/>
                </a:lnTo>
                <a:close/>
              </a:path>
            </a:pathLst>
          </a:custGeom>
          <a:blipFill>
            <a:blip r:embed="rId4"/>
            <a:stretch>
              <a:fillRect/>
            </a:stretch>
          </a:blipFill>
        </p:spPr>
        <p:txBody>
          <a:bodyPr/>
          <a:lstStyle/>
          <a:p>
            <a:endParaRPr lang="pt-BR"/>
          </a:p>
        </p:txBody>
      </p:sp>
      <p:sp>
        <p:nvSpPr>
          <p:cNvPr id="13" name="Freeform 13"/>
          <p:cNvSpPr/>
          <p:nvPr/>
        </p:nvSpPr>
        <p:spPr>
          <a:xfrm>
            <a:off x="5199413" y="4617924"/>
            <a:ext cx="323833" cy="323833"/>
          </a:xfrm>
          <a:custGeom>
            <a:avLst/>
            <a:gdLst/>
            <a:ahLst/>
            <a:cxnLst/>
            <a:rect l="l" t="t" r="r" b="b"/>
            <a:pathLst>
              <a:path w="323833" h="323833">
                <a:moveTo>
                  <a:pt x="0" y="0"/>
                </a:moveTo>
                <a:lnTo>
                  <a:pt x="323834" y="0"/>
                </a:lnTo>
                <a:lnTo>
                  <a:pt x="323834" y="323833"/>
                </a:lnTo>
                <a:lnTo>
                  <a:pt x="0" y="32383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pt-BR"/>
          </a:p>
        </p:txBody>
      </p:sp>
      <p:sp>
        <p:nvSpPr>
          <p:cNvPr id="14" name="TextBox 14"/>
          <p:cNvSpPr txBox="1"/>
          <p:nvPr/>
        </p:nvSpPr>
        <p:spPr>
          <a:xfrm>
            <a:off x="973462" y="5125758"/>
            <a:ext cx="1610859" cy="343046"/>
          </a:xfrm>
          <a:prstGeom prst="rect">
            <a:avLst/>
          </a:prstGeom>
        </p:spPr>
        <p:txBody>
          <a:bodyPr lIns="0" tIns="0" rIns="0" bIns="0" rtlCol="0" anchor="t">
            <a:spAutoFit/>
          </a:bodyPr>
          <a:lstStyle/>
          <a:p>
            <a:pPr algn="ctr">
              <a:lnSpc>
                <a:spcPts val="1393"/>
              </a:lnSpc>
              <a:spcBef>
                <a:spcPct val="0"/>
              </a:spcBef>
            </a:pPr>
            <a:r>
              <a:rPr lang="en-US" sz="1071" spc="-5">
                <a:solidFill>
                  <a:srgbClr val="000000"/>
                </a:solidFill>
                <a:latin typeface="Hammersmith One"/>
              </a:rPr>
              <a:t>Abrir atividade do Banco de Dados</a:t>
            </a:r>
          </a:p>
        </p:txBody>
      </p:sp>
      <p:sp>
        <p:nvSpPr>
          <p:cNvPr id="15" name="TextBox 15"/>
          <p:cNvSpPr txBox="1"/>
          <p:nvPr/>
        </p:nvSpPr>
        <p:spPr>
          <a:xfrm>
            <a:off x="5266195" y="4677053"/>
            <a:ext cx="1610859" cy="169479"/>
          </a:xfrm>
          <a:prstGeom prst="rect">
            <a:avLst/>
          </a:prstGeom>
        </p:spPr>
        <p:txBody>
          <a:bodyPr lIns="0" tIns="0" rIns="0" bIns="0" rtlCol="0" anchor="t">
            <a:spAutoFit/>
          </a:bodyPr>
          <a:lstStyle/>
          <a:p>
            <a:pPr algn="ctr">
              <a:lnSpc>
                <a:spcPts val="1393"/>
              </a:lnSpc>
              <a:spcBef>
                <a:spcPct val="0"/>
              </a:spcBef>
            </a:pPr>
            <a:r>
              <a:rPr lang="en-US" sz="1071" spc="-5">
                <a:solidFill>
                  <a:srgbClr val="000000"/>
                </a:solidFill>
                <a:latin typeface="Hammersmith One"/>
              </a:rPr>
              <a:t>Adicionar Anexo</a:t>
            </a:r>
          </a:p>
        </p:txBody>
      </p:sp>
      <p:sp>
        <p:nvSpPr>
          <p:cNvPr id="16" name="Freeform 16"/>
          <p:cNvSpPr/>
          <p:nvPr/>
        </p:nvSpPr>
        <p:spPr>
          <a:xfrm>
            <a:off x="17161738" y="3626715"/>
            <a:ext cx="340025" cy="340025"/>
          </a:xfrm>
          <a:custGeom>
            <a:avLst/>
            <a:gdLst/>
            <a:ahLst/>
            <a:cxnLst/>
            <a:rect l="l" t="t" r="r" b="b"/>
            <a:pathLst>
              <a:path w="340025" h="340025">
                <a:moveTo>
                  <a:pt x="0" y="0"/>
                </a:moveTo>
                <a:lnTo>
                  <a:pt x="340025" y="0"/>
                </a:lnTo>
                <a:lnTo>
                  <a:pt x="340025" y="340025"/>
                </a:lnTo>
                <a:lnTo>
                  <a:pt x="0" y="34002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pt-BR"/>
          </a:p>
        </p:txBody>
      </p:sp>
      <p:grpSp>
        <p:nvGrpSpPr>
          <p:cNvPr id="17" name="Group 17"/>
          <p:cNvGrpSpPr/>
          <p:nvPr/>
        </p:nvGrpSpPr>
        <p:grpSpPr>
          <a:xfrm>
            <a:off x="350121" y="4294226"/>
            <a:ext cx="6780671" cy="1375497"/>
            <a:chOff x="0" y="0"/>
            <a:chExt cx="1786728" cy="362448"/>
          </a:xfrm>
        </p:grpSpPr>
        <p:sp>
          <p:nvSpPr>
            <p:cNvPr id="18" name="Freeform 18"/>
            <p:cNvSpPr/>
            <p:nvPr/>
          </p:nvSpPr>
          <p:spPr>
            <a:xfrm>
              <a:off x="0" y="0"/>
              <a:ext cx="1786728" cy="362448"/>
            </a:xfrm>
            <a:custGeom>
              <a:avLst/>
              <a:gdLst/>
              <a:ahLst/>
              <a:cxnLst/>
              <a:rect l="l" t="t" r="r" b="b"/>
              <a:pathLst>
                <a:path w="1786728" h="362448">
                  <a:moveTo>
                    <a:pt x="11234" y="0"/>
                  </a:moveTo>
                  <a:lnTo>
                    <a:pt x="1775494" y="0"/>
                  </a:lnTo>
                  <a:cubicBezTo>
                    <a:pt x="1781698" y="0"/>
                    <a:pt x="1786728" y="5030"/>
                    <a:pt x="1786728" y="11234"/>
                  </a:cubicBezTo>
                  <a:lnTo>
                    <a:pt x="1786728" y="351214"/>
                  </a:lnTo>
                  <a:cubicBezTo>
                    <a:pt x="1786728" y="354193"/>
                    <a:pt x="1785544" y="357051"/>
                    <a:pt x="1783437" y="359157"/>
                  </a:cubicBezTo>
                  <a:cubicBezTo>
                    <a:pt x="1781331" y="361264"/>
                    <a:pt x="1778473" y="362448"/>
                    <a:pt x="1775494" y="362448"/>
                  </a:cubicBezTo>
                  <a:lnTo>
                    <a:pt x="11234" y="362448"/>
                  </a:lnTo>
                  <a:cubicBezTo>
                    <a:pt x="5030" y="362448"/>
                    <a:pt x="0" y="357418"/>
                    <a:pt x="0" y="351214"/>
                  </a:cubicBezTo>
                  <a:lnTo>
                    <a:pt x="0" y="11234"/>
                  </a:lnTo>
                  <a:cubicBezTo>
                    <a:pt x="0" y="5030"/>
                    <a:pt x="5030" y="0"/>
                    <a:pt x="11234" y="0"/>
                  </a:cubicBezTo>
                  <a:close/>
                </a:path>
              </a:pathLst>
            </a:custGeom>
            <a:solidFill>
              <a:srgbClr val="000000">
                <a:alpha val="0"/>
              </a:srgbClr>
            </a:solidFill>
            <a:ln w="57150" cap="sq">
              <a:solidFill>
                <a:srgbClr val="7ED957"/>
              </a:solidFill>
              <a:prstDash val="solid"/>
              <a:miter/>
            </a:ln>
          </p:spPr>
          <p:txBody>
            <a:bodyPr/>
            <a:lstStyle/>
            <a:p>
              <a:endParaRPr lang="pt-BR"/>
            </a:p>
          </p:txBody>
        </p:sp>
        <p:sp>
          <p:nvSpPr>
            <p:cNvPr id="19" name="TextBox 19"/>
            <p:cNvSpPr txBox="1"/>
            <p:nvPr/>
          </p:nvSpPr>
          <p:spPr>
            <a:xfrm>
              <a:off x="0" y="-28575"/>
              <a:ext cx="1786728" cy="391023"/>
            </a:xfrm>
            <a:prstGeom prst="rect">
              <a:avLst/>
            </a:prstGeom>
          </p:spPr>
          <p:txBody>
            <a:bodyPr lIns="71403" tIns="71403" rIns="71403" bIns="71403" rtlCol="0" anchor="ctr"/>
            <a:lstStyle/>
            <a:p>
              <a:pPr algn="ctr">
                <a:lnSpc>
                  <a:spcPts val="2956"/>
                </a:lnSpc>
              </a:pPr>
              <a:endParaRPr/>
            </a:p>
          </p:txBody>
        </p:sp>
      </p:grpSp>
      <p:grpSp>
        <p:nvGrpSpPr>
          <p:cNvPr id="20" name="Group 20"/>
          <p:cNvGrpSpPr/>
          <p:nvPr/>
        </p:nvGrpSpPr>
        <p:grpSpPr>
          <a:xfrm>
            <a:off x="14019126" y="3566260"/>
            <a:ext cx="3866088" cy="1120317"/>
            <a:chOff x="0" y="0"/>
            <a:chExt cx="1018726" cy="295207"/>
          </a:xfrm>
        </p:grpSpPr>
        <p:sp>
          <p:nvSpPr>
            <p:cNvPr id="21" name="Freeform 21"/>
            <p:cNvSpPr/>
            <p:nvPr/>
          </p:nvSpPr>
          <p:spPr>
            <a:xfrm>
              <a:off x="0" y="0"/>
              <a:ext cx="1018726" cy="295207"/>
            </a:xfrm>
            <a:custGeom>
              <a:avLst/>
              <a:gdLst/>
              <a:ahLst/>
              <a:cxnLst/>
              <a:rect l="l" t="t" r="r" b="b"/>
              <a:pathLst>
                <a:path w="1018726" h="295207">
                  <a:moveTo>
                    <a:pt x="19703" y="0"/>
                  </a:moveTo>
                  <a:lnTo>
                    <a:pt x="999023" y="0"/>
                  </a:lnTo>
                  <a:cubicBezTo>
                    <a:pt x="1004249" y="0"/>
                    <a:pt x="1009260" y="2076"/>
                    <a:pt x="1012955" y="5771"/>
                  </a:cubicBezTo>
                  <a:cubicBezTo>
                    <a:pt x="1016650" y="9466"/>
                    <a:pt x="1018726" y="14477"/>
                    <a:pt x="1018726" y="19703"/>
                  </a:cubicBezTo>
                  <a:lnTo>
                    <a:pt x="1018726" y="275504"/>
                  </a:lnTo>
                  <a:cubicBezTo>
                    <a:pt x="1018726" y="280730"/>
                    <a:pt x="1016650" y="285741"/>
                    <a:pt x="1012955" y="289436"/>
                  </a:cubicBezTo>
                  <a:cubicBezTo>
                    <a:pt x="1009260" y="293131"/>
                    <a:pt x="1004249" y="295207"/>
                    <a:pt x="999023" y="295207"/>
                  </a:cubicBezTo>
                  <a:lnTo>
                    <a:pt x="19703" y="295207"/>
                  </a:lnTo>
                  <a:cubicBezTo>
                    <a:pt x="14477" y="295207"/>
                    <a:pt x="9466" y="293131"/>
                    <a:pt x="5771" y="289436"/>
                  </a:cubicBezTo>
                  <a:cubicBezTo>
                    <a:pt x="2076" y="285741"/>
                    <a:pt x="0" y="280730"/>
                    <a:pt x="0" y="275504"/>
                  </a:cubicBezTo>
                  <a:lnTo>
                    <a:pt x="0" y="19703"/>
                  </a:lnTo>
                  <a:cubicBezTo>
                    <a:pt x="0" y="14477"/>
                    <a:pt x="2076" y="9466"/>
                    <a:pt x="5771" y="5771"/>
                  </a:cubicBezTo>
                  <a:cubicBezTo>
                    <a:pt x="9466" y="2076"/>
                    <a:pt x="14477" y="0"/>
                    <a:pt x="19703" y="0"/>
                  </a:cubicBezTo>
                  <a:close/>
                </a:path>
              </a:pathLst>
            </a:custGeom>
            <a:solidFill>
              <a:srgbClr val="000000">
                <a:alpha val="0"/>
              </a:srgbClr>
            </a:solidFill>
            <a:ln w="57150" cap="sq">
              <a:solidFill>
                <a:srgbClr val="7ED957"/>
              </a:solidFill>
              <a:prstDash val="solid"/>
              <a:miter/>
            </a:ln>
          </p:spPr>
          <p:txBody>
            <a:bodyPr/>
            <a:lstStyle/>
            <a:p>
              <a:endParaRPr lang="pt-BR"/>
            </a:p>
          </p:txBody>
        </p:sp>
        <p:sp>
          <p:nvSpPr>
            <p:cNvPr id="22" name="TextBox 22"/>
            <p:cNvSpPr txBox="1"/>
            <p:nvPr/>
          </p:nvSpPr>
          <p:spPr>
            <a:xfrm>
              <a:off x="0" y="-28575"/>
              <a:ext cx="1018726" cy="323782"/>
            </a:xfrm>
            <a:prstGeom prst="rect">
              <a:avLst/>
            </a:prstGeom>
          </p:spPr>
          <p:txBody>
            <a:bodyPr lIns="71403" tIns="71403" rIns="71403" bIns="71403" rtlCol="0" anchor="ctr"/>
            <a:lstStyle/>
            <a:p>
              <a:pPr algn="ctr">
                <a:lnSpc>
                  <a:spcPts val="2956"/>
                </a:lnSpc>
              </a:pPr>
              <a:endParaRPr/>
            </a:p>
          </p:txBody>
        </p:sp>
      </p:grpSp>
      <p:grpSp>
        <p:nvGrpSpPr>
          <p:cNvPr id="23" name="Group 23"/>
          <p:cNvGrpSpPr/>
          <p:nvPr/>
        </p:nvGrpSpPr>
        <p:grpSpPr>
          <a:xfrm>
            <a:off x="8265075" y="2582018"/>
            <a:ext cx="4432812" cy="4324809"/>
            <a:chOff x="0" y="0"/>
            <a:chExt cx="1168060" cy="1139601"/>
          </a:xfrm>
        </p:grpSpPr>
        <p:sp>
          <p:nvSpPr>
            <p:cNvPr id="24" name="Freeform 24"/>
            <p:cNvSpPr/>
            <p:nvPr/>
          </p:nvSpPr>
          <p:spPr>
            <a:xfrm>
              <a:off x="0" y="0"/>
              <a:ext cx="1168060" cy="1139601"/>
            </a:xfrm>
            <a:custGeom>
              <a:avLst/>
              <a:gdLst/>
              <a:ahLst/>
              <a:cxnLst/>
              <a:rect l="l" t="t" r="r" b="b"/>
              <a:pathLst>
                <a:path w="1168060" h="1139601">
                  <a:moveTo>
                    <a:pt x="17184" y="0"/>
                  </a:moveTo>
                  <a:lnTo>
                    <a:pt x="1150876" y="0"/>
                  </a:lnTo>
                  <a:cubicBezTo>
                    <a:pt x="1155433" y="0"/>
                    <a:pt x="1159804" y="1810"/>
                    <a:pt x="1163027" y="5033"/>
                  </a:cubicBezTo>
                  <a:cubicBezTo>
                    <a:pt x="1166249" y="8256"/>
                    <a:pt x="1168060" y="12626"/>
                    <a:pt x="1168060" y="17184"/>
                  </a:cubicBezTo>
                  <a:lnTo>
                    <a:pt x="1168060" y="1122417"/>
                  </a:lnTo>
                  <a:cubicBezTo>
                    <a:pt x="1168060" y="1131907"/>
                    <a:pt x="1160366" y="1139601"/>
                    <a:pt x="1150876" y="1139601"/>
                  </a:cubicBezTo>
                  <a:lnTo>
                    <a:pt x="17184" y="1139601"/>
                  </a:lnTo>
                  <a:cubicBezTo>
                    <a:pt x="12626" y="1139601"/>
                    <a:pt x="8256" y="1137790"/>
                    <a:pt x="5033" y="1134568"/>
                  </a:cubicBezTo>
                  <a:cubicBezTo>
                    <a:pt x="1810" y="1131345"/>
                    <a:pt x="0" y="1126974"/>
                    <a:pt x="0" y="1122417"/>
                  </a:cubicBezTo>
                  <a:lnTo>
                    <a:pt x="0" y="17184"/>
                  </a:lnTo>
                  <a:cubicBezTo>
                    <a:pt x="0" y="12626"/>
                    <a:pt x="1810" y="8256"/>
                    <a:pt x="5033" y="5033"/>
                  </a:cubicBezTo>
                  <a:cubicBezTo>
                    <a:pt x="8256" y="1810"/>
                    <a:pt x="12626" y="0"/>
                    <a:pt x="17184" y="0"/>
                  </a:cubicBezTo>
                  <a:close/>
                </a:path>
              </a:pathLst>
            </a:custGeom>
            <a:solidFill>
              <a:srgbClr val="FFFFFF"/>
            </a:solidFill>
            <a:ln w="57150" cap="sq">
              <a:solidFill>
                <a:srgbClr val="7ED957"/>
              </a:solidFill>
              <a:prstDash val="solid"/>
              <a:miter/>
            </a:ln>
          </p:spPr>
          <p:txBody>
            <a:bodyPr/>
            <a:lstStyle/>
            <a:p>
              <a:endParaRPr lang="pt-BR"/>
            </a:p>
          </p:txBody>
        </p:sp>
        <p:sp>
          <p:nvSpPr>
            <p:cNvPr id="25" name="TextBox 25"/>
            <p:cNvSpPr txBox="1"/>
            <p:nvPr/>
          </p:nvSpPr>
          <p:spPr>
            <a:xfrm>
              <a:off x="0" y="-28575"/>
              <a:ext cx="1168060" cy="1168176"/>
            </a:xfrm>
            <a:prstGeom prst="rect">
              <a:avLst/>
            </a:prstGeom>
          </p:spPr>
          <p:txBody>
            <a:bodyPr lIns="71403" tIns="71403" rIns="71403" bIns="71403" rtlCol="0" anchor="ctr"/>
            <a:lstStyle/>
            <a:p>
              <a:pPr algn="ctr">
                <a:lnSpc>
                  <a:spcPts val="2956"/>
                </a:lnSpc>
              </a:pPr>
              <a:endParaRPr/>
            </a:p>
          </p:txBody>
        </p:sp>
      </p:grpSp>
      <p:sp>
        <p:nvSpPr>
          <p:cNvPr id="26" name="AutoShape 26"/>
          <p:cNvSpPr/>
          <p:nvPr/>
        </p:nvSpPr>
        <p:spPr>
          <a:xfrm flipV="1">
            <a:off x="7088152" y="4744422"/>
            <a:ext cx="1176923" cy="48908"/>
          </a:xfrm>
          <a:prstGeom prst="line">
            <a:avLst/>
          </a:prstGeom>
          <a:ln w="57150" cap="flat">
            <a:solidFill>
              <a:srgbClr val="7ED957"/>
            </a:solidFill>
            <a:prstDash val="solid"/>
            <a:headEnd type="none" w="sm" len="sm"/>
            <a:tailEnd type="arrow" w="med" len="sm"/>
          </a:ln>
        </p:spPr>
        <p:txBody>
          <a:bodyPr/>
          <a:lstStyle/>
          <a:p>
            <a:endParaRPr lang="pt-BR"/>
          </a:p>
        </p:txBody>
      </p:sp>
      <p:sp>
        <p:nvSpPr>
          <p:cNvPr id="27" name="AutoShape 27"/>
          <p:cNvSpPr/>
          <p:nvPr/>
        </p:nvSpPr>
        <p:spPr>
          <a:xfrm flipH="1">
            <a:off x="12697887" y="4530522"/>
            <a:ext cx="1318079" cy="213900"/>
          </a:xfrm>
          <a:prstGeom prst="line">
            <a:avLst/>
          </a:prstGeom>
          <a:ln w="57150" cap="flat">
            <a:solidFill>
              <a:srgbClr val="7ED957"/>
            </a:solidFill>
            <a:prstDash val="solid"/>
            <a:headEnd type="none" w="sm" len="sm"/>
            <a:tailEnd type="arrow" w="med" len="sm"/>
          </a:ln>
        </p:spPr>
        <p:txBody>
          <a:bodyPr/>
          <a:lstStyle/>
          <a:p>
            <a:endParaRPr lang="pt-BR"/>
          </a:p>
        </p:txBody>
      </p:sp>
      <p:sp>
        <p:nvSpPr>
          <p:cNvPr id="28" name="Freeform 28"/>
          <p:cNvSpPr/>
          <p:nvPr/>
        </p:nvSpPr>
        <p:spPr>
          <a:xfrm>
            <a:off x="2369124" y="6049745"/>
            <a:ext cx="730664" cy="769856"/>
          </a:xfrm>
          <a:custGeom>
            <a:avLst/>
            <a:gdLst/>
            <a:ahLst/>
            <a:cxnLst/>
            <a:rect l="l" t="t" r="r" b="b"/>
            <a:pathLst>
              <a:path w="730664" h="769856">
                <a:moveTo>
                  <a:pt x="0" y="0"/>
                </a:moveTo>
                <a:lnTo>
                  <a:pt x="730664" y="0"/>
                </a:lnTo>
                <a:lnTo>
                  <a:pt x="730664" y="769856"/>
                </a:lnTo>
                <a:lnTo>
                  <a:pt x="0" y="76985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pt-BR"/>
          </a:p>
        </p:txBody>
      </p:sp>
      <p:sp>
        <p:nvSpPr>
          <p:cNvPr id="29" name="TextBox 29"/>
          <p:cNvSpPr txBox="1"/>
          <p:nvPr/>
        </p:nvSpPr>
        <p:spPr>
          <a:xfrm>
            <a:off x="-975957" y="202195"/>
            <a:ext cx="6175370" cy="676861"/>
          </a:xfrm>
          <a:prstGeom prst="rect">
            <a:avLst/>
          </a:prstGeom>
        </p:spPr>
        <p:txBody>
          <a:bodyPr lIns="0" tIns="0" rIns="0" bIns="0" rtlCol="0" anchor="t">
            <a:spAutoFit/>
          </a:bodyPr>
          <a:lstStyle/>
          <a:p>
            <a:pPr marL="0" lvl="0" indent="0" algn="ctr">
              <a:lnSpc>
                <a:spcPts val="5481"/>
              </a:lnSpc>
              <a:spcBef>
                <a:spcPct val="0"/>
              </a:spcBef>
            </a:pPr>
            <a:r>
              <a:rPr lang="en-US" sz="4216" spc="-21">
                <a:solidFill>
                  <a:srgbClr val="FFFFFF"/>
                </a:solidFill>
                <a:latin typeface="Hammersmith One"/>
              </a:rPr>
              <a:t>Hobbie Switch</a:t>
            </a:r>
          </a:p>
        </p:txBody>
      </p:sp>
      <p:sp>
        <p:nvSpPr>
          <p:cNvPr id="30" name="TextBox 30"/>
          <p:cNvSpPr txBox="1"/>
          <p:nvPr/>
        </p:nvSpPr>
        <p:spPr>
          <a:xfrm>
            <a:off x="3740457" y="325373"/>
            <a:ext cx="11306797" cy="2042437"/>
          </a:xfrm>
          <a:prstGeom prst="rect">
            <a:avLst/>
          </a:prstGeom>
        </p:spPr>
        <p:txBody>
          <a:bodyPr lIns="0" tIns="0" rIns="0" bIns="0" rtlCol="0" anchor="t">
            <a:spAutoFit/>
          </a:bodyPr>
          <a:lstStyle/>
          <a:p>
            <a:pPr algn="ctr">
              <a:lnSpc>
                <a:spcPts val="5481"/>
              </a:lnSpc>
            </a:pPr>
            <a:r>
              <a:rPr lang="en-US" sz="4216" spc="-21">
                <a:solidFill>
                  <a:srgbClr val="000000"/>
                </a:solidFill>
                <a:latin typeface="Hammersmith One"/>
              </a:rPr>
              <a:t>• Perfil : Área de atividades</a:t>
            </a:r>
          </a:p>
          <a:p>
            <a:pPr algn="ctr">
              <a:lnSpc>
                <a:spcPts val="5481"/>
              </a:lnSpc>
            </a:pPr>
            <a:endParaRPr lang="en-US" sz="4216" spc="-21">
              <a:solidFill>
                <a:srgbClr val="000000"/>
              </a:solidFill>
              <a:latin typeface="Hammersmith One"/>
            </a:endParaRPr>
          </a:p>
          <a:p>
            <a:pPr algn="ctr">
              <a:lnSpc>
                <a:spcPts val="5481"/>
              </a:lnSpc>
              <a:spcBef>
                <a:spcPct val="0"/>
              </a:spcBef>
            </a:pPr>
            <a:endParaRPr lang="en-US" sz="4216" spc="-21">
              <a:solidFill>
                <a:srgbClr val="000000"/>
              </a:solidFill>
              <a:latin typeface="Hammersmith One"/>
            </a:endParaRPr>
          </a:p>
        </p:txBody>
      </p:sp>
      <p:sp>
        <p:nvSpPr>
          <p:cNvPr id="31" name="TextBox 31"/>
          <p:cNvSpPr txBox="1"/>
          <p:nvPr/>
        </p:nvSpPr>
        <p:spPr>
          <a:xfrm>
            <a:off x="8265075" y="3036342"/>
            <a:ext cx="4432812" cy="3134589"/>
          </a:xfrm>
          <a:prstGeom prst="rect">
            <a:avLst/>
          </a:prstGeom>
        </p:spPr>
        <p:txBody>
          <a:bodyPr lIns="0" tIns="0" rIns="0" bIns="0" rtlCol="0" anchor="t">
            <a:spAutoFit/>
          </a:bodyPr>
          <a:lstStyle/>
          <a:p>
            <a:pPr algn="ctr">
              <a:lnSpc>
                <a:spcPts val="2740"/>
              </a:lnSpc>
              <a:spcBef>
                <a:spcPct val="0"/>
              </a:spcBef>
            </a:pPr>
            <a:r>
              <a:rPr lang="en-US" sz="2108" spc="-10">
                <a:solidFill>
                  <a:srgbClr val="000000"/>
                </a:solidFill>
                <a:latin typeface="Hammersmith One"/>
              </a:rPr>
              <a:t>No App é possível enviar mídia em tempo real, o que não ocorre na versão Web. Essa diferença (também constante no chat) é devida às capacidades e características dos dispositivos móveis, como câmeras embutidas, microfones e a capacidade de processamento em tempo real.</a:t>
            </a:r>
          </a:p>
        </p:txBody>
      </p:sp>
      <p:sp>
        <p:nvSpPr>
          <p:cNvPr id="32" name="Freeform 32"/>
          <p:cNvSpPr/>
          <p:nvPr/>
        </p:nvSpPr>
        <p:spPr>
          <a:xfrm>
            <a:off x="16666869" y="4846532"/>
            <a:ext cx="730664" cy="769856"/>
          </a:xfrm>
          <a:custGeom>
            <a:avLst/>
            <a:gdLst/>
            <a:ahLst/>
            <a:cxnLst/>
            <a:rect l="l" t="t" r="r" b="b"/>
            <a:pathLst>
              <a:path w="730664" h="769856">
                <a:moveTo>
                  <a:pt x="0" y="0"/>
                </a:moveTo>
                <a:lnTo>
                  <a:pt x="730664" y="0"/>
                </a:lnTo>
                <a:lnTo>
                  <a:pt x="730664" y="769856"/>
                </a:lnTo>
                <a:lnTo>
                  <a:pt x="0" y="76985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pt-B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C4CC"/>
        </a:solidFill>
        <a:effectLst/>
      </p:bgPr>
    </p:bg>
    <p:spTree>
      <p:nvGrpSpPr>
        <p:cNvPr id="1" name=""/>
        <p:cNvGrpSpPr/>
        <p:nvPr/>
      </p:nvGrpSpPr>
      <p:grpSpPr>
        <a:xfrm>
          <a:off x="0" y="0"/>
          <a:ext cx="0" cy="0"/>
          <a:chOff x="0" y="0"/>
          <a:chExt cx="0" cy="0"/>
        </a:xfrm>
      </p:grpSpPr>
      <p:sp>
        <p:nvSpPr>
          <p:cNvPr id="2" name="Freeform 2"/>
          <p:cNvSpPr/>
          <p:nvPr/>
        </p:nvSpPr>
        <p:spPr>
          <a:xfrm>
            <a:off x="157241" y="759391"/>
            <a:ext cx="7710245" cy="9525098"/>
          </a:xfrm>
          <a:custGeom>
            <a:avLst/>
            <a:gdLst/>
            <a:ahLst/>
            <a:cxnLst/>
            <a:rect l="l" t="t" r="r" b="b"/>
            <a:pathLst>
              <a:path w="7710245" h="9525098">
                <a:moveTo>
                  <a:pt x="0" y="0"/>
                </a:moveTo>
                <a:lnTo>
                  <a:pt x="7710245" y="0"/>
                </a:lnTo>
                <a:lnTo>
                  <a:pt x="7710245" y="9525099"/>
                </a:lnTo>
                <a:lnTo>
                  <a:pt x="0" y="9525099"/>
                </a:lnTo>
                <a:lnTo>
                  <a:pt x="0" y="0"/>
                </a:lnTo>
                <a:close/>
              </a:path>
            </a:pathLst>
          </a:custGeom>
          <a:blipFill>
            <a:blip r:embed="rId2"/>
            <a:stretch>
              <a:fillRect t="-963" b="-963"/>
            </a:stretch>
          </a:blipFill>
        </p:spPr>
        <p:txBody>
          <a:bodyPr/>
          <a:lstStyle/>
          <a:p>
            <a:endParaRPr lang="pt-BR"/>
          </a:p>
        </p:txBody>
      </p:sp>
      <p:sp>
        <p:nvSpPr>
          <p:cNvPr id="3" name="Freeform 3"/>
          <p:cNvSpPr/>
          <p:nvPr/>
        </p:nvSpPr>
        <p:spPr>
          <a:xfrm>
            <a:off x="1879116" y="3572868"/>
            <a:ext cx="135337" cy="137843"/>
          </a:xfrm>
          <a:custGeom>
            <a:avLst/>
            <a:gdLst/>
            <a:ahLst/>
            <a:cxnLst/>
            <a:rect l="l" t="t" r="r" b="b"/>
            <a:pathLst>
              <a:path w="135337" h="137843">
                <a:moveTo>
                  <a:pt x="0" y="0"/>
                </a:moveTo>
                <a:lnTo>
                  <a:pt x="135337" y="0"/>
                </a:lnTo>
                <a:lnTo>
                  <a:pt x="135337" y="137843"/>
                </a:lnTo>
                <a:lnTo>
                  <a:pt x="0" y="1378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3128271" y="3572868"/>
            <a:ext cx="135337" cy="137843"/>
          </a:xfrm>
          <a:custGeom>
            <a:avLst/>
            <a:gdLst/>
            <a:ahLst/>
            <a:cxnLst/>
            <a:rect l="l" t="t" r="r" b="b"/>
            <a:pathLst>
              <a:path w="135337" h="137843">
                <a:moveTo>
                  <a:pt x="0" y="0"/>
                </a:moveTo>
                <a:lnTo>
                  <a:pt x="135337" y="0"/>
                </a:lnTo>
                <a:lnTo>
                  <a:pt x="135337" y="137843"/>
                </a:lnTo>
                <a:lnTo>
                  <a:pt x="0" y="1378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5" name="Freeform 5"/>
          <p:cNvSpPr/>
          <p:nvPr/>
        </p:nvSpPr>
        <p:spPr>
          <a:xfrm>
            <a:off x="4498867" y="3572868"/>
            <a:ext cx="135337" cy="137843"/>
          </a:xfrm>
          <a:custGeom>
            <a:avLst/>
            <a:gdLst/>
            <a:ahLst/>
            <a:cxnLst/>
            <a:rect l="l" t="t" r="r" b="b"/>
            <a:pathLst>
              <a:path w="135337" h="137843">
                <a:moveTo>
                  <a:pt x="0" y="0"/>
                </a:moveTo>
                <a:lnTo>
                  <a:pt x="135337" y="0"/>
                </a:lnTo>
                <a:lnTo>
                  <a:pt x="135337" y="137843"/>
                </a:lnTo>
                <a:lnTo>
                  <a:pt x="0" y="1378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Freeform 6"/>
          <p:cNvSpPr/>
          <p:nvPr/>
        </p:nvSpPr>
        <p:spPr>
          <a:xfrm>
            <a:off x="6434164" y="3572868"/>
            <a:ext cx="135337" cy="137843"/>
          </a:xfrm>
          <a:custGeom>
            <a:avLst/>
            <a:gdLst/>
            <a:ahLst/>
            <a:cxnLst/>
            <a:rect l="l" t="t" r="r" b="b"/>
            <a:pathLst>
              <a:path w="135337" h="137843">
                <a:moveTo>
                  <a:pt x="0" y="0"/>
                </a:moveTo>
                <a:lnTo>
                  <a:pt x="135336" y="0"/>
                </a:lnTo>
                <a:lnTo>
                  <a:pt x="135336" y="137843"/>
                </a:lnTo>
                <a:lnTo>
                  <a:pt x="0" y="1378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7" name="Freeform 7"/>
          <p:cNvSpPr/>
          <p:nvPr/>
        </p:nvSpPr>
        <p:spPr>
          <a:xfrm>
            <a:off x="13543751" y="759391"/>
            <a:ext cx="4954747" cy="9236860"/>
          </a:xfrm>
          <a:custGeom>
            <a:avLst/>
            <a:gdLst/>
            <a:ahLst/>
            <a:cxnLst/>
            <a:rect l="l" t="t" r="r" b="b"/>
            <a:pathLst>
              <a:path w="4954747" h="9236860">
                <a:moveTo>
                  <a:pt x="0" y="0"/>
                </a:moveTo>
                <a:lnTo>
                  <a:pt x="4954747" y="0"/>
                </a:lnTo>
                <a:lnTo>
                  <a:pt x="4954747" y="9236861"/>
                </a:lnTo>
                <a:lnTo>
                  <a:pt x="0" y="9236861"/>
                </a:lnTo>
                <a:lnTo>
                  <a:pt x="0" y="0"/>
                </a:lnTo>
                <a:close/>
              </a:path>
            </a:pathLst>
          </a:custGeom>
          <a:blipFill>
            <a:blip r:embed="rId5"/>
            <a:stretch>
              <a:fillRect/>
            </a:stretch>
          </a:blipFill>
        </p:spPr>
        <p:txBody>
          <a:bodyPr/>
          <a:lstStyle/>
          <a:p>
            <a:endParaRPr lang="pt-BR"/>
          </a:p>
        </p:txBody>
      </p:sp>
      <p:sp>
        <p:nvSpPr>
          <p:cNvPr id="8" name="TextBox 8"/>
          <p:cNvSpPr txBox="1"/>
          <p:nvPr/>
        </p:nvSpPr>
        <p:spPr>
          <a:xfrm>
            <a:off x="-975957" y="202195"/>
            <a:ext cx="6175370" cy="676861"/>
          </a:xfrm>
          <a:prstGeom prst="rect">
            <a:avLst/>
          </a:prstGeom>
        </p:spPr>
        <p:txBody>
          <a:bodyPr lIns="0" tIns="0" rIns="0" bIns="0" rtlCol="0" anchor="t">
            <a:spAutoFit/>
          </a:bodyPr>
          <a:lstStyle/>
          <a:p>
            <a:pPr marL="0" lvl="0" indent="0" algn="ctr">
              <a:lnSpc>
                <a:spcPts val="5481"/>
              </a:lnSpc>
              <a:spcBef>
                <a:spcPct val="0"/>
              </a:spcBef>
            </a:pPr>
            <a:r>
              <a:rPr lang="en-US" sz="4216" spc="-21">
                <a:solidFill>
                  <a:srgbClr val="FFFFFF"/>
                </a:solidFill>
                <a:latin typeface="Hammersmith One"/>
              </a:rPr>
              <a:t>Hobbie Switch</a:t>
            </a:r>
          </a:p>
        </p:txBody>
      </p:sp>
      <p:sp>
        <p:nvSpPr>
          <p:cNvPr id="9" name="TextBox 9"/>
          <p:cNvSpPr txBox="1"/>
          <p:nvPr/>
        </p:nvSpPr>
        <p:spPr>
          <a:xfrm>
            <a:off x="5124835" y="123311"/>
            <a:ext cx="10217136" cy="2042437"/>
          </a:xfrm>
          <a:prstGeom prst="rect">
            <a:avLst/>
          </a:prstGeom>
        </p:spPr>
        <p:txBody>
          <a:bodyPr lIns="0" tIns="0" rIns="0" bIns="0" rtlCol="0" anchor="t">
            <a:spAutoFit/>
          </a:bodyPr>
          <a:lstStyle/>
          <a:p>
            <a:pPr algn="ctr">
              <a:lnSpc>
                <a:spcPts val="5481"/>
              </a:lnSpc>
            </a:pPr>
            <a:r>
              <a:rPr lang="en-US" sz="4216" spc="-21">
                <a:solidFill>
                  <a:srgbClr val="000000"/>
                </a:solidFill>
                <a:latin typeface="Hammersmith One"/>
              </a:rPr>
              <a:t>• Barra de pesquisa</a:t>
            </a:r>
          </a:p>
          <a:p>
            <a:pPr algn="ctr">
              <a:lnSpc>
                <a:spcPts val="5481"/>
              </a:lnSpc>
            </a:pPr>
            <a:endParaRPr lang="en-US" sz="4216" spc="-21">
              <a:solidFill>
                <a:srgbClr val="000000"/>
              </a:solidFill>
              <a:latin typeface="Hammersmith One"/>
            </a:endParaRPr>
          </a:p>
          <a:p>
            <a:pPr algn="ctr">
              <a:lnSpc>
                <a:spcPts val="5481"/>
              </a:lnSpc>
              <a:spcBef>
                <a:spcPct val="0"/>
              </a:spcBef>
            </a:pPr>
            <a:endParaRPr lang="en-US" sz="4216" spc="-21">
              <a:solidFill>
                <a:srgbClr val="000000"/>
              </a:solidFill>
              <a:latin typeface="Hammersmith One"/>
            </a:endParaRPr>
          </a:p>
        </p:txBody>
      </p:sp>
      <p:sp>
        <p:nvSpPr>
          <p:cNvPr id="10" name="Freeform 10"/>
          <p:cNvSpPr/>
          <p:nvPr/>
        </p:nvSpPr>
        <p:spPr>
          <a:xfrm>
            <a:off x="15532200" y="3894101"/>
            <a:ext cx="135337" cy="137843"/>
          </a:xfrm>
          <a:custGeom>
            <a:avLst/>
            <a:gdLst/>
            <a:ahLst/>
            <a:cxnLst/>
            <a:rect l="l" t="t" r="r" b="b"/>
            <a:pathLst>
              <a:path w="135337" h="137843">
                <a:moveTo>
                  <a:pt x="0" y="0"/>
                </a:moveTo>
                <a:lnTo>
                  <a:pt x="135337" y="0"/>
                </a:lnTo>
                <a:lnTo>
                  <a:pt x="135337" y="137844"/>
                </a:lnTo>
                <a:lnTo>
                  <a:pt x="0" y="1378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11" name="Freeform 11"/>
          <p:cNvSpPr/>
          <p:nvPr/>
        </p:nvSpPr>
        <p:spPr>
          <a:xfrm>
            <a:off x="15953456" y="4412250"/>
            <a:ext cx="135337" cy="137843"/>
          </a:xfrm>
          <a:custGeom>
            <a:avLst/>
            <a:gdLst/>
            <a:ahLst/>
            <a:cxnLst/>
            <a:rect l="l" t="t" r="r" b="b"/>
            <a:pathLst>
              <a:path w="135337" h="137843">
                <a:moveTo>
                  <a:pt x="0" y="0"/>
                </a:moveTo>
                <a:lnTo>
                  <a:pt x="135337" y="0"/>
                </a:lnTo>
                <a:lnTo>
                  <a:pt x="135337" y="137843"/>
                </a:lnTo>
                <a:lnTo>
                  <a:pt x="0" y="1378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12" name="Freeform 12"/>
          <p:cNvSpPr/>
          <p:nvPr/>
        </p:nvSpPr>
        <p:spPr>
          <a:xfrm>
            <a:off x="17491448" y="4343328"/>
            <a:ext cx="135337" cy="137843"/>
          </a:xfrm>
          <a:custGeom>
            <a:avLst/>
            <a:gdLst/>
            <a:ahLst/>
            <a:cxnLst/>
            <a:rect l="l" t="t" r="r" b="b"/>
            <a:pathLst>
              <a:path w="135337" h="137843">
                <a:moveTo>
                  <a:pt x="0" y="0"/>
                </a:moveTo>
                <a:lnTo>
                  <a:pt x="135337" y="0"/>
                </a:lnTo>
                <a:lnTo>
                  <a:pt x="135337" y="137843"/>
                </a:lnTo>
                <a:lnTo>
                  <a:pt x="0" y="1378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13" name="Freeform 13"/>
          <p:cNvSpPr/>
          <p:nvPr/>
        </p:nvSpPr>
        <p:spPr>
          <a:xfrm>
            <a:off x="17423780" y="3825180"/>
            <a:ext cx="135337" cy="137843"/>
          </a:xfrm>
          <a:custGeom>
            <a:avLst/>
            <a:gdLst/>
            <a:ahLst/>
            <a:cxnLst/>
            <a:rect l="l" t="t" r="r" b="b"/>
            <a:pathLst>
              <a:path w="135337" h="137843">
                <a:moveTo>
                  <a:pt x="0" y="0"/>
                </a:moveTo>
                <a:lnTo>
                  <a:pt x="135336" y="0"/>
                </a:lnTo>
                <a:lnTo>
                  <a:pt x="135336" y="137843"/>
                </a:lnTo>
                <a:lnTo>
                  <a:pt x="0" y="1378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grpSp>
        <p:nvGrpSpPr>
          <p:cNvPr id="14" name="Group 14"/>
          <p:cNvGrpSpPr/>
          <p:nvPr/>
        </p:nvGrpSpPr>
        <p:grpSpPr>
          <a:xfrm>
            <a:off x="446568" y="1296700"/>
            <a:ext cx="7144256" cy="1284715"/>
            <a:chOff x="0" y="0"/>
            <a:chExt cx="1882534" cy="338526"/>
          </a:xfrm>
        </p:grpSpPr>
        <p:sp>
          <p:nvSpPr>
            <p:cNvPr id="15" name="Freeform 15"/>
            <p:cNvSpPr/>
            <p:nvPr/>
          </p:nvSpPr>
          <p:spPr>
            <a:xfrm>
              <a:off x="0" y="0"/>
              <a:ext cx="1882534" cy="338526"/>
            </a:xfrm>
            <a:custGeom>
              <a:avLst/>
              <a:gdLst/>
              <a:ahLst/>
              <a:cxnLst/>
              <a:rect l="l" t="t" r="r" b="b"/>
              <a:pathLst>
                <a:path w="1882534" h="338526">
                  <a:moveTo>
                    <a:pt x="10662" y="0"/>
                  </a:moveTo>
                  <a:lnTo>
                    <a:pt x="1871872" y="0"/>
                  </a:lnTo>
                  <a:cubicBezTo>
                    <a:pt x="1874699" y="0"/>
                    <a:pt x="1877411" y="1123"/>
                    <a:pt x="1879411" y="3123"/>
                  </a:cubicBezTo>
                  <a:cubicBezTo>
                    <a:pt x="1881410" y="5122"/>
                    <a:pt x="1882534" y="7834"/>
                    <a:pt x="1882534" y="10662"/>
                  </a:cubicBezTo>
                  <a:lnTo>
                    <a:pt x="1882534" y="327864"/>
                  </a:lnTo>
                  <a:cubicBezTo>
                    <a:pt x="1882534" y="330692"/>
                    <a:pt x="1881410" y="333404"/>
                    <a:pt x="1879411" y="335403"/>
                  </a:cubicBezTo>
                  <a:cubicBezTo>
                    <a:pt x="1877411" y="337403"/>
                    <a:pt x="1874699" y="338526"/>
                    <a:pt x="1871872" y="338526"/>
                  </a:cubicBezTo>
                  <a:lnTo>
                    <a:pt x="10662" y="338526"/>
                  </a:lnTo>
                  <a:cubicBezTo>
                    <a:pt x="7834" y="338526"/>
                    <a:pt x="5122" y="337403"/>
                    <a:pt x="3123" y="335403"/>
                  </a:cubicBezTo>
                  <a:cubicBezTo>
                    <a:pt x="1123" y="333404"/>
                    <a:pt x="0" y="330692"/>
                    <a:pt x="0" y="327864"/>
                  </a:cubicBezTo>
                  <a:lnTo>
                    <a:pt x="0" y="10662"/>
                  </a:lnTo>
                  <a:cubicBezTo>
                    <a:pt x="0" y="7834"/>
                    <a:pt x="1123" y="5122"/>
                    <a:pt x="3123" y="3123"/>
                  </a:cubicBezTo>
                  <a:cubicBezTo>
                    <a:pt x="5122" y="1123"/>
                    <a:pt x="7834" y="0"/>
                    <a:pt x="10662" y="0"/>
                  </a:cubicBezTo>
                  <a:close/>
                </a:path>
              </a:pathLst>
            </a:custGeom>
            <a:solidFill>
              <a:srgbClr val="000000">
                <a:alpha val="0"/>
              </a:srgbClr>
            </a:solidFill>
            <a:ln w="57150" cap="sq">
              <a:solidFill>
                <a:srgbClr val="5271FF"/>
              </a:solidFill>
              <a:prstDash val="solid"/>
              <a:miter/>
            </a:ln>
          </p:spPr>
          <p:txBody>
            <a:bodyPr/>
            <a:lstStyle/>
            <a:p>
              <a:endParaRPr lang="pt-BR"/>
            </a:p>
          </p:txBody>
        </p:sp>
        <p:sp>
          <p:nvSpPr>
            <p:cNvPr id="16" name="TextBox 16"/>
            <p:cNvSpPr txBox="1"/>
            <p:nvPr/>
          </p:nvSpPr>
          <p:spPr>
            <a:xfrm>
              <a:off x="0" y="-28575"/>
              <a:ext cx="1882534" cy="367101"/>
            </a:xfrm>
            <a:prstGeom prst="rect">
              <a:avLst/>
            </a:prstGeom>
          </p:spPr>
          <p:txBody>
            <a:bodyPr lIns="71403" tIns="71403" rIns="71403" bIns="71403" rtlCol="0" anchor="ctr"/>
            <a:lstStyle/>
            <a:p>
              <a:pPr algn="ctr">
                <a:lnSpc>
                  <a:spcPts val="2956"/>
                </a:lnSpc>
              </a:pPr>
              <a:endParaRPr/>
            </a:p>
          </p:txBody>
        </p:sp>
      </p:grpSp>
      <p:grpSp>
        <p:nvGrpSpPr>
          <p:cNvPr id="17" name="Group 17"/>
          <p:cNvGrpSpPr/>
          <p:nvPr/>
        </p:nvGrpSpPr>
        <p:grpSpPr>
          <a:xfrm>
            <a:off x="8450505" y="1491005"/>
            <a:ext cx="3565795" cy="896104"/>
            <a:chOff x="0" y="0"/>
            <a:chExt cx="939598" cy="236126"/>
          </a:xfrm>
        </p:grpSpPr>
        <p:sp>
          <p:nvSpPr>
            <p:cNvPr id="18" name="Freeform 18"/>
            <p:cNvSpPr/>
            <p:nvPr/>
          </p:nvSpPr>
          <p:spPr>
            <a:xfrm>
              <a:off x="0" y="0"/>
              <a:ext cx="939598" cy="236126"/>
            </a:xfrm>
            <a:custGeom>
              <a:avLst/>
              <a:gdLst/>
              <a:ahLst/>
              <a:cxnLst/>
              <a:rect l="l" t="t" r="r" b="b"/>
              <a:pathLst>
                <a:path w="939598" h="236126">
                  <a:moveTo>
                    <a:pt x="21362" y="0"/>
                  </a:moveTo>
                  <a:lnTo>
                    <a:pt x="918236" y="0"/>
                  </a:lnTo>
                  <a:cubicBezTo>
                    <a:pt x="930034" y="0"/>
                    <a:pt x="939598" y="9564"/>
                    <a:pt x="939598" y="21362"/>
                  </a:cubicBezTo>
                  <a:lnTo>
                    <a:pt x="939598" y="214764"/>
                  </a:lnTo>
                  <a:cubicBezTo>
                    <a:pt x="939598" y="226562"/>
                    <a:pt x="930034" y="236126"/>
                    <a:pt x="918236" y="236126"/>
                  </a:cubicBezTo>
                  <a:lnTo>
                    <a:pt x="21362" y="236126"/>
                  </a:lnTo>
                  <a:cubicBezTo>
                    <a:pt x="9564" y="236126"/>
                    <a:pt x="0" y="226562"/>
                    <a:pt x="0" y="214764"/>
                  </a:cubicBezTo>
                  <a:lnTo>
                    <a:pt x="0" y="21362"/>
                  </a:lnTo>
                  <a:cubicBezTo>
                    <a:pt x="0" y="9564"/>
                    <a:pt x="9564" y="0"/>
                    <a:pt x="21362" y="0"/>
                  </a:cubicBezTo>
                  <a:close/>
                </a:path>
              </a:pathLst>
            </a:custGeom>
            <a:solidFill>
              <a:srgbClr val="FEFEFE"/>
            </a:solidFill>
            <a:ln w="57150" cap="sq">
              <a:solidFill>
                <a:srgbClr val="5271FF"/>
              </a:solidFill>
              <a:prstDash val="solid"/>
              <a:miter/>
            </a:ln>
          </p:spPr>
          <p:txBody>
            <a:bodyPr/>
            <a:lstStyle/>
            <a:p>
              <a:endParaRPr lang="pt-BR"/>
            </a:p>
          </p:txBody>
        </p:sp>
        <p:sp>
          <p:nvSpPr>
            <p:cNvPr id="19" name="TextBox 19"/>
            <p:cNvSpPr txBox="1"/>
            <p:nvPr/>
          </p:nvSpPr>
          <p:spPr>
            <a:xfrm>
              <a:off x="0" y="-28575"/>
              <a:ext cx="939598" cy="264701"/>
            </a:xfrm>
            <a:prstGeom prst="rect">
              <a:avLst/>
            </a:prstGeom>
          </p:spPr>
          <p:txBody>
            <a:bodyPr lIns="71403" tIns="71403" rIns="71403" bIns="71403" rtlCol="0" anchor="ctr"/>
            <a:lstStyle/>
            <a:p>
              <a:pPr algn="ctr">
                <a:lnSpc>
                  <a:spcPts val="2956"/>
                </a:lnSpc>
              </a:pPr>
              <a:endParaRPr/>
            </a:p>
          </p:txBody>
        </p:sp>
      </p:grpSp>
      <p:sp>
        <p:nvSpPr>
          <p:cNvPr id="20" name="TextBox 20"/>
          <p:cNvSpPr txBox="1"/>
          <p:nvPr/>
        </p:nvSpPr>
        <p:spPr>
          <a:xfrm>
            <a:off x="8450505" y="1575783"/>
            <a:ext cx="3565795" cy="697974"/>
          </a:xfrm>
          <a:prstGeom prst="rect">
            <a:avLst/>
          </a:prstGeom>
        </p:spPr>
        <p:txBody>
          <a:bodyPr lIns="0" tIns="0" rIns="0" bIns="0" rtlCol="0" anchor="t">
            <a:spAutoFit/>
          </a:bodyPr>
          <a:lstStyle/>
          <a:p>
            <a:pPr algn="ctr">
              <a:lnSpc>
                <a:spcPts val="2740"/>
              </a:lnSpc>
              <a:spcBef>
                <a:spcPct val="0"/>
              </a:spcBef>
            </a:pPr>
            <a:r>
              <a:rPr lang="en-US" sz="2108" spc="-10">
                <a:solidFill>
                  <a:srgbClr val="000000"/>
                </a:solidFill>
                <a:latin typeface="Hammersmith One"/>
              </a:rPr>
              <a:t>Permanência da Barra de navegação</a:t>
            </a:r>
          </a:p>
        </p:txBody>
      </p:sp>
      <p:sp>
        <p:nvSpPr>
          <p:cNvPr id="21" name="AutoShape 21"/>
          <p:cNvSpPr/>
          <p:nvPr/>
        </p:nvSpPr>
        <p:spPr>
          <a:xfrm>
            <a:off x="7590825" y="1939057"/>
            <a:ext cx="859681" cy="0"/>
          </a:xfrm>
          <a:prstGeom prst="line">
            <a:avLst/>
          </a:prstGeom>
          <a:ln w="57150" cap="flat">
            <a:solidFill>
              <a:srgbClr val="5271FF"/>
            </a:solidFill>
            <a:prstDash val="solid"/>
            <a:headEnd type="none" w="sm" len="sm"/>
            <a:tailEnd type="triangle" w="lg" len="med"/>
          </a:ln>
        </p:spPr>
        <p:txBody>
          <a:bodyPr/>
          <a:lstStyle/>
          <a:p>
            <a:endParaRPr lang="pt-BR"/>
          </a:p>
        </p:txBody>
      </p:sp>
      <p:grpSp>
        <p:nvGrpSpPr>
          <p:cNvPr id="22" name="Group 22"/>
          <p:cNvGrpSpPr/>
          <p:nvPr/>
        </p:nvGrpSpPr>
        <p:grpSpPr>
          <a:xfrm>
            <a:off x="13973956" y="2165747"/>
            <a:ext cx="699788" cy="604645"/>
            <a:chOff x="0" y="0"/>
            <a:chExt cx="184396" cy="159326"/>
          </a:xfrm>
        </p:grpSpPr>
        <p:sp>
          <p:nvSpPr>
            <p:cNvPr id="23" name="Freeform 23"/>
            <p:cNvSpPr/>
            <p:nvPr/>
          </p:nvSpPr>
          <p:spPr>
            <a:xfrm>
              <a:off x="0" y="0"/>
              <a:ext cx="184396" cy="159326"/>
            </a:xfrm>
            <a:custGeom>
              <a:avLst/>
              <a:gdLst/>
              <a:ahLst/>
              <a:cxnLst/>
              <a:rect l="l" t="t" r="r" b="b"/>
              <a:pathLst>
                <a:path w="184396" h="159326">
                  <a:moveTo>
                    <a:pt x="79663" y="0"/>
                  </a:moveTo>
                  <a:lnTo>
                    <a:pt x="104733" y="0"/>
                  </a:lnTo>
                  <a:cubicBezTo>
                    <a:pt x="148730" y="0"/>
                    <a:pt x="184396" y="35666"/>
                    <a:pt x="184396" y="79663"/>
                  </a:cubicBezTo>
                  <a:lnTo>
                    <a:pt x="184396" y="79663"/>
                  </a:lnTo>
                  <a:cubicBezTo>
                    <a:pt x="184396" y="123660"/>
                    <a:pt x="148730" y="159326"/>
                    <a:pt x="104733" y="159326"/>
                  </a:cubicBezTo>
                  <a:lnTo>
                    <a:pt x="79663" y="159326"/>
                  </a:lnTo>
                  <a:cubicBezTo>
                    <a:pt x="35666" y="159326"/>
                    <a:pt x="0" y="123660"/>
                    <a:pt x="0" y="79663"/>
                  </a:cubicBezTo>
                  <a:lnTo>
                    <a:pt x="0" y="79663"/>
                  </a:lnTo>
                  <a:cubicBezTo>
                    <a:pt x="0" y="35666"/>
                    <a:pt x="35666" y="0"/>
                    <a:pt x="79663" y="0"/>
                  </a:cubicBezTo>
                  <a:close/>
                </a:path>
              </a:pathLst>
            </a:custGeom>
            <a:solidFill>
              <a:srgbClr val="000000">
                <a:alpha val="0"/>
              </a:srgbClr>
            </a:solidFill>
            <a:ln w="57150" cap="sq">
              <a:solidFill>
                <a:srgbClr val="D00000"/>
              </a:solidFill>
              <a:prstDash val="solid"/>
              <a:miter/>
            </a:ln>
          </p:spPr>
          <p:txBody>
            <a:bodyPr/>
            <a:lstStyle/>
            <a:p>
              <a:endParaRPr lang="pt-BR"/>
            </a:p>
          </p:txBody>
        </p:sp>
        <p:sp>
          <p:nvSpPr>
            <p:cNvPr id="24" name="TextBox 24"/>
            <p:cNvSpPr txBox="1"/>
            <p:nvPr/>
          </p:nvSpPr>
          <p:spPr>
            <a:xfrm>
              <a:off x="0" y="-28575"/>
              <a:ext cx="184396" cy="187901"/>
            </a:xfrm>
            <a:prstGeom prst="rect">
              <a:avLst/>
            </a:prstGeom>
          </p:spPr>
          <p:txBody>
            <a:bodyPr lIns="71403" tIns="71403" rIns="71403" bIns="71403" rtlCol="0" anchor="ctr"/>
            <a:lstStyle/>
            <a:p>
              <a:pPr algn="ctr">
                <a:lnSpc>
                  <a:spcPts val="2956"/>
                </a:lnSpc>
              </a:pPr>
              <a:endParaRPr/>
            </a:p>
          </p:txBody>
        </p:sp>
      </p:grpSp>
      <p:grpSp>
        <p:nvGrpSpPr>
          <p:cNvPr id="25" name="Group 25"/>
          <p:cNvGrpSpPr/>
          <p:nvPr/>
        </p:nvGrpSpPr>
        <p:grpSpPr>
          <a:xfrm>
            <a:off x="15199376" y="2125000"/>
            <a:ext cx="1962774" cy="604645"/>
            <a:chOff x="0" y="0"/>
            <a:chExt cx="517197" cy="159326"/>
          </a:xfrm>
        </p:grpSpPr>
        <p:sp>
          <p:nvSpPr>
            <p:cNvPr id="26" name="Freeform 26"/>
            <p:cNvSpPr/>
            <p:nvPr/>
          </p:nvSpPr>
          <p:spPr>
            <a:xfrm>
              <a:off x="0" y="0"/>
              <a:ext cx="517197" cy="159326"/>
            </a:xfrm>
            <a:custGeom>
              <a:avLst/>
              <a:gdLst/>
              <a:ahLst/>
              <a:cxnLst/>
              <a:rect l="l" t="t" r="r" b="b"/>
              <a:pathLst>
                <a:path w="517197" h="159326">
                  <a:moveTo>
                    <a:pt x="38809" y="0"/>
                  </a:moveTo>
                  <a:lnTo>
                    <a:pt x="478389" y="0"/>
                  </a:lnTo>
                  <a:cubicBezTo>
                    <a:pt x="499822" y="0"/>
                    <a:pt x="517197" y="17375"/>
                    <a:pt x="517197" y="38809"/>
                  </a:cubicBezTo>
                  <a:lnTo>
                    <a:pt x="517197" y="120517"/>
                  </a:lnTo>
                  <a:cubicBezTo>
                    <a:pt x="517197" y="141951"/>
                    <a:pt x="499822" y="159326"/>
                    <a:pt x="478389" y="159326"/>
                  </a:cubicBezTo>
                  <a:lnTo>
                    <a:pt x="38809" y="159326"/>
                  </a:lnTo>
                  <a:cubicBezTo>
                    <a:pt x="17375" y="159326"/>
                    <a:pt x="0" y="141951"/>
                    <a:pt x="0" y="120517"/>
                  </a:cubicBezTo>
                  <a:lnTo>
                    <a:pt x="0" y="38809"/>
                  </a:lnTo>
                  <a:cubicBezTo>
                    <a:pt x="0" y="17375"/>
                    <a:pt x="17375" y="0"/>
                    <a:pt x="38809" y="0"/>
                  </a:cubicBezTo>
                  <a:close/>
                </a:path>
              </a:pathLst>
            </a:custGeom>
            <a:solidFill>
              <a:srgbClr val="000000">
                <a:alpha val="0"/>
              </a:srgbClr>
            </a:solidFill>
            <a:ln w="57150" cap="sq">
              <a:solidFill>
                <a:srgbClr val="6422B8"/>
              </a:solidFill>
              <a:prstDash val="solid"/>
              <a:miter/>
            </a:ln>
          </p:spPr>
          <p:txBody>
            <a:bodyPr/>
            <a:lstStyle/>
            <a:p>
              <a:endParaRPr lang="pt-BR"/>
            </a:p>
          </p:txBody>
        </p:sp>
        <p:sp>
          <p:nvSpPr>
            <p:cNvPr id="27" name="TextBox 27"/>
            <p:cNvSpPr txBox="1"/>
            <p:nvPr/>
          </p:nvSpPr>
          <p:spPr>
            <a:xfrm>
              <a:off x="0" y="-28575"/>
              <a:ext cx="517197" cy="187901"/>
            </a:xfrm>
            <a:prstGeom prst="rect">
              <a:avLst/>
            </a:prstGeom>
          </p:spPr>
          <p:txBody>
            <a:bodyPr lIns="71403" tIns="71403" rIns="71403" bIns="71403" rtlCol="0" anchor="ctr"/>
            <a:lstStyle/>
            <a:p>
              <a:pPr algn="ctr">
                <a:lnSpc>
                  <a:spcPts val="2956"/>
                </a:lnSpc>
              </a:pPr>
              <a:endParaRPr/>
            </a:p>
          </p:txBody>
        </p:sp>
      </p:grpSp>
      <p:grpSp>
        <p:nvGrpSpPr>
          <p:cNvPr id="28" name="Group 28"/>
          <p:cNvGrpSpPr/>
          <p:nvPr/>
        </p:nvGrpSpPr>
        <p:grpSpPr>
          <a:xfrm>
            <a:off x="10505508" y="2468070"/>
            <a:ext cx="2529499" cy="928488"/>
            <a:chOff x="0" y="0"/>
            <a:chExt cx="666531" cy="244659"/>
          </a:xfrm>
        </p:grpSpPr>
        <p:sp>
          <p:nvSpPr>
            <p:cNvPr id="29" name="Freeform 29"/>
            <p:cNvSpPr/>
            <p:nvPr/>
          </p:nvSpPr>
          <p:spPr>
            <a:xfrm>
              <a:off x="0" y="0"/>
              <a:ext cx="666531" cy="244659"/>
            </a:xfrm>
            <a:custGeom>
              <a:avLst/>
              <a:gdLst/>
              <a:ahLst/>
              <a:cxnLst/>
              <a:rect l="l" t="t" r="r" b="b"/>
              <a:pathLst>
                <a:path w="666531" h="244659">
                  <a:moveTo>
                    <a:pt x="30114" y="0"/>
                  </a:moveTo>
                  <a:lnTo>
                    <a:pt x="636417" y="0"/>
                  </a:lnTo>
                  <a:cubicBezTo>
                    <a:pt x="653048" y="0"/>
                    <a:pt x="666531" y="13482"/>
                    <a:pt x="666531" y="30114"/>
                  </a:cubicBezTo>
                  <a:lnTo>
                    <a:pt x="666531" y="214546"/>
                  </a:lnTo>
                  <a:cubicBezTo>
                    <a:pt x="666531" y="231177"/>
                    <a:pt x="653048" y="244659"/>
                    <a:pt x="636417" y="244659"/>
                  </a:cubicBezTo>
                  <a:lnTo>
                    <a:pt x="30114" y="244659"/>
                  </a:lnTo>
                  <a:cubicBezTo>
                    <a:pt x="13482" y="244659"/>
                    <a:pt x="0" y="231177"/>
                    <a:pt x="0" y="214546"/>
                  </a:cubicBezTo>
                  <a:lnTo>
                    <a:pt x="0" y="30114"/>
                  </a:lnTo>
                  <a:cubicBezTo>
                    <a:pt x="0" y="13482"/>
                    <a:pt x="13482" y="0"/>
                    <a:pt x="30114" y="0"/>
                  </a:cubicBezTo>
                  <a:close/>
                </a:path>
              </a:pathLst>
            </a:custGeom>
            <a:solidFill>
              <a:srgbClr val="FEFEFE"/>
            </a:solidFill>
            <a:ln w="57150" cap="sq">
              <a:solidFill>
                <a:srgbClr val="D00000"/>
              </a:solidFill>
              <a:prstDash val="solid"/>
              <a:miter/>
            </a:ln>
          </p:spPr>
          <p:txBody>
            <a:bodyPr/>
            <a:lstStyle/>
            <a:p>
              <a:endParaRPr lang="pt-BR"/>
            </a:p>
          </p:txBody>
        </p:sp>
        <p:sp>
          <p:nvSpPr>
            <p:cNvPr id="30" name="TextBox 30"/>
            <p:cNvSpPr txBox="1"/>
            <p:nvPr/>
          </p:nvSpPr>
          <p:spPr>
            <a:xfrm>
              <a:off x="0" y="-28575"/>
              <a:ext cx="666531" cy="273234"/>
            </a:xfrm>
            <a:prstGeom prst="rect">
              <a:avLst/>
            </a:prstGeom>
          </p:spPr>
          <p:txBody>
            <a:bodyPr lIns="71403" tIns="71403" rIns="71403" bIns="71403" rtlCol="0" anchor="ctr"/>
            <a:lstStyle/>
            <a:p>
              <a:pPr algn="ctr">
                <a:lnSpc>
                  <a:spcPts val="2956"/>
                </a:lnSpc>
              </a:pPr>
              <a:endParaRPr/>
            </a:p>
          </p:txBody>
        </p:sp>
      </p:grpSp>
      <p:sp>
        <p:nvSpPr>
          <p:cNvPr id="31" name="TextBox 31"/>
          <p:cNvSpPr txBox="1"/>
          <p:nvPr/>
        </p:nvSpPr>
        <p:spPr>
          <a:xfrm>
            <a:off x="10505508" y="2531859"/>
            <a:ext cx="2529499" cy="791384"/>
          </a:xfrm>
          <a:prstGeom prst="rect">
            <a:avLst/>
          </a:prstGeom>
        </p:spPr>
        <p:txBody>
          <a:bodyPr lIns="0" tIns="0" rIns="0" bIns="0" rtlCol="0" anchor="t">
            <a:spAutoFit/>
          </a:bodyPr>
          <a:lstStyle/>
          <a:p>
            <a:pPr algn="ctr">
              <a:lnSpc>
                <a:spcPts val="2192"/>
              </a:lnSpc>
              <a:spcBef>
                <a:spcPct val="0"/>
              </a:spcBef>
            </a:pPr>
            <a:r>
              <a:rPr lang="en-US" sz="1686" spc="-8">
                <a:solidFill>
                  <a:srgbClr val="000000"/>
                </a:solidFill>
                <a:latin typeface="Hammersmith One"/>
              </a:rPr>
              <a:t>Retorna para a página que estava anteriormente</a:t>
            </a:r>
          </a:p>
        </p:txBody>
      </p:sp>
      <p:sp>
        <p:nvSpPr>
          <p:cNvPr id="32" name="AutoShape 32"/>
          <p:cNvSpPr/>
          <p:nvPr/>
        </p:nvSpPr>
        <p:spPr>
          <a:xfrm flipH="1" flipV="1">
            <a:off x="13062302" y="2608191"/>
            <a:ext cx="962897" cy="0"/>
          </a:xfrm>
          <a:prstGeom prst="line">
            <a:avLst/>
          </a:prstGeom>
          <a:ln w="57150" cap="flat">
            <a:solidFill>
              <a:srgbClr val="D00000"/>
            </a:solidFill>
            <a:prstDash val="solid"/>
            <a:headEnd type="none" w="sm" len="sm"/>
            <a:tailEnd type="triangle" w="lg" len="med"/>
          </a:ln>
        </p:spPr>
        <p:txBody>
          <a:bodyPr/>
          <a:lstStyle/>
          <a:p>
            <a:endParaRPr lang="pt-BR"/>
          </a:p>
        </p:txBody>
      </p:sp>
      <p:grpSp>
        <p:nvGrpSpPr>
          <p:cNvPr id="33" name="Group 33"/>
          <p:cNvGrpSpPr/>
          <p:nvPr/>
        </p:nvGrpSpPr>
        <p:grpSpPr>
          <a:xfrm>
            <a:off x="10505508" y="3557214"/>
            <a:ext cx="2556794" cy="775785"/>
            <a:chOff x="0" y="0"/>
            <a:chExt cx="673723" cy="204422"/>
          </a:xfrm>
        </p:grpSpPr>
        <p:sp>
          <p:nvSpPr>
            <p:cNvPr id="34" name="Freeform 34"/>
            <p:cNvSpPr/>
            <p:nvPr/>
          </p:nvSpPr>
          <p:spPr>
            <a:xfrm>
              <a:off x="0" y="0"/>
              <a:ext cx="673723" cy="204422"/>
            </a:xfrm>
            <a:custGeom>
              <a:avLst/>
              <a:gdLst/>
              <a:ahLst/>
              <a:cxnLst/>
              <a:rect l="l" t="t" r="r" b="b"/>
              <a:pathLst>
                <a:path w="673723" h="204422">
                  <a:moveTo>
                    <a:pt x="29792" y="0"/>
                  </a:moveTo>
                  <a:lnTo>
                    <a:pt x="643931" y="0"/>
                  </a:lnTo>
                  <a:cubicBezTo>
                    <a:pt x="651832" y="0"/>
                    <a:pt x="659410" y="3139"/>
                    <a:pt x="664997" y="8726"/>
                  </a:cubicBezTo>
                  <a:cubicBezTo>
                    <a:pt x="670584" y="14313"/>
                    <a:pt x="673723" y="21891"/>
                    <a:pt x="673723" y="29792"/>
                  </a:cubicBezTo>
                  <a:lnTo>
                    <a:pt x="673723" y="174630"/>
                  </a:lnTo>
                  <a:cubicBezTo>
                    <a:pt x="673723" y="182531"/>
                    <a:pt x="670584" y="190109"/>
                    <a:pt x="664997" y="195696"/>
                  </a:cubicBezTo>
                  <a:cubicBezTo>
                    <a:pt x="659410" y="201283"/>
                    <a:pt x="651832" y="204422"/>
                    <a:pt x="643931" y="204422"/>
                  </a:cubicBezTo>
                  <a:lnTo>
                    <a:pt x="29792" y="204422"/>
                  </a:lnTo>
                  <a:cubicBezTo>
                    <a:pt x="21891" y="204422"/>
                    <a:pt x="14313" y="201283"/>
                    <a:pt x="8726" y="195696"/>
                  </a:cubicBezTo>
                  <a:cubicBezTo>
                    <a:pt x="3139" y="190109"/>
                    <a:pt x="0" y="182531"/>
                    <a:pt x="0" y="174630"/>
                  </a:cubicBezTo>
                  <a:lnTo>
                    <a:pt x="0" y="29792"/>
                  </a:lnTo>
                  <a:cubicBezTo>
                    <a:pt x="0" y="21891"/>
                    <a:pt x="3139" y="14313"/>
                    <a:pt x="8726" y="8726"/>
                  </a:cubicBezTo>
                  <a:cubicBezTo>
                    <a:pt x="14313" y="3139"/>
                    <a:pt x="21891" y="0"/>
                    <a:pt x="29792" y="0"/>
                  </a:cubicBezTo>
                  <a:close/>
                </a:path>
              </a:pathLst>
            </a:custGeom>
            <a:solidFill>
              <a:srgbClr val="FEFEFE"/>
            </a:solidFill>
            <a:ln w="57150" cap="sq">
              <a:solidFill>
                <a:srgbClr val="6422B8"/>
              </a:solidFill>
              <a:prstDash val="solid"/>
              <a:miter/>
            </a:ln>
          </p:spPr>
          <p:txBody>
            <a:bodyPr/>
            <a:lstStyle/>
            <a:p>
              <a:endParaRPr lang="pt-BR"/>
            </a:p>
          </p:txBody>
        </p:sp>
        <p:sp>
          <p:nvSpPr>
            <p:cNvPr id="35" name="TextBox 35"/>
            <p:cNvSpPr txBox="1"/>
            <p:nvPr/>
          </p:nvSpPr>
          <p:spPr>
            <a:xfrm>
              <a:off x="0" y="-28575"/>
              <a:ext cx="673723" cy="232997"/>
            </a:xfrm>
            <a:prstGeom prst="rect">
              <a:avLst/>
            </a:prstGeom>
          </p:spPr>
          <p:txBody>
            <a:bodyPr lIns="71403" tIns="71403" rIns="71403" bIns="71403" rtlCol="0" anchor="ctr"/>
            <a:lstStyle/>
            <a:p>
              <a:pPr algn="ctr">
                <a:lnSpc>
                  <a:spcPts val="2956"/>
                </a:lnSpc>
              </a:pPr>
              <a:endParaRPr/>
            </a:p>
          </p:txBody>
        </p:sp>
      </p:grpSp>
      <p:sp>
        <p:nvSpPr>
          <p:cNvPr id="36" name="TextBox 36"/>
          <p:cNvSpPr txBox="1"/>
          <p:nvPr/>
        </p:nvSpPr>
        <p:spPr>
          <a:xfrm>
            <a:off x="10601895" y="3678532"/>
            <a:ext cx="2364021" cy="523624"/>
          </a:xfrm>
          <a:prstGeom prst="rect">
            <a:avLst/>
          </a:prstGeom>
        </p:spPr>
        <p:txBody>
          <a:bodyPr lIns="0" tIns="0" rIns="0" bIns="0" rtlCol="0" anchor="t">
            <a:spAutoFit/>
          </a:bodyPr>
          <a:lstStyle/>
          <a:p>
            <a:pPr algn="ctr">
              <a:lnSpc>
                <a:spcPts val="2192"/>
              </a:lnSpc>
              <a:spcBef>
                <a:spcPct val="0"/>
              </a:spcBef>
            </a:pPr>
            <a:r>
              <a:rPr lang="en-US" sz="1686" spc="-8">
                <a:solidFill>
                  <a:srgbClr val="000000"/>
                </a:solidFill>
                <a:latin typeface="Hammersmith One"/>
              </a:rPr>
              <a:t>Retorna para a página principal</a:t>
            </a:r>
          </a:p>
        </p:txBody>
      </p:sp>
      <p:sp>
        <p:nvSpPr>
          <p:cNvPr id="37" name="AutoShape 37"/>
          <p:cNvSpPr/>
          <p:nvPr/>
        </p:nvSpPr>
        <p:spPr>
          <a:xfrm flipH="1">
            <a:off x="13079372" y="2427323"/>
            <a:ext cx="2120004" cy="1754203"/>
          </a:xfrm>
          <a:prstGeom prst="line">
            <a:avLst/>
          </a:prstGeom>
          <a:ln w="57150" cap="flat">
            <a:solidFill>
              <a:srgbClr val="6422B8"/>
            </a:solidFill>
            <a:prstDash val="solid"/>
            <a:headEnd type="none" w="sm" len="sm"/>
            <a:tailEnd type="triangle" w="lg" len="med"/>
          </a:ln>
        </p:spPr>
        <p:txBody>
          <a:bodyPr/>
          <a:lstStyle/>
          <a:p>
            <a:endParaRPr lang="pt-BR"/>
          </a:p>
        </p:txBody>
      </p:sp>
      <p:grpSp>
        <p:nvGrpSpPr>
          <p:cNvPr id="38" name="Group 38"/>
          <p:cNvGrpSpPr/>
          <p:nvPr/>
        </p:nvGrpSpPr>
        <p:grpSpPr>
          <a:xfrm>
            <a:off x="446568" y="2609387"/>
            <a:ext cx="7144256" cy="3130618"/>
            <a:chOff x="0" y="0"/>
            <a:chExt cx="1882534" cy="824927"/>
          </a:xfrm>
        </p:grpSpPr>
        <p:sp>
          <p:nvSpPr>
            <p:cNvPr id="39" name="Freeform 39"/>
            <p:cNvSpPr/>
            <p:nvPr/>
          </p:nvSpPr>
          <p:spPr>
            <a:xfrm>
              <a:off x="0" y="0"/>
              <a:ext cx="1882534" cy="824927"/>
            </a:xfrm>
            <a:custGeom>
              <a:avLst/>
              <a:gdLst/>
              <a:ahLst/>
              <a:cxnLst/>
              <a:rect l="l" t="t" r="r" b="b"/>
              <a:pathLst>
                <a:path w="1882534" h="824927">
                  <a:moveTo>
                    <a:pt x="10662" y="0"/>
                  </a:moveTo>
                  <a:lnTo>
                    <a:pt x="1871872" y="0"/>
                  </a:lnTo>
                  <a:cubicBezTo>
                    <a:pt x="1874699" y="0"/>
                    <a:pt x="1877411" y="1123"/>
                    <a:pt x="1879411" y="3123"/>
                  </a:cubicBezTo>
                  <a:cubicBezTo>
                    <a:pt x="1881410" y="5122"/>
                    <a:pt x="1882534" y="7834"/>
                    <a:pt x="1882534" y="10662"/>
                  </a:cubicBezTo>
                  <a:lnTo>
                    <a:pt x="1882534" y="814265"/>
                  </a:lnTo>
                  <a:cubicBezTo>
                    <a:pt x="1882534" y="817093"/>
                    <a:pt x="1881410" y="819805"/>
                    <a:pt x="1879411" y="821805"/>
                  </a:cubicBezTo>
                  <a:cubicBezTo>
                    <a:pt x="1877411" y="823804"/>
                    <a:pt x="1874699" y="824927"/>
                    <a:pt x="1871872" y="824927"/>
                  </a:cubicBezTo>
                  <a:lnTo>
                    <a:pt x="10662" y="824927"/>
                  </a:lnTo>
                  <a:cubicBezTo>
                    <a:pt x="7834" y="824927"/>
                    <a:pt x="5122" y="823804"/>
                    <a:pt x="3123" y="821805"/>
                  </a:cubicBezTo>
                  <a:cubicBezTo>
                    <a:pt x="1123" y="819805"/>
                    <a:pt x="0" y="817093"/>
                    <a:pt x="0" y="814265"/>
                  </a:cubicBezTo>
                  <a:lnTo>
                    <a:pt x="0" y="10662"/>
                  </a:lnTo>
                  <a:cubicBezTo>
                    <a:pt x="0" y="7834"/>
                    <a:pt x="1123" y="5122"/>
                    <a:pt x="3123" y="3123"/>
                  </a:cubicBezTo>
                  <a:cubicBezTo>
                    <a:pt x="5122" y="1123"/>
                    <a:pt x="7834" y="0"/>
                    <a:pt x="10662" y="0"/>
                  </a:cubicBezTo>
                  <a:close/>
                </a:path>
              </a:pathLst>
            </a:custGeom>
            <a:solidFill>
              <a:srgbClr val="000000">
                <a:alpha val="0"/>
              </a:srgbClr>
            </a:solidFill>
            <a:ln w="57150" cap="sq">
              <a:solidFill>
                <a:srgbClr val="FF5757"/>
              </a:solidFill>
              <a:prstDash val="solid"/>
              <a:miter/>
            </a:ln>
          </p:spPr>
          <p:txBody>
            <a:bodyPr/>
            <a:lstStyle/>
            <a:p>
              <a:endParaRPr lang="pt-BR"/>
            </a:p>
          </p:txBody>
        </p:sp>
        <p:sp>
          <p:nvSpPr>
            <p:cNvPr id="40" name="TextBox 40"/>
            <p:cNvSpPr txBox="1"/>
            <p:nvPr/>
          </p:nvSpPr>
          <p:spPr>
            <a:xfrm>
              <a:off x="0" y="-28575"/>
              <a:ext cx="1882534" cy="853502"/>
            </a:xfrm>
            <a:prstGeom prst="rect">
              <a:avLst/>
            </a:prstGeom>
          </p:spPr>
          <p:txBody>
            <a:bodyPr lIns="71403" tIns="71403" rIns="71403" bIns="71403" rtlCol="0" anchor="ctr"/>
            <a:lstStyle/>
            <a:p>
              <a:pPr algn="ctr">
                <a:lnSpc>
                  <a:spcPts val="2956"/>
                </a:lnSpc>
              </a:pPr>
              <a:endParaRPr/>
            </a:p>
          </p:txBody>
        </p:sp>
      </p:grpSp>
      <p:grpSp>
        <p:nvGrpSpPr>
          <p:cNvPr id="41" name="Group 41"/>
          <p:cNvGrpSpPr/>
          <p:nvPr/>
        </p:nvGrpSpPr>
        <p:grpSpPr>
          <a:xfrm>
            <a:off x="14173506" y="2822653"/>
            <a:ext cx="3883632" cy="5834704"/>
            <a:chOff x="0" y="0"/>
            <a:chExt cx="1023349" cy="1537462"/>
          </a:xfrm>
        </p:grpSpPr>
        <p:sp>
          <p:nvSpPr>
            <p:cNvPr id="42" name="Freeform 42"/>
            <p:cNvSpPr/>
            <p:nvPr/>
          </p:nvSpPr>
          <p:spPr>
            <a:xfrm>
              <a:off x="0" y="0"/>
              <a:ext cx="1023349" cy="1537462"/>
            </a:xfrm>
            <a:custGeom>
              <a:avLst/>
              <a:gdLst/>
              <a:ahLst/>
              <a:cxnLst/>
              <a:rect l="l" t="t" r="r" b="b"/>
              <a:pathLst>
                <a:path w="1023349" h="1537462">
                  <a:moveTo>
                    <a:pt x="19614" y="0"/>
                  </a:moveTo>
                  <a:lnTo>
                    <a:pt x="1003735" y="0"/>
                  </a:lnTo>
                  <a:cubicBezTo>
                    <a:pt x="1014568" y="0"/>
                    <a:pt x="1023349" y="8781"/>
                    <a:pt x="1023349" y="19614"/>
                  </a:cubicBezTo>
                  <a:lnTo>
                    <a:pt x="1023349" y="1517849"/>
                  </a:lnTo>
                  <a:cubicBezTo>
                    <a:pt x="1023349" y="1528681"/>
                    <a:pt x="1014568" y="1537462"/>
                    <a:pt x="1003735" y="1537462"/>
                  </a:cubicBezTo>
                  <a:lnTo>
                    <a:pt x="19614" y="1537462"/>
                  </a:lnTo>
                  <a:cubicBezTo>
                    <a:pt x="8781" y="1537462"/>
                    <a:pt x="0" y="1528681"/>
                    <a:pt x="0" y="1517849"/>
                  </a:cubicBezTo>
                  <a:lnTo>
                    <a:pt x="0" y="19614"/>
                  </a:lnTo>
                  <a:cubicBezTo>
                    <a:pt x="0" y="8781"/>
                    <a:pt x="8781" y="0"/>
                    <a:pt x="19614" y="0"/>
                  </a:cubicBezTo>
                  <a:close/>
                </a:path>
              </a:pathLst>
            </a:custGeom>
            <a:solidFill>
              <a:srgbClr val="000000">
                <a:alpha val="0"/>
              </a:srgbClr>
            </a:solidFill>
            <a:ln w="57150" cap="sq">
              <a:solidFill>
                <a:srgbClr val="FF5757"/>
              </a:solidFill>
              <a:prstDash val="solid"/>
              <a:miter/>
            </a:ln>
          </p:spPr>
          <p:txBody>
            <a:bodyPr/>
            <a:lstStyle/>
            <a:p>
              <a:endParaRPr lang="pt-BR"/>
            </a:p>
          </p:txBody>
        </p:sp>
        <p:sp>
          <p:nvSpPr>
            <p:cNvPr id="43" name="TextBox 43"/>
            <p:cNvSpPr txBox="1"/>
            <p:nvPr/>
          </p:nvSpPr>
          <p:spPr>
            <a:xfrm>
              <a:off x="0" y="-28575"/>
              <a:ext cx="1023349" cy="1566037"/>
            </a:xfrm>
            <a:prstGeom prst="rect">
              <a:avLst/>
            </a:prstGeom>
          </p:spPr>
          <p:txBody>
            <a:bodyPr lIns="71403" tIns="71403" rIns="71403" bIns="71403" rtlCol="0" anchor="ctr"/>
            <a:lstStyle/>
            <a:p>
              <a:pPr algn="ctr">
                <a:lnSpc>
                  <a:spcPts val="2956"/>
                </a:lnSpc>
              </a:pPr>
              <a:endParaRPr/>
            </a:p>
          </p:txBody>
        </p:sp>
      </p:grpSp>
      <p:grpSp>
        <p:nvGrpSpPr>
          <p:cNvPr id="44" name="Group 44"/>
          <p:cNvGrpSpPr/>
          <p:nvPr/>
        </p:nvGrpSpPr>
        <p:grpSpPr>
          <a:xfrm>
            <a:off x="8331708" y="6258153"/>
            <a:ext cx="4747821" cy="2029553"/>
            <a:chOff x="0" y="0"/>
            <a:chExt cx="1251065" cy="534793"/>
          </a:xfrm>
        </p:grpSpPr>
        <p:sp>
          <p:nvSpPr>
            <p:cNvPr id="45" name="Freeform 45"/>
            <p:cNvSpPr/>
            <p:nvPr/>
          </p:nvSpPr>
          <p:spPr>
            <a:xfrm>
              <a:off x="0" y="0"/>
              <a:ext cx="1251065" cy="534793"/>
            </a:xfrm>
            <a:custGeom>
              <a:avLst/>
              <a:gdLst/>
              <a:ahLst/>
              <a:cxnLst/>
              <a:rect l="l" t="t" r="r" b="b"/>
              <a:pathLst>
                <a:path w="1251065" h="534793">
                  <a:moveTo>
                    <a:pt x="16044" y="0"/>
                  </a:moveTo>
                  <a:lnTo>
                    <a:pt x="1235022" y="0"/>
                  </a:lnTo>
                  <a:cubicBezTo>
                    <a:pt x="1239277" y="0"/>
                    <a:pt x="1243358" y="1690"/>
                    <a:pt x="1246366" y="4699"/>
                  </a:cubicBezTo>
                  <a:cubicBezTo>
                    <a:pt x="1249375" y="7708"/>
                    <a:pt x="1251065" y="11789"/>
                    <a:pt x="1251065" y="16044"/>
                  </a:cubicBezTo>
                  <a:lnTo>
                    <a:pt x="1251065" y="518750"/>
                  </a:lnTo>
                  <a:cubicBezTo>
                    <a:pt x="1251065" y="527610"/>
                    <a:pt x="1243883" y="534793"/>
                    <a:pt x="1235022" y="534793"/>
                  </a:cubicBezTo>
                  <a:lnTo>
                    <a:pt x="16044" y="534793"/>
                  </a:lnTo>
                  <a:cubicBezTo>
                    <a:pt x="11789" y="534793"/>
                    <a:pt x="7708" y="533103"/>
                    <a:pt x="4699" y="530094"/>
                  </a:cubicBezTo>
                  <a:cubicBezTo>
                    <a:pt x="1690" y="527086"/>
                    <a:pt x="0" y="523005"/>
                    <a:pt x="0" y="518750"/>
                  </a:cubicBezTo>
                  <a:lnTo>
                    <a:pt x="0" y="16044"/>
                  </a:lnTo>
                  <a:cubicBezTo>
                    <a:pt x="0" y="11789"/>
                    <a:pt x="1690" y="7708"/>
                    <a:pt x="4699" y="4699"/>
                  </a:cubicBezTo>
                  <a:cubicBezTo>
                    <a:pt x="7708" y="1690"/>
                    <a:pt x="11789" y="0"/>
                    <a:pt x="16044" y="0"/>
                  </a:cubicBezTo>
                  <a:close/>
                </a:path>
              </a:pathLst>
            </a:custGeom>
            <a:solidFill>
              <a:srgbClr val="FEFEFE"/>
            </a:solidFill>
            <a:ln w="57150" cap="sq">
              <a:solidFill>
                <a:srgbClr val="FF5757"/>
              </a:solidFill>
              <a:prstDash val="solid"/>
              <a:miter/>
            </a:ln>
          </p:spPr>
          <p:txBody>
            <a:bodyPr/>
            <a:lstStyle/>
            <a:p>
              <a:endParaRPr lang="pt-BR"/>
            </a:p>
          </p:txBody>
        </p:sp>
        <p:sp>
          <p:nvSpPr>
            <p:cNvPr id="46" name="TextBox 46"/>
            <p:cNvSpPr txBox="1"/>
            <p:nvPr/>
          </p:nvSpPr>
          <p:spPr>
            <a:xfrm>
              <a:off x="0" y="-28575"/>
              <a:ext cx="1251065" cy="563368"/>
            </a:xfrm>
            <a:prstGeom prst="rect">
              <a:avLst/>
            </a:prstGeom>
          </p:spPr>
          <p:txBody>
            <a:bodyPr lIns="71403" tIns="71403" rIns="71403" bIns="71403" rtlCol="0" anchor="ctr"/>
            <a:lstStyle/>
            <a:p>
              <a:pPr algn="ctr">
                <a:lnSpc>
                  <a:spcPts val="2956"/>
                </a:lnSpc>
              </a:pPr>
              <a:endParaRPr/>
            </a:p>
          </p:txBody>
        </p:sp>
      </p:grpSp>
      <p:sp>
        <p:nvSpPr>
          <p:cNvPr id="47" name="TextBox 47"/>
          <p:cNvSpPr txBox="1"/>
          <p:nvPr/>
        </p:nvSpPr>
        <p:spPr>
          <a:xfrm>
            <a:off x="8424344" y="6363458"/>
            <a:ext cx="4562550" cy="1742238"/>
          </a:xfrm>
          <a:prstGeom prst="rect">
            <a:avLst/>
          </a:prstGeom>
        </p:spPr>
        <p:txBody>
          <a:bodyPr lIns="0" tIns="0" rIns="0" bIns="0" rtlCol="0" anchor="t">
            <a:spAutoFit/>
          </a:bodyPr>
          <a:lstStyle/>
          <a:p>
            <a:pPr algn="ctr">
              <a:lnSpc>
                <a:spcPts val="2740"/>
              </a:lnSpc>
            </a:pPr>
            <a:r>
              <a:rPr lang="en-US" sz="2108" spc="-10">
                <a:solidFill>
                  <a:srgbClr val="000000"/>
                </a:solidFill>
                <a:latin typeface="Hammersmith One"/>
              </a:rPr>
              <a:t>Local onde se faz a pesquisa, é similar em ambas as versões, apenas se adaptando ao ecrã. </a:t>
            </a:r>
          </a:p>
          <a:p>
            <a:pPr algn="ctr">
              <a:lnSpc>
                <a:spcPts val="2740"/>
              </a:lnSpc>
            </a:pPr>
            <a:r>
              <a:rPr lang="en-US" sz="2108" spc="-10">
                <a:solidFill>
                  <a:srgbClr val="000000"/>
                </a:solidFill>
                <a:latin typeface="Hammersmith One"/>
              </a:rPr>
              <a:t>Na versão Web, é mais horizontal</a:t>
            </a:r>
          </a:p>
          <a:p>
            <a:pPr algn="ctr">
              <a:lnSpc>
                <a:spcPts val="2740"/>
              </a:lnSpc>
              <a:spcBef>
                <a:spcPct val="0"/>
              </a:spcBef>
            </a:pPr>
            <a:r>
              <a:rPr lang="en-US" sz="2108" spc="-10">
                <a:solidFill>
                  <a:srgbClr val="000000"/>
                </a:solidFill>
                <a:latin typeface="Hammersmith One"/>
              </a:rPr>
              <a:t>e na versão é mais verticalizado.</a:t>
            </a:r>
          </a:p>
        </p:txBody>
      </p:sp>
      <p:sp>
        <p:nvSpPr>
          <p:cNvPr id="48" name="AutoShape 48"/>
          <p:cNvSpPr/>
          <p:nvPr/>
        </p:nvSpPr>
        <p:spPr>
          <a:xfrm>
            <a:off x="7590825" y="5116724"/>
            <a:ext cx="3114794" cy="1141429"/>
          </a:xfrm>
          <a:prstGeom prst="line">
            <a:avLst/>
          </a:prstGeom>
          <a:ln w="57150" cap="flat">
            <a:solidFill>
              <a:srgbClr val="FF5757"/>
            </a:solidFill>
            <a:prstDash val="solid"/>
            <a:headEnd type="none" w="sm" len="sm"/>
            <a:tailEnd type="triangle" w="lg" len="med"/>
          </a:ln>
        </p:spPr>
        <p:txBody>
          <a:bodyPr/>
          <a:lstStyle/>
          <a:p>
            <a:endParaRPr lang="pt-BR"/>
          </a:p>
        </p:txBody>
      </p:sp>
      <p:sp>
        <p:nvSpPr>
          <p:cNvPr id="49" name="AutoShape 49"/>
          <p:cNvSpPr/>
          <p:nvPr/>
        </p:nvSpPr>
        <p:spPr>
          <a:xfrm flipH="1">
            <a:off x="10962877" y="5740004"/>
            <a:ext cx="3210629" cy="518148"/>
          </a:xfrm>
          <a:prstGeom prst="line">
            <a:avLst/>
          </a:prstGeom>
          <a:ln w="57150" cap="flat">
            <a:solidFill>
              <a:srgbClr val="FF5757"/>
            </a:solidFill>
            <a:prstDash val="solid"/>
            <a:headEnd type="none" w="sm" len="sm"/>
            <a:tailEnd type="triangle" w="lg" len="med"/>
          </a:ln>
        </p:spPr>
        <p:txBody>
          <a:bodyPr/>
          <a:lstStyle/>
          <a:p>
            <a:endParaRPr lang="pt-B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C4CC"/>
        </a:solidFill>
        <a:effectLst/>
      </p:bgPr>
    </p:bg>
    <p:spTree>
      <p:nvGrpSpPr>
        <p:cNvPr id="1" name=""/>
        <p:cNvGrpSpPr/>
        <p:nvPr/>
      </p:nvGrpSpPr>
      <p:grpSpPr>
        <a:xfrm>
          <a:off x="0" y="0"/>
          <a:ext cx="0" cy="0"/>
          <a:chOff x="0" y="0"/>
          <a:chExt cx="0" cy="0"/>
        </a:xfrm>
      </p:grpSpPr>
      <p:sp>
        <p:nvSpPr>
          <p:cNvPr id="2" name="Freeform 2"/>
          <p:cNvSpPr/>
          <p:nvPr/>
        </p:nvSpPr>
        <p:spPr>
          <a:xfrm>
            <a:off x="157241" y="759391"/>
            <a:ext cx="7710245" cy="9525098"/>
          </a:xfrm>
          <a:custGeom>
            <a:avLst/>
            <a:gdLst/>
            <a:ahLst/>
            <a:cxnLst/>
            <a:rect l="l" t="t" r="r" b="b"/>
            <a:pathLst>
              <a:path w="7710245" h="9525098">
                <a:moveTo>
                  <a:pt x="0" y="0"/>
                </a:moveTo>
                <a:lnTo>
                  <a:pt x="7710245" y="0"/>
                </a:lnTo>
                <a:lnTo>
                  <a:pt x="7710245" y="9525099"/>
                </a:lnTo>
                <a:lnTo>
                  <a:pt x="0" y="9525099"/>
                </a:lnTo>
                <a:lnTo>
                  <a:pt x="0" y="0"/>
                </a:lnTo>
                <a:close/>
              </a:path>
            </a:pathLst>
          </a:custGeom>
          <a:blipFill>
            <a:blip r:embed="rId2"/>
            <a:stretch>
              <a:fillRect t="-963" b="-963"/>
            </a:stretch>
          </a:blipFill>
        </p:spPr>
        <p:txBody>
          <a:bodyPr/>
          <a:lstStyle/>
          <a:p>
            <a:endParaRPr lang="pt-BR"/>
          </a:p>
        </p:txBody>
      </p:sp>
      <p:sp>
        <p:nvSpPr>
          <p:cNvPr id="3" name="Freeform 3"/>
          <p:cNvSpPr/>
          <p:nvPr/>
        </p:nvSpPr>
        <p:spPr>
          <a:xfrm>
            <a:off x="1879116" y="3572868"/>
            <a:ext cx="135337" cy="137843"/>
          </a:xfrm>
          <a:custGeom>
            <a:avLst/>
            <a:gdLst/>
            <a:ahLst/>
            <a:cxnLst/>
            <a:rect l="l" t="t" r="r" b="b"/>
            <a:pathLst>
              <a:path w="135337" h="137843">
                <a:moveTo>
                  <a:pt x="0" y="0"/>
                </a:moveTo>
                <a:lnTo>
                  <a:pt x="135337" y="0"/>
                </a:lnTo>
                <a:lnTo>
                  <a:pt x="135337" y="137843"/>
                </a:lnTo>
                <a:lnTo>
                  <a:pt x="0" y="1378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3128271" y="3572868"/>
            <a:ext cx="135337" cy="137843"/>
          </a:xfrm>
          <a:custGeom>
            <a:avLst/>
            <a:gdLst/>
            <a:ahLst/>
            <a:cxnLst/>
            <a:rect l="l" t="t" r="r" b="b"/>
            <a:pathLst>
              <a:path w="135337" h="137843">
                <a:moveTo>
                  <a:pt x="0" y="0"/>
                </a:moveTo>
                <a:lnTo>
                  <a:pt x="135337" y="0"/>
                </a:lnTo>
                <a:lnTo>
                  <a:pt x="135337" y="137843"/>
                </a:lnTo>
                <a:lnTo>
                  <a:pt x="0" y="1378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5" name="Freeform 5"/>
          <p:cNvSpPr/>
          <p:nvPr/>
        </p:nvSpPr>
        <p:spPr>
          <a:xfrm>
            <a:off x="4498867" y="3572868"/>
            <a:ext cx="135337" cy="137843"/>
          </a:xfrm>
          <a:custGeom>
            <a:avLst/>
            <a:gdLst/>
            <a:ahLst/>
            <a:cxnLst/>
            <a:rect l="l" t="t" r="r" b="b"/>
            <a:pathLst>
              <a:path w="135337" h="137843">
                <a:moveTo>
                  <a:pt x="0" y="0"/>
                </a:moveTo>
                <a:lnTo>
                  <a:pt x="135337" y="0"/>
                </a:lnTo>
                <a:lnTo>
                  <a:pt x="135337" y="137843"/>
                </a:lnTo>
                <a:lnTo>
                  <a:pt x="0" y="1378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Freeform 6"/>
          <p:cNvSpPr/>
          <p:nvPr/>
        </p:nvSpPr>
        <p:spPr>
          <a:xfrm>
            <a:off x="6434164" y="3572868"/>
            <a:ext cx="135337" cy="137843"/>
          </a:xfrm>
          <a:custGeom>
            <a:avLst/>
            <a:gdLst/>
            <a:ahLst/>
            <a:cxnLst/>
            <a:rect l="l" t="t" r="r" b="b"/>
            <a:pathLst>
              <a:path w="135337" h="137843">
                <a:moveTo>
                  <a:pt x="0" y="0"/>
                </a:moveTo>
                <a:lnTo>
                  <a:pt x="135336" y="0"/>
                </a:lnTo>
                <a:lnTo>
                  <a:pt x="135336" y="137843"/>
                </a:lnTo>
                <a:lnTo>
                  <a:pt x="0" y="1378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7" name="Freeform 7"/>
          <p:cNvSpPr/>
          <p:nvPr/>
        </p:nvSpPr>
        <p:spPr>
          <a:xfrm>
            <a:off x="7342165" y="1030708"/>
            <a:ext cx="4954747" cy="9236860"/>
          </a:xfrm>
          <a:custGeom>
            <a:avLst/>
            <a:gdLst/>
            <a:ahLst/>
            <a:cxnLst/>
            <a:rect l="l" t="t" r="r" b="b"/>
            <a:pathLst>
              <a:path w="4954747" h="9236860">
                <a:moveTo>
                  <a:pt x="0" y="0"/>
                </a:moveTo>
                <a:lnTo>
                  <a:pt x="4954747" y="0"/>
                </a:lnTo>
                <a:lnTo>
                  <a:pt x="4954747" y="9236861"/>
                </a:lnTo>
                <a:lnTo>
                  <a:pt x="0" y="9236861"/>
                </a:lnTo>
                <a:lnTo>
                  <a:pt x="0" y="0"/>
                </a:lnTo>
                <a:close/>
              </a:path>
            </a:pathLst>
          </a:custGeom>
          <a:blipFill>
            <a:blip r:embed="rId5"/>
            <a:stretch>
              <a:fillRect/>
            </a:stretch>
          </a:blipFill>
        </p:spPr>
        <p:txBody>
          <a:bodyPr/>
          <a:lstStyle/>
          <a:p>
            <a:endParaRPr lang="pt-BR"/>
          </a:p>
        </p:txBody>
      </p:sp>
      <p:sp>
        <p:nvSpPr>
          <p:cNvPr id="8" name="TextBox 8"/>
          <p:cNvSpPr txBox="1"/>
          <p:nvPr/>
        </p:nvSpPr>
        <p:spPr>
          <a:xfrm>
            <a:off x="-975957" y="202195"/>
            <a:ext cx="6175370" cy="676861"/>
          </a:xfrm>
          <a:prstGeom prst="rect">
            <a:avLst/>
          </a:prstGeom>
        </p:spPr>
        <p:txBody>
          <a:bodyPr lIns="0" tIns="0" rIns="0" bIns="0" rtlCol="0" anchor="t">
            <a:spAutoFit/>
          </a:bodyPr>
          <a:lstStyle/>
          <a:p>
            <a:pPr marL="0" lvl="0" indent="0" algn="ctr">
              <a:lnSpc>
                <a:spcPts val="5481"/>
              </a:lnSpc>
              <a:spcBef>
                <a:spcPct val="0"/>
              </a:spcBef>
            </a:pPr>
            <a:r>
              <a:rPr lang="en-US" sz="4216" spc="-21">
                <a:solidFill>
                  <a:srgbClr val="FFFFFF"/>
                </a:solidFill>
                <a:latin typeface="Hammersmith One"/>
              </a:rPr>
              <a:t>Hobbie Switch</a:t>
            </a:r>
          </a:p>
        </p:txBody>
      </p:sp>
      <p:sp>
        <p:nvSpPr>
          <p:cNvPr id="9" name="TextBox 9"/>
          <p:cNvSpPr txBox="1"/>
          <p:nvPr/>
        </p:nvSpPr>
        <p:spPr>
          <a:xfrm>
            <a:off x="4359679" y="299959"/>
            <a:ext cx="9941870" cy="2042437"/>
          </a:xfrm>
          <a:prstGeom prst="rect">
            <a:avLst/>
          </a:prstGeom>
        </p:spPr>
        <p:txBody>
          <a:bodyPr lIns="0" tIns="0" rIns="0" bIns="0" rtlCol="0" anchor="t">
            <a:spAutoFit/>
          </a:bodyPr>
          <a:lstStyle/>
          <a:p>
            <a:pPr algn="ctr">
              <a:lnSpc>
                <a:spcPts val="5481"/>
              </a:lnSpc>
            </a:pPr>
            <a:r>
              <a:rPr lang="en-US" sz="4216" spc="-21">
                <a:solidFill>
                  <a:srgbClr val="000000"/>
                </a:solidFill>
                <a:latin typeface="Hammersmith One"/>
              </a:rPr>
              <a:t>• Barra de pesquisa</a:t>
            </a:r>
          </a:p>
          <a:p>
            <a:pPr algn="ctr">
              <a:lnSpc>
                <a:spcPts val="5481"/>
              </a:lnSpc>
            </a:pPr>
            <a:endParaRPr lang="en-US" sz="4216" spc="-21">
              <a:solidFill>
                <a:srgbClr val="000000"/>
              </a:solidFill>
              <a:latin typeface="Hammersmith One"/>
            </a:endParaRPr>
          </a:p>
          <a:p>
            <a:pPr algn="ctr">
              <a:lnSpc>
                <a:spcPts val="5481"/>
              </a:lnSpc>
              <a:spcBef>
                <a:spcPct val="0"/>
              </a:spcBef>
            </a:pPr>
            <a:endParaRPr lang="en-US" sz="4216" spc="-21">
              <a:solidFill>
                <a:srgbClr val="000000"/>
              </a:solidFill>
              <a:latin typeface="Hammersmith One"/>
            </a:endParaRPr>
          </a:p>
        </p:txBody>
      </p:sp>
      <p:sp>
        <p:nvSpPr>
          <p:cNvPr id="10" name="Freeform 10"/>
          <p:cNvSpPr/>
          <p:nvPr/>
        </p:nvSpPr>
        <p:spPr>
          <a:xfrm>
            <a:off x="9330614" y="4165418"/>
            <a:ext cx="135337" cy="137843"/>
          </a:xfrm>
          <a:custGeom>
            <a:avLst/>
            <a:gdLst/>
            <a:ahLst/>
            <a:cxnLst/>
            <a:rect l="l" t="t" r="r" b="b"/>
            <a:pathLst>
              <a:path w="135337" h="137843">
                <a:moveTo>
                  <a:pt x="0" y="0"/>
                </a:moveTo>
                <a:lnTo>
                  <a:pt x="135337" y="0"/>
                </a:lnTo>
                <a:lnTo>
                  <a:pt x="135337" y="137843"/>
                </a:lnTo>
                <a:lnTo>
                  <a:pt x="0" y="1378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11" name="Freeform 11"/>
          <p:cNvSpPr/>
          <p:nvPr/>
        </p:nvSpPr>
        <p:spPr>
          <a:xfrm>
            <a:off x="9751870" y="4683566"/>
            <a:ext cx="135337" cy="137843"/>
          </a:xfrm>
          <a:custGeom>
            <a:avLst/>
            <a:gdLst/>
            <a:ahLst/>
            <a:cxnLst/>
            <a:rect l="l" t="t" r="r" b="b"/>
            <a:pathLst>
              <a:path w="135337" h="137843">
                <a:moveTo>
                  <a:pt x="0" y="0"/>
                </a:moveTo>
                <a:lnTo>
                  <a:pt x="135337" y="0"/>
                </a:lnTo>
                <a:lnTo>
                  <a:pt x="135337" y="137844"/>
                </a:lnTo>
                <a:lnTo>
                  <a:pt x="0" y="1378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12" name="Freeform 12"/>
          <p:cNvSpPr/>
          <p:nvPr/>
        </p:nvSpPr>
        <p:spPr>
          <a:xfrm>
            <a:off x="11289862" y="4614645"/>
            <a:ext cx="135337" cy="137843"/>
          </a:xfrm>
          <a:custGeom>
            <a:avLst/>
            <a:gdLst/>
            <a:ahLst/>
            <a:cxnLst/>
            <a:rect l="l" t="t" r="r" b="b"/>
            <a:pathLst>
              <a:path w="135337" h="137843">
                <a:moveTo>
                  <a:pt x="0" y="0"/>
                </a:moveTo>
                <a:lnTo>
                  <a:pt x="135337" y="0"/>
                </a:lnTo>
                <a:lnTo>
                  <a:pt x="135337" y="137843"/>
                </a:lnTo>
                <a:lnTo>
                  <a:pt x="0" y="1378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13" name="Freeform 13"/>
          <p:cNvSpPr/>
          <p:nvPr/>
        </p:nvSpPr>
        <p:spPr>
          <a:xfrm>
            <a:off x="11222193" y="4096497"/>
            <a:ext cx="135337" cy="137843"/>
          </a:xfrm>
          <a:custGeom>
            <a:avLst/>
            <a:gdLst/>
            <a:ahLst/>
            <a:cxnLst/>
            <a:rect l="l" t="t" r="r" b="b"/>
            <a:pathLst>
              <a:path w="135337" h="137843">
                <a:moveTo>
                  <a:pt x="0" y="0"/>
                </a:moveTo>
                <a:lnTo>
                  <a:pt x="135337" y="0"/>
                </a:lnTo>
                <a:lnTo>
                  <a:pt x="135337" y="137843"/>
                </a:lnTo>
                <a:lnTo>
                  <a:pt x="0" y="1378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14" name="TextBox 14"/>
          <p:cNvSpPr txBox="1"/>
          <p:nvPr/>
        </p:nvSpPr>
        <p:spPr>
          <a:xfrm>
            <a:off x="12393935" y="2235106"/>
            <a:ext cx="5141134" cy="6221483"/>
          </a:xfrm>
          <a:prstGeom prst="rect">
            <a:avLst/>
          </a:prstGeom>
        </p:spPr>
        <p:txBody>
          <a:bodyPr lIns="0" tIns="0" rIns="0" bIns="0" rtlCol="0" anchor="t">
            <a:spAutoFit/>
          </a:bodyPr>
          <a:lstStyle/>
          <a:p>
            <a:pPr marL="385413" lvl="1" indent="-192707" algn="just">
              <a:lnSpc>
                <a:spcPts val="2320"/>
              </a:lnSpc>
              <a:buFont typeface="Arial"/>
              <a:buChar char="•"/>
            </a:pPr>
            <a:r>
              <a:rPr lang="en-US" sz="1785" spc="-8">
                <a:solidFill>
                  <a:srgbClr val="000000"/>
                </a:solidFill>
                <a:latin typeface="Hammersmith One"/>
              </a:rPr>
              <a:t>Acesso à barra de pesquisa:</a:t>
            </a:r>
          </a:p>
          <a:p>
            <a:pPr marL="770827" lvl="2" indent="-256942" algn="just">
              <a:lnSpc>
                <a:spcPts val="2320"/>
              </a:lnSpc>
              <a:spcBef>
                <a:spcPct val="0"/>
              </a:spcBef>
              <a:buFont typeface="Arial"/>
              <a:buChar char="⚬"/>
            </a:pPr>
            <a:r>
              <a:rPr lang="en-US" sz="1785" spc="-8">
                <a:solidFill>
                  <a:srgbClr val="000000"/>
                </a:solidFill>
                <a:latin typeface="Hammersmith One"/>
              </a:rPr>
              <a:t>Tanto na versão web quanto no aplicativo, a barra de pesquisa é acessada ao pressionar o ícone da lupa, o que oferece consistência na experiência do usuário entre as plataformas.</a:t>
            </a:r>
          </a:p>
          <a:p>
            <a:pPr marL="385413" lvl="1" indent="-192707" algn="just">
              <a:lnSpc>
                <a:spcPts val="2320"/>
              </a:lnSpc>
              <a:spcBef>
                <a:spcPct val="0"/>
              </a:spcBef>
              <a:buFont typeface="Arial"/>
              <a:buChar char="•"/>
            </a:pPr>
            <a:r>
              <a:rPr lang="en-US" sz="1785" spc="-8">
                <a:solidFill>
                  <a:srgbClr val="000000"/>
                </a:solidFill>
                <a:latin typeface="Hammersmith One"/>
              </a:rPr>
              <a:t>Resultados da pesquisa:</a:t>
            </a:r>
          </a:p>
          <a:p>
            <a:pPr marL="770827" lvl="2" indent="-256942" algn="just">
              <a:lnSpc>
                <a:spcPts val="2320"/>
              </a:lnSpc>
              <a:spcBef>
                <a:spcPct val="0"/>
              </a:spcBef>
              <a:buFont typeface="Arial"/>
              <a:buChar char="⚬"/>
            </a:pPr>
            <a:r>
              <a:rPr lang="en-US" sz="1785" spc="-8">
                <a:solidFill>
                  <a:srgbClr val="000000"/>
                </a:solidFill>
                <a:latin typeface="Hammersmith One"/>
              </a:rPr>
              <a:t>Ambas as versões exibem resultados de pesquisa frequentes/recentes, que podem ser deletados do histórico, proporcionando controle ao usuário sobre suas atividades passadas.</a:t>
            </a:r>
          </a:p>
          <a:p>
            <a:pPr marL="385413" lvl="1" indent="-192707" algn="just">
              <a:lnSpc>
                <a:spcPts val="2320"/>
              </a:lnSpc>
              <a:spcBef>
                <a:spcPct val="0"/>
              </a:spcBef>
              <a:buFont typeface="Arial"/>
              <a:buChar char="•"/>
            </a:pPr>
            <a:r>
              <a:rPr lang="en-US" sz="1785" spc="-8">
                <a:solidFill>
                  <a:srgbClr val="000000"/>
                </a:solidFill>
                <a:latin typeface="Hammersmith One"/>
              </a:rPr>
              <a:t>Navegação por seções:</a:t>
            </a:r>
          </a:p>
          <a:p>
            <a:pPr marL="770827" lvl="2" indent="-256942" algn="just">
              <a:lnSpc>
                <a:spcPts val="2320"/>
              </a:lnSpc>
              <a:spcBef>
                <a:spcPct val="0"/>
              </a:spcBef>
              <a:buFont typeface="Arial"/>
              <a:buChar char="⚬"/>
            </a:pPr>
            <a:r>
              <a:rPr lang="en-US" sz="1785" spc="-8">
                <a:solidFill>
                  <a:srgbClr val="000000"/>
                </a:solidFill>
                <a:latin typeface="Hammersmith One"/>
              </a:rPr>
              <a:t>Em ambas as plataformas, os usuários têm a opção de pesquisar digitando o que desejam encontrar e podem navegar por várias seções, como usuários, comunidades, aprender, ensinar, populares, novidades, ordem alfabética e classificações.</a:t>
            </a:r>
          </a:p>
          <a:p>
            <a:pPr algn="ctr">
              <a:lnSpc>
                <a:spcPts val="2320"/>
              </a:lnSpc>
              <a:spcBef>
                <a:spcPct val="0"/>
              </a:spcBef>
            </a:pPr>
            <a:endParaRPr lang="en-US" sz="1785" spc="-8">
              <a:solidFill>
                <a:srgbClr val="000000"/>
              </a:solidFill>
              <a:latin typeface="Hammersmith One"/>
            </a:endParaRPr>
          </a:p>
        </p:txBody>
      </p:sp>
      <p:grpSp>
        <p:nvGrpSpPr>
          <p:cNvPr id="15" name="Group 15"/>
          <p:cNvGrpSpPr/>
          <p:nvPr/>
        </p:nvGrpSpPr>
        <p:grpSpPr>
          <a:xfrm>
            <a:off x="7951547" y="3641790"/>
            <a:ext cx="3621223" cy="1501710"/>
            <a:chOff x="0" y="0"/>
            <a:chExt cx="954203" cy="395705"/>
          </a:xfrm>
        </p:grpSpPr>
        <p:sp>
          <p:nvSpPr>
            <p:cNvPr id="16" name="Freeform 16"/>
            <p:cNvSpPr/>
            <p:nvPr/>
          </p:nvSpPr>
          <p:spPr>
            <a:xfrm>
              <a:off x="0" y="0"/>
              <a:ext cx="954203" cy="395705"/>
            </a:xfrm>
            <a:custGeom>
              <a:avLst/>
              <a:gdLst/>
              <a:ahLst/>
              <a:cxnLst/>
              <a:rect l="l" t="t" r="r" b="b"/>
              <a:pathLst>
                <a:path w="954203" h="395705">
                  <a:moveTo>
                    <a:pt x="21035" y="0"/>
                  </a:moveTo>
                  <a:lnTo>
                    <a:pt x="933168" y="0"/>
                  </a:lnTo>
                  <a:cubicBezTo>
                    <a:pt x="938747" y="0"/>
                    <a:pt x="944098" y="2216"/>
                    <a:pt x="948042" y="6161"/>
                  </a:cubicBezTo>
                  <a:cubicBezTo>
                    <a:pt x="951987" y="10106"/>
                    <a:pt x="954203" y="15456"/>
                    <a:pt x="954203" y="21035"/>
                  </a:cubicBezTo>
                  <a:lnTo>
                    <a:pt x="954203" y="374670"/>
                  </a:lnTo>
                  <a:cubicBezTo>
                    <a:pt x="954203" y="380249"/>
                    <a:pt x="951987" y="385600"/>
                    <a:pt x="948042" y="389544"/>
                  </a:cubicBezTo>
                  <a:cubicBezTo>
                    <a:pt x="944098" y="393489"/>
                    <a:pt x="938747" y="395705"/>
                    <a:pt x="933168" y="395705"/>
                  </a:cubicBezTo>
                  <a:lnTo>
                    <a:pt x="21035" y="395705"/>
                  </a:lnTo>
                  <a:cubicBezTo>
                    <a:pt x="9418" y="395705"/>
                    <a:pt x="0" y="386288"/>
                    <a:pt x="0" y="374670"/>
                  </a:cubicBezTo>
                  <a:lnTo>
                    <a:pt x="0" y="21035"/>
                  </a:lnTo>
                  <a:cubicBezTo>
                    <a:pt x="0" y="15456"/>
                    <a:pt x="2216" y="10106"/>
                    <a:pt x="6161" y="6161"/>
                  </a:cubicBezTo>
                  <a:cubicBezTo>
                    <a:pt x="10106" y="2216"/>
                    <a:pt x="15456" y="0"/>
                    <a:pt x="21035" y="0"/>
                  </a:cubicBezTo>
                  <a:close/>
                </a:path>
              </a:pathLst>
            </a:custGeom>
            <a:solidFill>
              <a:srgbClr val="000000">
                <a:alpha val="0"/>
              </a:srgbClr>
            </a:solidFill>
            <a:ln w="57150" cap="sq">
              <a:solidFill>
                <a:srgbClr val="D00000"/>
              </a:solidFill>
              <a:prstDash val="solid"/>
              <a:miter/>
            </a:ln>
          </p:spPr>
          <p:txBody>
            <a:bodyPr/>
            <a:lstStyle/>
            <a:p>
              <a:endParaRPr lang="pt-BR"/>
            </a:p>
          </p:txBody>
        </p:sp>
        <p:sp>
          <p:nvSpPr>
            <p:cNvPr id="17" name="TextBox 17"/>
            <p:cNvSpPr txBox="1"/>
            <p:nvPr/>
          </p:nvSpPr>
          <p:spPr>
            <a:xfrm>
              <a:off x="0" y="-28575"/>
              <a:ext cx="954203" cy="424280"/>
            </a:xfrm>
            <a:prstGeom prst="rect">
              <a:avLst/>
            </a:prstGeom>
          </p:spPr>
          <p:txBody>
            <a:bodyPr lIns="71403" tIns="71403" rIns="71403" bIns="71403" rtlCol="0" anchor="ctr"/>
            <a:lstStyle/>
            <a:p>
              <a:pPr algn="ctr">
                <a:lnSpc>
                  <a:spcPts val="2956"/>
                </a:lnSpc>
              </a:pPr>
              <a:endParaRPr/>
            </a:p>
          </p:txBody>
        </p:sp>
      </p:grpSp>
      <p:grpSp>
        <p:nvGrpSpPr>
          <p:cNvPr id="18" name="Group 18"/>
          <p:cNvGrpSpPr/>
          <p:nvPr/>
        </p:nvGrpSpPr>
        <p:grpSpPr>
          <a:xfrm>
            <a:off x="783928" y="3112935"/>
            <a:ext cx="6260540" cy="805449"/>
            <a:chOff x="0" y="0"/>
            <a:chExt cx="1649672" cy="212238"/>
          </a:xfrm>
        </p:grpSpPr>
        <p:sp>
          <p:nvSpPr>
            <p:cNvPr id="19" name="Freeform 19"/>
            <p:cNvSpPr/>
            <p:nvPr/>
          </p:nvSpPr>
          <p:spPr>
            <a:xfrm>
              <a:off x="0" y="0"/>
              <a:ext cx="1649672" cy="212238"/>
            </a:xfrm>
            <a:custGeom>
              <a:avLst/>
              <a:gdLst/>
              <a:ahLst/>
              <a:cxnLst/>
              <a:rect l="l" t="t" r="r" b="b"/>
              <a:pathLst>
                <a:path w="1649672" h="212238">
                  <a:moveTo>
                    <a:pt x="12167" y="0"/>
                  </a:moveTo>
                  <a:lnTo>
                    <a:pt x="1637505" y="0"/>
                  </a:lnTo>
                  <a:cubicBezTo>
                    <a:pt x="1640732" y="0"/>
                    <a:pt x="1643826" y="1282"/>
                    <a:pt x="1646108" y="3564"/>
                  </a:cubicBezTo>
                  <a:cubicBezTo>
                    <a:pt x="1648390" y="5845"/>
                    <a:pt x="1649672" y="8940"/>
                    <a:pt x="1649672" y="12167"/>
                  </a:cubicBezTo>
                  <a:lnTo>
                    <a:pt x="1649672" y="200071"/>
                  </a:lnTo>
                  <a:cubicBezTo>
                    <a:pt x="1649672" y="203298"/>
                    <a:pt x="1648390" y="206393"/>
                    <a:pt x="1646108" y="208675"/>
                  </a:cubicBezTo>
                  <a:cubicBezTo>
                    <a:pt x="1643826" y="210956"/>
                    <a:pt x="1640732" y="212238"/>
                    <a:pt x="1637505" y="212238"/>
                  </a:cubicBezTo>
                  <a:lnTo>
                    <a:pt x="12167" y="212238"/>
                  </a:lnTo>
                  <a:cubicBezTo>
                    <a:pt x="8940" y="212238"/>
                    <a:pt x="5845" y="210956"/>
                    <a:pt x="3564" y="208675"/>
                  </a:cubicBezTo>
                  <a:cubicBezTo>
                    <a:pt x="1282" y="206393"/>
                    <a:pt x="0" y="203298"/>
                    <a:pt x="0" y="200071"/>
                  </a:cubicBezTo>
                  <a:lnTo>
                    <a:pt x="0" y="12167"/>
                  </a:lnTo>
                  <a:cubicBezTo>
                    <a:pt x="0" y="8940"/>
                    <a:pt x="1282" y="5845"/>
                    <a:pt x="3564" y="3564"/>
                  </a:cubicBezTo>
                  <a:cubicBezTo>
                    <a:pt x="5845" y="1282"/>
                    <a:pt x="8940" y="0"/>
                    <a:pt x="12167" y="0"/>
                  </a:cubicBezTo>
                  <a:close/>
                </a:path>
              </a:pathLst>
            </a:custGeom>
            <a:solidFill>
              <a:srgbClr val="000000">
                <a:alpha val="0"/>
              </a:srgbClr>
            </a:solidFill>
            <a:ln w="57150" cap="sq">
              <a:solidFill>
                <a:srgbClr val="D00000"/>
              </a:solidFill>
              <a:prstDash val="solid"/>
              <a:miter/>
            </a:ln>
          </p:spPr>
          <p:txBody>
            <a:bodyPr/>
            <a:lstStyle/>
            <a:p>
              <a:endParaRPr lang="pt-BR"/>
            </a:p>
          </p:txBody>
        </p:sp>
        <p:sp>
          <p:nvSpPr>
            <p:cNvPr id="20" name="TextBox 20"/>
            <p:cNvSpPr txBox="1"/>
            <p:nvPr/>
          </p:nvSpPr>
          <p:spPr>
            <a:xfrm>
              <a:off x="0" y="-28575"/>
              <a:ext cx="1649672" cy="240813"/>
            </a:xfrm>
            <a:prstGeom prst="rect">
              <a:avLst/>
            </a:prstGeom>
          </p:spPr>
          <p:txBody>
            <a:bodyPr lIns="71403" tIns="71403" rIns="71403" bIns="71403" rtlCol="0" anchor="ctr"/>
            <a:lstStyle/>
            <a:p>
              <a:pPr algn="ctr">
                <a:lnSpc>
                  <a:spcPts val="2956"/>
                </a:lnSpc>
              </a:pPr>
              <a:endParaRPr/>
            </a:p>
          </p:txBody>
        </p:sp>
      </p:grpSp>
      <p:grpSp>
        <p:nvGrpSpPr>
          <p:cNvPr id="21" name="Group 21"/>
          <p:cNvGrpSpPr/>
          <p:nvPr/>
        </p:nvGrpSpPr>
        <p:grpSpPr>
          <a:xfrm>
            <a:off x="12380973" y="4255485"/>
            <a:ext cx="5434742" cy="1809361"/>
            <a:chOff x="0" y="0"/>
            <a:chExt cx="1432071" cy="476772"/>
          </a:xfrm>
        </p:grpSpPr>
        <p:sp>
          <p:nvSpPr>
            <p:cNvPr id="22" name="Freeform 22"/>
            <p:cNvSpPr/>
            <p:nvPr/>
          </p:nvSpPr>
          <p:spPr>
            <a:xfrm>
              <a:off x="0" y="0"/>
              <a:ext cx="1432071" cy="476772"/>
            </a:xfrm>
            <a:custGeom>
              <a:avLst/>
              <a:gdLst/>
              <a:ahLst/>
              <a:cxnLst/>
              <a:rect l="l" t="t" r="r" b="b"/>
              <a:pathLst>
                <a:path w="1432071" h="476772">
                  <a:moveTo>
                    <a:pt x="14016" y="0"/>
                  </a:moveTo>
                  <a:lnTo>
                    <a:pt x="1418055" y="0"/>
                  </a:lnTo>
                  <a:cubicBezTo>
                    <a:pt x="1421773" y="0"/>
                    <a:pt x="1425338" y="1477"/>
                    <a:pt x="1427966" y="4105"/>
                  </a:cubicBezTo>
                  <a:cubicBezTo>
                    <a:pt x="1430595" y="6734"/>
                    <a:pt x="1432071" y="10299"/>
                    <a:pt x="1432071" y="14016"/>
                  </a:cubicBezTo>
                  <a:lnTo>
                    <a:pt x="1432071" y="462756"/>
                  </a:lnTo>
                  <a:cubicBezTo>
                    <a:pt x="1432071" y="470497"/>
                    <a:pt x="1425796" y="476772"/>
                    <a:pt x="1418055" y="476772"/>
                  </a:cubicBezTo>
                  <a:lnTo>
                    <a:pt x="14016" y="476772"/>
                  </a:lnTo>
                  <a:cubicBezTo>
                    <a:pt x="6275" y="476772"/>
                    <a:pt x="0" y="470497"/>
                    <a:pt x="0" y="462756"/>
                  </a:cubicBezTo>
                  <a:lnTo>
                    <a:pt x="0" y="14016"/>
                  </a:lnTo>
                  <a:cubicBezTo>
                    <a:pt x="0" y="6275"/>
                    <a:pt x="6275" y="0"/>
                    <a:pt x="14016" y="0"/>
                  </a:cubicBezTo>
                  <a:close/>
                </a:path>
              </a:pathLst>
            </a:custGeom>
            <a:solidFill>
              <a:srgbClr val="000000">
                <a:alpha val="0"/>
              </a:srgbClr>
            </a:solidFill>
            <a:ln w="57150" cap="sq">
              <a:solidFill>
                <a:srgbClr val="D00000"/>
              </a:solidFill>
              <a:prstDash val="solid"/>
              <a:miter/>
            </a:ln>
          </p:spPr>
          <p:txBody>
            <a:bodyPr/>
            <a:lstStyle/>
            <a:p>
              <a:endParaRPr lang="pt-BR"/>
            </a:p>
          </p:txBody>
        </p:sp>
        <p:sp>
          <p:nvSpPr>
            <p:cNvPr id="23" name="TextBox 23"/>
            <p:cNvSpPr txBox="1"/>
            <p:nvPr/>
          </p:nvSpPr>
          <p:spPr>
            <a:xfrm>
              <a:off x="0" y="-28575"/>
              <a:ext cx="1432071" cy="505347"/>
            </a:xfrm>
            <a:prstGeom prst="rect">
              <a:avLst/>
            </a:prstGeom>
          </p:spPr>
          <p:txBody>
            <a:bodyPr lIns="71403" tIns="71403" rIns="71403" bIns="71403" rtlCol="0" anchor="ctr"/>
            <a:lstStyle/>
            <a:p>
              <a:pPr algn="ctr">
                <a:lnSpc>
                  <a:spcPts val="2956"/>
                </a:lnSpc>
              </a:pPr>
              <a:endParaRPr/>
            </a:p>
          </p:txBody>
        </p:sp>
      </p:grpSp>
      <p:grpSp>
        <p:nvGrpSpPr>
          <p:cNvPr id="24" name="Group 24"/>
          <p:cNvGrpSpPr/>
          <p:nvPr/>
        </p:nvGrpSpPr>
        <p:grpSpPr>
          <a:xfrm>
            <a:off x="783928" y="2663708"/>
            <a:ext cx="6558237" cy="449227"/>
            <a:chOff x="0" y="0"/>
            <a:chExt cx="1728116" cy="118373"/>
          </a:xfrm>
        </p:grpSpPr>
        <p:sp>
          <p:nvSpPr>
            <p:cNvPr id="25" name="Freeform 25"/>
            <p:cNvSpPr/>
            <p:nvPr/>
          </p:nvSpPr>
          <p:spPr>
            <a:xfrm>
              <a:off x="0" y="0"/>
              <a:ext cx="1728116" cy="118373"/>
            </a:xfrm>
            <a:custGeom>
              <a:avLst/>
              <a:gdLst/>
              <a:ahLst/>
              <a:cxnLst/>
              <a:rect l="l" t="t" r="r" b="b"/>
              <a:pathLst>
                <a:path w="1728116" h="118373">
                  <a:moveTo>
                    <a:pt x="11615" y="0"/>
                  </a:moveTo>
                  <a:lnTo>
                    <a:pt x="1716501" y="0"/>
                  </a:lnTo>
                  <a:cubicBezTo>
                    <a:pt x="1722916" y="0"/>
                    <a:pt x="1728116" y="5200"/>
                    <a:pt x="1728116" y="11615"/>
                  </a:cubicBezTo>
                  <a:lnTo>
                    <a:pt x="1728116" y="106758"/>
                  </a:lnTo>
                  <a:cubicBezTo>
                    <a:pt x="1728116" y="113173"/>
                    <a:pt x="1722916" y="118373"/>
                    <a:pt x="1716501" y="118373"/>
                  </a:cubicBezTo>
                  <a:lnTo>
                    <a:pt x="11615" y="118373"/>
                  </a:lnTo>
                  <a:cubicBezTo>
                    <a:pt x="5200" y="118373"/>
                    <a:pt x="0" y="113173"/>
                    <a:pt x="0" y="106758"/>
                  </a:cubicBezTo>
                  <a:lnTo>
                    <a:pt x="0" y="11615"/>
                  </a:lnTo>
                  <a:cubicBezTo>
                    <a:pt x="0" y="5200"/>
                    <a:pt x="5200" y="0"/>
                    <a:pt x="11615" y="0"/>
                  </a:cubicBezTo>
                  <a:close/>
                </a:path>
              </a:pathLst>
            </a:custGeom>
            <a:solidFill>
              <a:srgbClr val="000000">
                <a:alpha val="0"/>
              </a:srgbClr>
            </a:solidFill>
            <a:ln w="57150" cap="sq">
              <a:solidFill>
                <a:srgbClr val="B64DFF"/>
              </a:solidFill>
              <a:prstDash val="solid"/>
              <a:miter/>
            </a:ln>
          </p:spPr>
          <p:txBody>
            <a:bodyPr/>
            <a:lstStyle/>
            <a:p>
              <a:endParaRPr lang="pt-BR"/>
            </a:p>
          </p:txBody>
        </p:sp>
        <p:sp>
          <p:nvSpPr>
            <p:cNvPr id="26" name="TextBox 26"/>
            <p:cNvSpPr txBox="1"/>
            <p:nvPr/>
          </p:nvSpPr>
          <p:spPr>
            <a:xfrm>
              <a:off x="0" y="-28575"/>
              <a:ext cx="1728116" cy="146948"/>
            </a:xfrm>
            <a:prstGeom prst="rect">
              <a:avLst/>
            </a:prstGeom>
          </p:spPr>
          <p:txBody>
            <a:bodyPr lIns="71403" tIns="71403" rIns="71403" bIns="71403" rtlCol="0" anchor="ctr"/>
            <a:lstStyle/>
            <a:p>
              <a:pPr algn="ctr">
                <a:lnSpc>
                  <a:spcPts val="2956"/>
                </a:lnSpc>
              </a:pPr>
              <a:endParaRPr/>
            </a:p>
          </p:txBody>
        </p:sp>
      </p:grpSp>
      <p:grpSp>
        <p:nvGrpSpPr>
          <p:cNvPr id="27" name="Group 27"/>
          <p:cNvGrpSpPr/>
          <p:nvPr/>
        </p:nvGrpSpPr>
        <p:grpSpPr>
          <a:xfrm>
            <a:off x="783928" y="3871883"/>
            <a:ext cx="6558237" cy="1478727"/>
            <a:chOff x="0" y="0"/>
            <a:chExt cx="1728116" cy="389649"/>
          </a:xfrm>
        </p:grpSpPr>
        <p:sp>
          <p:nvSpPr>
            <p:cNvPr id="28" name="Freeform 28"/>
            <p:cNvSpPr/>
            <p:nvPr/>
          </p:nvSpPr>
          <p:spPr>
            <a:xfrm>
              <a:off x="0" y="0"/>
              <a:ext cx="1728116" cy="389649"/>
            </a:xfrm>
            <a:custGeom>
              <a:avLst/>
              <a:gdLst/>
              <a:ahLst/>
              <a:cxnLst/>
              <a:rect l="l" t="t" r="r" b="b"/>
              <a:pathLst>
                <a:path w="1728116" h="389649">
                  <a:moveTo>
                    <a:pt x="11615" y="0"/>
                  </a:moveTo>
                  <a:lnTo>
                    <a:pt x="1716501" y="0"/>
                  </a:lnTo>
                  <a:cubicBezTo>
                    <a:pt x="1722916" y="0"/>
                    <a:pt x="1728116" y="5200"/>
                    <a:pt x="1728116" y="11615"/>
                  </a:cubicBezTo>
                  <a:lnTo>
                    <a:pt x="1728116" y="378034"/>
                  </a:lnTo>
                  <a:cubicBezTo>
                    <a:pt x="1728116" y="384449"/>
                    <a:pt x="1722916" y="389649"/>
                    <a:pt x="1716501" y="389649"/>
                  </a:cubicBezTo>
                  <a:lnTo>
                    <a:pt x="11615" y="389649"/>
                  </a:lnTo>
                  <a:cubicBezTo>
                    <a:pt x="5200" y="389649"/>
                    <a:pt x="0" y="384449"/>
                    <a:pt x="0" y="378034"/>
                  </a:cubicBezTo>
                  <a:lnTo>
                    <a:pt x="0" y="11615"/>
                  </a:lnTo>
                  <a:cubicBezTo>
                    <a:pt x="0" y="5200"/>
                    <a:pt x="5200" y="0"/>
                    <a:pt x="11615" y="0"/>
                  </a:cubicBezTo>
                  <a:close/>
                </a:path>
              </a:pathLst>
            </a:custGeom>
            <a:solidFill>
              <a:srgbClr val="000000">
                <a:alpha val="0"/>
              </a:srgbClr>
            </a:solidFill>
            <a:ln w="57150" cap="sq">
              <a:solidFill>
                <a:srgbClr val="B64DFF"/>
              </a:solidFill>
              <a:prstDash val="solid"/>
              <a:miter/>
            </a:ln>
          </p:spPr>
          <p:txBody>
            <a:bodyPr/>
            <a:lstStyle/>
            <a:p>
              <a:endParaRPr lang="pt-BR"/>
            </a:p>
          </p:txBody>
        </p:sp>
        <p:sp>
          <p:nvSpPr>
            <p:cNvPr id="29" name="TextBox 29"/>
            <p:cNvSpPr txBox="1"/>
            <p:nvPr/>
          </p:nvSpPr>
          <p:spPr>
            <a:xfrm>
              <a:off x="0" y="-28575"/>
              <a:ext cx="1728116" cy="418224"/>
            </a:xfrm>
            <a:prstGeom prst="rect">
              <a:avLst/>
            </a:prstGeom>
          </p:spPr>
          <p:txBody>
            <a:bodyPr lIns="71403" tIns="71403" rIns="71403" bIns="71403" rtlCol="0" anchor="ctr"/>
            <a:lstStyle/>
            <a:p>
              <a:pPr algn="ctr">
                <a:lnSpc>
                  <a:spcPts val="2956"/>
                </a:lnSpc>
              </a:pPr>
              <a:endParaRPr/>
            </a:p>
          </p:txBody>
        </p:sp>
      </p:grpSp>
      <p:grpSp>
        <p:nvGrpSpPr>
          <p:cNvPr id="30" name="Group 30"/>
          <p:cNvGrpSpPr/>
          <p:nvPr/>
        </p:nvGrpSpPr>
        <p:grpSpPr>
          <a:xfrm>
            <a:off x="8078412" y="3066432"/>
            <a:ext cx="3494359" cy="449227"/>
            <a:chOff x="0" y="0"/>
            <a:chExt cx="920774" cy="118373"/>
          </a:xfrm>
        </p:grpSpPr>
        <p:sp>
          <p:nvSpPr>
            <p:cNvPr id="31" name="Freeform 31"/>
            <p:cNvSpPr/>
            <p:nvPr/>
          </p:nvSpPr>
          <p:spPr>
            <a:xfrm>
              <a:off x="0" y="0"/>
              <a:ext cx="920774" cy="118373"/>
            </a:xfrm>
            <a:custGeom>
              <a:avLst/>
              <a:gdLst/>
              <a:ahLst/>
              <a:cxnLst/>
              <a:rect l="l" t="t" r="r" b="b"/>
              <a:pathLst>
                <a:path w="920774" h="118373">
                  <a:moveTo>
                    <a:pt x="21799" y="0"/>
                  </a:moveTo>
                  <a:lnTo>
                    <a:pt x="898976" y="0"/>
                  </a:lnTo>
                  <a:cubicBezTo>
                    <a:pt x="911015" y="0"/>
                    <a:pt x="920774" y="9760"/>
                    <a:pt x="920774" y="21799"/>
                  </a:cubicBezTo>
                  <a:lnTo>
                    <a:pt x="920774" y="96574"/>
                  </a:lnTo>
                  <a:cubicBezTo>
                    <a:pt x="920774" y="108613"/>
                    <a:pt x="911015" y="118373"/>
                    <a:pt x="898976" y="118373"/>
                  </a:cubicBezTo>
                  <a:lnTo>
                    <a:pt x="21799" y="118373"/>
                  </a:lnTo>
                  <a:cubicBezTo>
                    <a:pt x="9760" y="118373"/>
                    <a:pt x="0" y="108613"/>
                    <a:pt x="0" y="96574"/>
                  </a:cubicBezTo>
                  <a:lnTo>
                    <a:pt x="0" y="21799"/>
                  </a:lnTo>
                  <a:cubicBezTo>
                    <a:pt x="0" y="9760"/>
                    <a:pt x="9760" y="0"/>
                    <a:pt x="21799" y="0"/>
                  </a:cubicBezTo>
                  <a:close/>
                </a:path>
              </a:pathLst>
            </a:custGeom>
            <a:solidFill>
              <a:srgbClr val="000000">
                <a:alpha val="0"/>
              </a:srgbClr>
            </a:solidFill>
            <a:ln w="57150" cap="sq">
              <a:solidFill>
                <a:srgbClr val="B64DFF"/>
              </a:solidFill>
              <a:prstDash val="solid"/>
              <a:miter/>
            </a:ln>
          </p:spPr>
          <p:txBody>
            <a:bodyPr/>
            <a:lstStyle/>
            <a:p>
              <a:endParaRPr lang="pt-BR"/>
            </a:p>
          </p:txBody>
        </p:sp>
        <p:sp>
          <p:nvSpPr>
            <p:cNvPr id="32" name="TextBox 32"/>
            <p:cNvSpPr txBox="1"/>
            <p:nvPr/>
          </p:nvSpPr>
          <p:spPr>
            <a:xfrm>
              <a:off x="0" y="-28575"/>
              <a:ext cx="920774" cy="146948"/>
            </a:xfrm>
            <a:prstGeom prst="rect">
              <a:avLst/>
            </a:prstGeom>
          </p:spPr>
          <p:txBody>
            <a:bodyPr lIns="71403" tIns="71403" rIns="71403" bIns="71403" rtlCol="0" anchor="ctr"/>
            <a:lstStyle/>
            <a:p>
              <a:pPr algn="ctr">
                <a:lnSpc>
                  <a:spcPts val="2956"/>
                </a:lnSpc>
              </a:pPr>
              <a:endParaRPr/>
            </a:p>
          </p:txBody>
        </p:sp>
      </p:grpSp>
      <p:grpSp>
        <p:nvGrpSpPr>
          <p:cNvPr id="33" name="Group 33"/>
          <p:cNvGrpSpPr/>
          <p:nvPr/>
        </p:nvGrpSpPr>
        <p:grpSpPr>
          <a:xfrm>
            <a:off x="8010743" y="5143500"/>
            <a:ext cx="3414455" cy="3810393"/>
            <a:chOff x="0" y="0"/>
            <a:chExt cx="899719" cy="1004050"/>
          </a:xfrm>
        </p:grpSpPr>
        <p:sp>
          <p:nvSpPr>
            <p:cNvPr id="34" name="Freeform 34"/>
            <p:cNvSpPr/>
            <p:nvPr/>
          </p:nvSpPr>
          <p:spPr>
            <a:xfrm>
              <a:off x="0" y="0"/>
              <a:ext cx="899720" cy="1004050"/>
            </a:xfrm>
            <a:custGeom>
              <a:avLst/>
              <a:gdLst/>
              <a:ahLst/>
              <a:cxnLst/>
              <a:rect l="l" t="t" r="r" b="b"/>
              <a:pathLst>
                <a:path w="899720" h="1004050">
                  <a:moveTo>
                    <a:pt x="22309" y="0"/>
                  </a:moveTo>
                  <a:lnTo>
                    <a:pt x="877411" y="0"/>
                  </a:lnTo>
                  <a:cubicBezTo>
                    <a:pt x="883327" y="0"/>
                    <a:pt x="889002" y="2350"/>
                    <a:pt x="893185" y="6534"/>
                  </a:cubicBezTo>
                  <a:cubicBezTo>
                    <a:pt x="897369" y="10718"/>
                    <a:pt x="899720" y="16392"/>
                    <a:pt x="899720" y="22309"/>
                  </a:cubicBezTo>
                  <a:lnTo>
                    <a:pt x="899720" y="981742"/>
                  </a:lnTo>
                  <a:cubicBezTo>
                    <a:pt x="899720" y="994062"/>
                    <a:pt x="889732" y="1004050"/>
                    <a:pt x="877411" y="1004050"/>
                  </a:cubicBezTo>
                  <a:lnTo>
                    <a:pt x="22309" y="1004050"/>
                  </a:lnTo>
                  <a:cubicBezTo>
                    <a:pt x="9988" y="1004050"/>
                    <a:pt x="0" y="994062"/>
                    <a:pt x="0" y="981742"/>
                  </a:cubicBezTo>
                  <a:lnTo>
                    <a:pt x="0" y="22309"/>
                  </a:lnTo>
                  <a:cubicBezTo>
                    <a:pt x="0" y="9988"/>
                    <a:pt x="9988" y="0"/>
                    <a:pt x="22309" y="0"/>
                  </a:cubicBezTo>
                  <a:close/>
                </a:path>
              </a:pathLst>
            </a:custGeom>
            <a:solidFill>
              <a:srgbClr val="000000">
                <a:alpha val="0"/>
              </a:srgbClr>
            </a:solidFill>
            <a:ln w="57150" cap="sq">
              <a:solidFill>
                <a:srgbClr val="B64DFF"/>
              </a:solidFill>
              <a:prstDash val="solid"/>
              <a:miter/>
            </a:ln>
          </p:spPr>
          <p:txBody>
            <a:bodyPr/>
            <a:lstStyle/>
            <a:p>
              <a:endParaRPr lang="pt-BR"/>
            </a:p>
          </p:txBody>
        </p:sp>
        <p:sp>
          <p:nvSpPr>
            <p:cNvPr id="35" name="TextBox 35"/>
            <p:cNvSpPr txBox="1"/>
            <p:nvPr/>
          </p:nvSpPr>
          <p:spPr>
            <a:xfrm>
              <a:off x="0" y="-28575"/>
              <a:ext cx="899719" cy="1032625"/>
            </a:xfrm>
            <a:prstGeom prst="rect">
              <a:avLst/>
            </a:prstGeom>
          </p:spPr>
          <p:txBody>
            <a:bodyPr lIns="71403" tIns="71403" rIns="71403" bIns="71403" rtlCol="0" anchor="ctr"/>
            <a:lstStyle/>
            <a:p>
              <a:pPr algn="ctr">
                <a:lnSpc>
                  <a:spcPts val="2956"/>
                </a:lnSpc>
              </a:pPr>
              <a:endParaRPr/>
            </a:p>
          </p:txBody>
        </p:sp>
      </p:grpSp>
      <p:grpSp>
        <p:nvGrpSpPr>
          <p:cNvPr id="36" name="Group 36"/>
          <p:cNvGrpSpPr/>
          <p:nvPr/>
        </p:nvGrpSpPr>
        <p:grpSpPr>
          <a:xfrm>
            <a:off x="12356108" y="6064846"/>
            <a:ext cx="5434742" cy="2647603"/>
            <a:chOff x="0" y="0"/>
            <a:chExt cx="1432071" cy="697651"/>
          </a:xfrm>
        </p:grpSpPr>
        <p:sp>
          <p:nvSpPr>
            <p:cNvPr id="37" name="Freeform 37"/>
            <p:cNvSpPr/>
            <p:nvPr/>
          </p:nvSpPr>
          <p:spPr>
            <a:xfrm>
              <a:off x="0" y="0"/>
              <a:ext cx="1432071" cy="697651"/>
            </a:xfrm>
            <a:custGeom>
              <a:avLst/>
              <a:gdLst/>
              <a:ahLst/>
              <a:cxnLst/>
              <a:rect l="l" t="t" r="r" b="b"/>
              <a:pathLst>
                <a:path w="1432071" h="697651">
                  <a:moveTo>
                    <a:pt x="14016" y="0"/>
                  </a:moveTo>
                  <a:lnTo>
                    <a:pt x="1418055" y="0"/>
                  </a:lnTo>
                  <a:cubicBezTo>
                    <a:pt x="1421773" y="0"/>
                    <a:pt x="1425338" y="1477"/>
                    <a:pt x="1427966" y="4105"/>
                  </a:cubicBezTo>
                  <a:cubicBezTo>
                    <a:pt x="1430595" y="6734"/>
                    <a:pt x="1432071" y="10299"/>
                    <a:pt x="1432071" y="14016"/>
                  </a:cubicBezTo>
                  <a:lnTo>
                    <a:pt x="1432071" y="683636"/>
                  </a:lnTo>
                  <a:cubicBezTo>
                    <a:pt x="1432071" y="691376"/>
                    <a:pt x="1425796" y="697651"/>
                    <a:pt x="1418055" y="697651"/>
                  </a:cubicBezTo>
                  <a:lnTo>
                    <a:pt x="14016" y="697651"/>
                  </a:lnTo>
                  <a:cubicBezTo>
                    <a:pt x="6275" y="697651"/>
                    <a:pt x="0" y="691376"/>
                    <a:pt x="0" y="683636"/>
                  </a:cubicBezTo>
                  <a:lnTo>
                    <a:pt x="0" y="14016"/>
                  </a:lnTo>
                  <a:cubicBezTo>
                    <a:pt x="0" y="6275"/>
                    <a:pt x="6275" y="0"/>
                    <a:pt x="14016" y="0"/>
                  </a:cubicBezTo>
                  <a:close/>
                </a:path>
              </a:pathLst>
            </a:custGeom>
            <a:solidFill>
              <a:srgbClr val="000000">
                <a:alpha val="0"/>
              </a:srgbClr>
            </a:solidFill>
            <a:ln w="57150" cap="sq">
              <a:solidFill>
                <a:srgbClr val="B64DFF"/>
              </a:solidFill>
              <a:prstDash val="solid"/>
              <a:miter/>
            </a:ln>
          </p:spPr>
          <p:txBody>
            <a:bodyPr/>
            <a:lstStyle/>
            <a:p>
              <a:endParaRPr lang="pt-BR"/>
            </a:p>
          </p:txBody>
        </p:sp>
        <p:sp>
          <p:nvSpPr>
            <p:cNvPr id="38" name="TextBox 38"/>
            <p:cNvSpPr txBox="1"/>
            <p:nvPr/>
          </p:nvSpPr>
          <p:spPr>
            <a:xfrm>
              <a:off x="0" y="-28575"/>
              <a:ext cx="1432071" cy="726226"/>
            </a:xfrm>
            <a:prstGeom prst="rect">
              <a:avLst/>
            </a:prstGeom>
          </p:spPr>
          <p:txBody>
            <a:bodyPr lIns="71403" tIns="71403" rIns="71403" bIns="71403" rtlCol="0" anchor="ctr"/>
            <a:lstStyle/>
            <a:p>
              <a:pPr algn="ctr">
                <a:lnSpc>
                  <a:spcPts val="2956"/>
                </a:lnSpc>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C4CC"/>
        </a:solidFill>
        <a:effectLst/>
      </p:bgPr>
    </p:bg>
    <p:spTree>
      <p:nvGrpSpPr>
        <p:cNvPr id="1" name=""/>
        <p:cNvGrpSpPr/>
        <p:nvPr/>
      </p:nvGrpSpPr>
      <p:grpSpPr>
        <a:xfrm>
          <a:off x="0" y="0"/>
          <a:ext cx="0" cy="0"/>
          <a:chOff x="0" y="0"/>
          <a:chExt cx="0" cy="0"/>
        </a:xfrm>
      </p:grpSpPr>
      <p:sp>
        <p:nvSpPr>
          <p:cNvPr id="2" name="Freeform 2"/>
          <p:cNvSpPr/>
          <p:nvPr/>
        </p:nvSpPr>
        <p:spPr>
          <a:xfrm>
            <a:off x="157241" y="759391"/>
            <a:ext cx="7710245" cy="9525098"/>
          </a:xfrm>
          <a:custGeom>
            <a:avLst/>
            <a:gdLst/>
            <a:ahLst/>
            <a:cxnLst/>
            <a:rect l="l" t="t" r="r" b="b"/>
            <a:pathLst>
              <a:path w="7710245" h="9525098">
                <a:moveTo>
                  <a:pt x="0" y="0"/>
                </a:moveTo>
                <a:lnTo>
                  <a:pt x="7710245" y="0"/>
                </a:lnTo>
                <a:lnTo>
                  <a:pt x="7710245" y="9525099"/>
                </a:lnTo>
                <a:lnTo>
                  <a:pt x="0" y="9525099"/>
                </a:lnTo>
                <a:lnTo>
                  <a:pt x="0" y="0"/>
                </a:lnTo>
                <a:close/>
              </a:path>
            </a:pathLst>
          </a:custGeom>
          <a:blipFill>
            <a:blip r:embed="rId2"/>
            <a:stretch>
              <a:fillRect t="-963" b="-963"/>
            </a:stretch>
          </a:blipFill>
        </p:spPr>
        <p:txBody>
          <a:bodyPr/>
          <a:lstStyle/>
          <a:p>
            <a:endParaRPr lang="pt-BR"/>
          </a:p>
        </p:txBody>
      </p:sp>
      <p:sp>
        <p:nvSpPr>
          <p:cNvPr id="3" name="Freeform 3"/>
          <p:cNvSpPr/>
          <p:nvPr/>
        </p:nvSpPr>
        <p:spPr>
          <a:xfrm>
            <a:off x="1879116" y="3572868"/>
            <a:ext cx="135337" cy="137843"/>
          </a:xfrm>
          <a:custGeom>
            <a:avLst/>
            <a:gdLst/>
            <a:ahLst/>
            <a:cxnLst/>
            <a:rect l="l" t="t" r="r" b="b"/>
            <a:pathLst>
              <a:path w="135337" h="137843">
                <a:moveTo>
                  <a:pt x="0" y="0"/>
                </a:moveTo>
                <a:lnTo>
                  <a:pt x="135337" y="0"/>
                </a:lnTo>
                <a:lnTo>
                  <a:pt x="135337" y="137843"/>
                </a:lnTo>
                <a:lnTo>
                  <a:pt x="0" y="1378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3128271" y="3572868"/>
            <a:ext cx="135337" cy="137843"/>
          </a:xfrm>
          <a:custGeom>
            <a:avLst/>
            <a:gdLst/>
            <a:ahLst/>
            <a:cxnLst/>
            <a:rect l="l" t="t" r="r" b="b"/>
            <a:pathLst>
              <a:path w="135337" h="137843">
                <a:moveTo>
                  <a:pt x="0" y="0"/>
                </a:moveTo>
                <a:lnTo>
                  <a:pt x="135337" y="0"/>
                </a:lnTo>
                <a:lnTo>
                  <a:pt x="135337" y="137843"/>
                </a:lnTo>
                <a:lnTo>
                  <a:pt x="0" y="1378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5" name="Freeform 5"/>
          <p:cNvSpPr/>
          <p:nvPr/>
        </p:nvSpPr>
        <p:spPr>
          <a:xfrm>
            <a:off x="4498867" y="3572868"/>
            <a:ext cx="135337" cy="137843"/>
          </a:xfrm>
          <a:custGeom>
            <a:avLst/>
            <a:gdLst/>
            <a:ahLst/>
            <a:cxnLst/>
            <a:rect l="l" t="t" r="r" b="b"/>
            <a:pathLst>
              <a:path w="135337" h="137843">
                <a:moveTo>
                  <a:pt x="0" y="0"/>
                </a:moveTo>
                <a:lnTo>
                  <a:pt x="135337" y="0"/>
                </a:lnTo>
                <a:lnTo>
                  <a:pt x="135337" y="137843"/>
                </a:lnTo>
                <a:lnTo>
                  <a:pt x="0" y="1378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Freeform 6"/>
          <p:cNvSpPr/>
          <p:nvPr/>
        </p:nvSpPr>
        <p:spPr>
          <a:xfrm>
            <a:off x="6434164" y="3572868"/>
            <a:ext cx="135337" cy="137843"/>
          </a:xfrm>
          <a:custGeom>
            <a:avLst/>
            <a:gdLst/>
            <a:ahLst/>
            <a:cxnLst/>
            <a:rect l="l" t="t" r="r" b="b"/>
            <a:pathLst>
              <a:path w="135337" h="137843">
                <a:moveTo>
                  <a:pt x="0" y="0"/>
                </a:moveTo>
                <a:lnTo>
                  <a:pt x="135336" y="0"/>
                </a:lnTo>
                <a:lnTo>
                  <a:pt x="135336" y="137843"/>
                </a:lnTo>
                <a:lnTo>
                  <a:pt x="0" y="1378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7" name="Freeform 7"/>
          <p:cNvSpPr/>
          <p:nvPr/>
        </p:nvSpPr>
        <p:spPr>
          <a:xfrm>
            <a:off x="7342165" y="1030708"/>
            <a:ext cx="4954747" cy="9236860"/>
          </a:xfrm>
          <a:custGeom>
            <a:avLst/>
            <a:gdLst/>
            <a:ahLst/>
            <a:cxnLst/>
            <a:rect l="l" t="t" r="r" b="b"/>
            <a:pathLst>
              <a:path w="4954747" h="9236860">
                <a:moveTo>
                  <a:pt x="0" y="0"/>
                </a:moveTo>
                <a:lnTo>
                  <a:pt x="4954747" y="0"/>
                </a:lnTo>
                <a:lnTo>
                  <a:pt x="4954747" y="9236861"/>
                </a:lnTo>
                <a:lnTo>
                  <a:pt x="0" y="9236861"/>
                </a:lnTo>
                <a:lnTo>
                  <a:pt x="0" y="0"/>
                </a:lnTo>
                <a:close/>
              </a:path>
            </a:pathLst>
          </a:custGeom>
          <a:blipFill>
            <a:blip r:embed="rId5"/>
            <a:stretch>
              <a:fillRect/>
            </a:stretch>
          </a:blipFill>
        </p:spPr>
        <p:txBody>
          <a:bodyPr/>
          <a:lstStyle/>
          <a:p>
            <a:endParaRPr lang="pt-BR"/>
          </a:p>
        </p:txBody>
      </p:sp>
      <p:sp>
        <p:nvSpPr>
          <p:cNvPr id="8" name="TextBox 8"/>
          <p:cNvSpPr txBox="1"/>
          <p:nvPr/>
        </p:nvSpPr>
        <p:spPr>
          <a:xfrm>
            <a:off x="-975957" y="202195"/>
            <a:ext cx="6175370" cy="676861"/>
          </a:xfrm>
          <a:prstGeom prst="rect">
            <a:avLst/>
          </a:prstGeom>
        </p:spPr>
        <p:txBody>
          <a:bodyPr lIns="0" tIns="0" rIns="0" bIns="0" rtlCol="0" anchor="t">
            <a:spAutoFit/>
          </a:bodyPr>
          <a:lstStyle/>
          <a:p>
            <a:pPr marL="0" lvl="0" indent="0" algn="ctr">
              <a:lnSpc>
                <a:spcPts val="5481"/>
              </a:lnSpc>
              <a:spcBef>
                <a:spcPct val="0"/>
              </a:spcBef>
            </a:pPr>
            <a:r>
              <a:rPr lang="en-US" sz="4216" spc="-21">
                <a:solidFill>
                  <a:srgbClr val="FFFFFF"/>
                </a:solidFill>
                <a:latin typeface="Hammersmith One"/>
              </a:rPr>
              <a:t>Hobbie Switch</a:t>
            </a:r>
          </a:p>
        </p:txBody>
      </p:sp>
      <p:sp>
        <p:nvSpPr>
          <p:cNvPr id="9" name="TextBox 9"/>
          <p:cNvSpPr txBox="1"/>
          <p:nvPr/>
        </p:nvSpPr>
        <p:spPr>
          <a:xfrm>
            <a:off x="4634204" y="202195"/>
            <a:ext cx="8889381" cy="2042437"/>
          </a:xfrm>
          <a:prstGeom prst="rect">
            <a:avLst/>
          </a:prstGeom>
        </p:spPr>
        <p:txBody>
          <a:bodyPr lIns="0" tIns="0" rIns="0" bIns="0" rtlCol="0" anchor="t">
            <a:spAutoFit/>
          </a:bodyPr>
          <a:lstStyle/>
          <a:p>
            <a:pPr algn="ctr">
              <a:lnSpc>
                <a:spcPts val="5481"/>
              </a:lnSpc>
            </a:pPr>
            <a:r>
              <a:rPr lang="en-US" sz="4216" spc="-21">
                <a:solidFill>
                  <a:srgbClr val="000000"/>
                </a:solidFill>
                <a:latin typeface="Hammersmith One"/>
              </a:rPr>
              <a:t>• Barra de pesquisa</a:t>
            </a:r>
          </a:p>
          <a:p>
            <a:pPr algn="ctr">
              <a:lnSpc>
                <a:spcPts val="5481"/>
              </a:lnSpc>
            </a:pPr>
            <a:endParaRPr lang="en-US" sz="4216" spc="-21">
              <a:solidFill>
                <a:srgbClr val="000000"/>
              </a:solidFill>
              <a:latin typeface="Hammersmith One"/>
            </a:endParaRPr>
          </a:p>
          <a:p>
            <a:pPr algn="ctr">
              <a:lnSpc>
                <a:spcPts val="5481"/>
              </a:lnSpc>
              <a:spcBef>
                <a:spcPct val="0"/>
              </a:spcBef>
            </a:pPr>
            <a:endParaRPr lang="en-US" sz="4216" spc="-21">
              <a:solidFill>
                <a:srgbClr val="000000"/>
              </a:solidFill>
              <a:latin typeface="Hammersmith One"/>
            </a:endParaRPr>
          </a:p>
        </p:txBody>
      </p:sp>
      <p:sp>
        <p:nvSpPr>
          <p:cNvPr id="10" name="Freeform 10"/>
          <p:cNvSpPr/>
          <p:nvPr/>
        </p:nvSpPr>
        <p:spPr>
          <a:xfrm>
            <a:off x="9330614" y="4165418"/>
            <a:ext cx="135337" cy="137843"/>
          </a:xfrm>
          <a:custGeom>
            <a:avLst/>
            <a:gdLst/>
            <a:ahLst/>
            <a:cxnLst/>
            <a:rect l="l" t="t" r="r" b="b"/>
            <a:pathLst>
              <a:path w="135337" h="137843">
                <a:moveTo>
                  <a:pt x="0" y="0"/>
                </a:moveTo>
                <a:lnTo>
                  <a:pt x="135337" y="0"/>
                </a:lnTo>
                <a:lnTo>
                  <a:pt x="135337" y="137843"/>
                </a:lnTo>
                <a:lnTo>
                  <a:pt x="0" y="1378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11" name="Freeform 11"/>
          <p:cNvSpPr/>
          <p:nvPr/>
        </p:nvSpPr>
        <p:spPr>
          <a:xfrm>
            <a:off x="9751870" y="4683566"/>
            <a:ext cx="135337" cy="137843"/>
          </a:xfrm>
          <a:custGeom>
            <a:avLst/>
            <a:gdLst/>
            <a:ahLst/>
            <a:cxnLst/>
            <a:rect l="l" t="t" r="r" b="b"/>
            <a:pathLst>
              <a:path w="135337" h="137843">
                <a:moveTo>
                  <a:pt x="0" y="0"/>
                </a:moveTo>
                <a:lnTo>
                  <a:pt x="135337" y="0"/>
                </a:lnTo>
                <a:lnTo>
                  <a:pt x="135337" y="137844"/>
                </a:lnTo>
                <a:lnTo>
                  <a:pt x="0" y="1378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12" name="Freeform 12"/>
          <p:cNvSpPr/>
          <p:nvPr/>
        </p:nvSpPr>
        <p:spPr>
          <a:xfrm>
            <a:off x="11289862" y="4614645"/>
            <a:ext cx="135337" cy="137843"/>
          </a:xfrm>
          <a:custGeom>
            <a:avLst/>
            <a:gdLst/>
            <a:ahLst/>
            <a:cxnLst/>
            <a:rect l="l" t="t" r="r" b="b"/>
            <a:pathLst>
              <a:path w="135337" h="137843">
                <a:moveTo>
                  <a:pt x="0" y="0"/>
                </a:moveTo>
                <a:lnTo>
                  <a:pt x="135337" y="0"/>
                </a:lnTo>
                <a:lnTo>
                  <a:pt x="135337" y="137843"/>
                </a:lnTo>
                <a:lnTo>
                  <a:pt x="0" y="1378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13" name="Freeform 13"/>
          <p:cNvSpPr/>
          <p:nvPr/>
        </p:nvSpPr>
        <p:spPr>
          <a:xfrm>
            <a:off x="11222193" y="4096497"/>
            <a:ext cx="135337" cy="137843"/>
          </a:xfrm>
          <a:custGeom>
            <a:avLst/>
            <a:gdLst/>
            <a:ahLst/>
            <a:cxnLst/>
            <a:rect l="l" t="t" r="r" b="b"/>
            <a:pathLst>
              <a:path w="135337" h="137843">
                <a:moveTo>
                  <a:pt x="0" y="0"/>
                </a:moveTo>
                <a:lnTo>
                  <a:pt x="135337" y="0"/>
                </a:lnTo>
                <a:lnTo>
                  <a:pt x="135337" y="137843"/>
                </a:lnTo>
                <a:lnTo>
                  <a:pt x="0" y="1378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14" name="TextBox 14"/>
          <p:cNvSpPr txBox="1"/>
          <p:nvPr/>
        </p:nvSpPr>
        <p:spPr>
          <a:xfrm>
            <a:off x="12578059" y="1661163"/>
            <a:ext cx="5004809" cy="8258671"/>
          </a:xfrm>
          <a:prstGeom prst="rect">
            <a:avLst/>
          </a:prstGeom>
        </p:spPr>
        <p:txBody>
          <a:bodyPr lIns="0" tIns="0" rIns="0" bIns="0" rtlCol="0" anchor="t">
            <a:spAutoFit/>
          </a:bodyPr>
          <a:lstStyle/>
          <a:p>
            <a:pPr marL="285750" indent="-285750" algn="just">
              <a:lnSpc>
                <a:spcPts val="2259"/>
              </a:lnSpc>
              <a:buFont typeface="Arial" panose="020B0604020202020204" pitchFamily="34" charset="0"/>
              <a:buChar char="•"/>
            </a:pPr>
            <a:r>
              <a:rPr lang="en-US" sz="1737" spc="-8" dirty="0">
                <a:solidFill>
                  <a:srgbClr val="000000"/>
                </a:solidFill>
                <a:latin typeface="Hammersmith One"/>
              </a:rPr>
              <a:t> </a:t>
            </a:r>
            <a:r>
              <a:rPr lang="en-US" sz="1737" spc="-8" dirty="0" err="1">
                <a:solidFill>
                  <a:srgbClr val="000000"/>
                </a:solidFill>
                <a:latin typeface="Hammersmith One"/>
              </a:rPr>
              <a:t>Diferenças</a:t>
            </a:r>
            <a:r>
              <a:rPr lang="en-US" sz="1737" spc="-8" dirty="0">
                <a:solidFill>
                  <a:srgbClr val="000000"/>
                </a:solidFill>
                <a:latin typeface="Hammersmith One"/>
              </a:rPr>
              <a:t> </a:t>
            </a:r>
            <a:r>
              <a:rPr lang="en-US" sz="1737" spc="-8" dirty="0" err="1">
                <a:solidFill>
                  <a:srgbClr val="000000"/>
                </a:solidFill>
                <a:latin typeface="Hammersmith One"/>
              </a:rPr>
              <a:t>na</a:t>
            </a:r>
            <a:r>
              <a:rPr lang="en-US" sz="1737" spc="-8" dirty="0">
                <a:solidFill>
                  <a:srgbClr val="000000"/>
                </a:solidFill>
                <a:latin typeface="Hammersmith One"/>
              </a:rPr>
              <a:t> </a:t>
            </a:r>
            <a:r>
              <a:rPr lang="en-US" sz="1737" spc="-8" dirty="0" err="1">
                <a:solidFill>
                  <a:srgbClr val="000000"/>
                </a:solidFill>
                <a:latin typeface="Hammersmith One"/>
              </a:rPr>
              <a:t>experiência</a:t>
            </a:r>
            <a:r>
              <a:rPr lang="en-US" sz="1737" spc="-8" dirty="0">
                <a:solidFill>
                  <a:srgbClr val="000000"/>
                </a:solidFill>
                <a:latin typeface="Hammersmith One"/>
              </a:rPr>
              <a:t> de </a:t>
            </a:r>
            <a:r>
              <a:rPr lang="en-US" sz="1737" spc="-8" dirty="0" err="1">
                <a:solidFill>
                  <a:srgbClr val="000000"/>
                </a:solidFill>
                <a:latin typeface="Hammersmith One"/>
              </a:rPr>
              <a:t>navegação</a:t>
            </a:r>
            <a:r>
              <a:rPr lang="en-US" sz="1737" spc="-8" dirty="0">
                <a:solidFill>
                  <a:srgbClr val="000000"/>
                </a:solidFill>
                <a:latin typeface="Hammersmith One"/>
              </a:rPr>
              <a:t>:</a:t>
            </a:r>
          </a:p>
          <a:p>
            <a:pPr marL="375194" lvl="1" indent="-187597" algn="just">
              <a:lnSpc>
                <a:spcPts val="2259"/>
              </a:lnSpc>
              <a:buFont typeface="Arial"/>
              <a:buChar char="•"/>
            </a:pPr>
            <a:r>
              <a:rPr lang="en-US" sz="1737" spc="-8" dirty="0">
                <a:solidFill>
                  <a:srgbClr val="000000"/>
                </a:solidFill>
                <a:latin typeface="Hammersmith One"/>
              </a:rPr>
              <a:t>Na </a:t>
            </a:r>
            <a:r>
              <a:rPr lang="en-US" sz="1737" spc="-8" dirty="0" err="1">
                <a:solidFill>
                  <a:srgbClr val="000000"/>
                </a:solidFill>
                <a:latin typeface="Hammersmith One"/>
              </a:rPr>
              <a:t>versão</a:t>
            </a:r>
            <a:r>
              <a:rPr lang="en-US" sz="1737" spc="-8" dirty="0">
                <a:solidFill>
                  <a:srgbClr val="000000"/>
                </a:solidFill>
                <a:latin typeface="Hammersmith One"/>
              </a:rPr>
              <a:t> web, a barra de </a:t>
            </a:r>
            <a:r>
              <a:rPr lang="en-US" sz="1737" spc="-8" dirty="0" err="1">
                <a:solidFill>
                  <a:srgbClr val="000000"/>
                </a:solidFill>
                <a:latin typeface="Hammersmith One"/>
              </a:rPr>
              <a:t>navegação</a:t>
            </a:r>
            <a:r>
              <a:rPr lang="en-US" sz="1737" spc="-8" dirty="0">
                <a:solidFill>
                  <a:srgbClr val="000000"/>
                </a:solidFill>
                <a:latin typeface="Hammersmith One"/>
              </a:rPr>
              <a:t> principal </a:t>
            </a:r>
            <a:r>
              <a:rPr lang="en-US" sz="1737" spc="-8" dirty="0" err="1">
                <a:solidFill>
                  <a:srgbClr val="000000"/>
                </a:solidFill>
                <a:latin typeface="Hammersmith One"/>
              </a:rPr>
              <a:t>permanece</a:t>
            </a:r>
            <a:r>
              <a:rPr lang="en-US" sz="1737" spc="-8" dirty="0">
                <a:solidFill>
                  <a:srgbClr val="000000"/>
                </a:solidFill>
                <a:latin typeface="Hammersmith One"/>
              </a:rPr>
              <a:t> </a:t>
            </a:r>
            <a:r>
              <a:rPr lang="en-US" sz="1737" spc="-8" dirty="0" err="1">
                <a:solidFill>
                  <a:srgbClr val="000000"/>
                </a:solidFill>
                <a:latin typeface="Hammersmith One"/>
              </a:rPr>
              <a:t>visível</a:t>
            </a:r>
            <a:r>
              <a:rPr lang="en-US" sz="1737" spc="-8" dirty="0">
                <a:solidFill>
                  <a:srgbClr val="000000"/>
                </a:solidFill>
                <a:latin typeface="Hammersmith One"/>
              </a:rPr>
              <a:t>, </a:t>
            </a:r>
            <a:r>
              <a:rPr lang="en-US" sz="1737" spc="-8" dirty="0" err="1">
                <a:solidFill>
                  <a:srgbClr val="000000"/>
                </a:solidFill>
                <a:latin typeface="Hammersmith One"/>
              </a:rPr>
              <a:t>permitindo</a:t>
            </a:r>
            <a:r>
              <a:rPr lang="en-US" sz="1737" spc="-8" dirty="0">
                <a:solidFill>
                  <a:srgbClr val="000000"/>
                </a:solidFill>
                <a:latin typeface="Hammersmith One"/>
              </a:rPr>
              <a:t> </a:t>
            </a:r>
            <a:r>
              <a:rPr lang="en-US" sz="1737" spc="-8" dirty="0" err="1">
                <a:solidFill>
                  <a:srgbClr val="000000"/>
                </a:solidFill>
                <a:latin typeface="Hammersmith One"/>
              </a:rPr>
              <a:t>aos</a:t>
            </a:r>
            <a:r>
              <a:rPr lang="en-US" sz="1737" spc="-8" dirty="0">
                <a:solidFill>
                  <a:srgbClr val="000000"/>
                </a:solidFill>
                <a:latin typeface="Hammersmith One"/>
              </a:rPr>
              <a:t> usuários </a:t>
            </a:r>
            <a:r>
              <a:rPr lang="en-US" sz="1737" spc="-8" dirty="0" err="1">
                <a:solidFill>
                  <a:srgbClr val="000000"/>
                </a:solidFill>
                <a:latin typeface="Hammersmith One"/>
              </a:rPr>
              <a:t>alternar</a:t>
            </a:r>
            <a:r>
              <a:rPr lang="en-US" sz="1737" spc="-8" dirty="0">
                <a:solidFill>
                  <a:srgbClr val="000000"/>
                </a:solidFill>
                <a:latin typeface="Hammersmith One"/>
              </a:rPr>
              <a:t> </a:t>
            </a:r>
            <a:r>
              <a:rPr lang="en-US" sz="1737" spc="-8" dirty="0" err="1">
                <a:solidFill>
                  <a:srgbClr val="000000"/>
                </a:solidFill>
                <a:latin typeface="Hammersmith One"/>
              </a:rPr>
              <a:t>rapidamente</a:t>
            </a:r>
            <a:r>
              <a:rPr lang="en-US" sz="1737" spc="-8" dirty="0">
                <a:solidFill>
                  <a:srgbClr val="000000"/>
                </a:solidFill>
                <a:latin typeface="Hammersmith One"/>
              </a:rPr>
              <a:t> para </a:t>
            </a:r>
            <a:r>
              <a:rPr lang="en-US" sz="1737" spc="-8" dirty="0" err="1">
                <a:solidFill>
                  <a:srgbClr val="000000"/>
                </a:solidFill>
                <a:latin typeface="Hammersmith One"/>
              </a:rPr>
              <a:t>outras</a:t>
            </a:r>
            <a:r>
              <a:rPr lang="en-US" sz="1737" spc="-8" dirty="0">
                <a:solidFill>
                  <a:srgbClr val="000000"/>
                </a:solidFill>
                <a:latin typeface="Hammersmith One"/>
              </a:rPr>
              <a:t> </a:t>
            </a:r>
            <a:r>
              <a:rPr lang="en-US" sz="1737" spc="-8" dirty="0" err="1">
                <a:solidFill>
                  <a:srgbClr val="000000"/>
                </a:solidFill>
                <a:latin typeface="Hammersmith One"/>
              </a:rPr>
              <a:t>seções</a:t>
            </a:r>
            <a:r>
              <a:rPr lang="en-US" sz="1737" spc="-8" dirty="0">
                <a:solidFill>
                  <a:srgbClr val="000000"/>
                </a:solidFill>
                <a:latin typeface="Hammersmith One"/>
              </a:rPr>
              <a:t> da </a:t>
            </a:r>
            <a:r>
              <a:rPr lang="en-US" sz="1737" spc="-8" dirty="0" err="1">
                <a:solidFill>
                  <a:srgbClr val="000000"/>
                </a:solidFill>
                <a:latin typeface="Hammersmith One"/>
              </a:rPr>
              <a:t>plataforma</a:t>
            </a:r>
            <a:r>
              <a:rPr lang="en-US" sz="1737" spc="-8" dirty="0">
                <a:solidFill>
                  <a:srgbClr val="000000"/>
                </a:solidFill>
                <a:latin typeface="Hammersmith One"/>
              </a:rPr>
              <a:t>, o que </a:t>
            </a:r>
            <a:r>
              <a:rPr lang="en-US" sz="1737" spc="-8" dirty="0" err="1">
                <a:solidFill>
                  <a:srgbClr val="000000"/>
                </a:solidFill>
                <a:latin typeface="Hammersmith One"/>
              </a:rPr>
              <a:t>facilita</a:t>
            </a:r>
            <a:r>
              <a:rPr lang="en-US" sz="1737" spc="-8" dirty="0">
                <a:solidFill>
                  <a:srgbClr val="000000"/>
                </a:solidFill>
                <a:latin typeface="Hammersmith One"/>
              </a:rPr>
              <a:t> a </a:t>
            </a:r>
            <a:r>
              <a:rPr lang="en-US" sz="1737" spc="-8" dirty="0" err="1">
                <a:solidFill>
                  <a:srgbClr val="000000"/>
                </a:solidFill>
                <a:latin typeface="Hammersmith One"/>
              </a:rPr>
              <a:t>navegação</a:t>
            </a:r>
            <a:r>
              <a:rPr lang="en-US" sz="1737" spc="-8" dirty="0">
                <a:solidFill>
                  <a:srgbClr val="000000"/>
                </a:solidFill>
                <a:latin typeface="Hammersmith One"/>
              </a:rPr>
              <a:t> e a </a:t>
            </a:r>
            <a:r>
              <a:rPr lang="en-US" sz="1737" spc="-8" dirty="0" err="1">
                <a:solidFill>
                  <a:srgbClr val="000000"/>
                </a:solidFill>
                <a:latin typeface="Hammersmith One"/>
              </a:rPr>
              <a:t>descoberta</a:t>
            </a:r>
            <a:r>
              <a:rPr lang="en-US" sz="1737" spc="-8" dirty="0">
                <a:solidFill>
                  <a:srgbClr val="000000"/>
                </a:solidFill>
                <a:latin typeface="Hammersmith One"/>
              </a:rPr>
              <a:t> de </a:t>
            </a:r>
            <a:r>
              <a:rPr lang="en-US" sz="1737" spc="-8" dirty="0" err="1">
                <a:solidFill>
                  <a:srgbClr val="000000"/>
                </a:solidFill>
                <a:latin typeface="Hammersmith One"/>
              </a:rPr>
              <a:t>conteúdo</a:t>
            </a:r>
            <a:r>
              <a:rPr lang="en-US" sz="1737" spc="-8" dirty="0">
                <a:solidFill>
                  <a:srgbClr val="000000"/>
                </a:solidFill>
                <a:latin typeface="Hammersmith One"/>
              </a:rPr>
              <a:t>.</a:t>
            </a:r>
          </a:p>
          <a:p>
            <a:pPr marL="375194" lvl="1" indent="-187597" algn="just">
              <a:lnSpc>
                <a:spcPts val="2259"/>
              </a:lnSpc>
              <a:buFont typeface="Arial"/>
              <a:buChar char="•"/>
            </a:pPr>
            <a:r>
              <a:rPr lang="en-US" sz="1737" spc="-8" dirty="0">
                <a:solidFill>
                  <a:srgbClr val="000000"/>
                </a:solidFill>
                <a:latin typeface="Hammersmith One"/>
              </a:rPr>
              <a:t>Por outro </a:t>
            </a:r>
            <a:r>
              <a:rPr lang="en-US" sz="1737" spc="-8" dirty="0" err="1">
                <a:solidFill>
                  <a:srgbClr val="000000"/>
                </a:solidFill>
                <a:latin typeface="Hammersmith One"/>
              </a:rPr>
              <a:t>lado</a:t>
            </a:r>
            <a:r>
              <a:rPr lang="en-US" sz="1737" spc="-8" dirty="0">
                <a:solidFill>
                  <a:srgbClr val="000000"/>
                </a:solidFill>
                <a:latin typeface="Hammersmith One"/>
              </a:rPr>
              <a:t>, no </a:t>
            </a:r>
            <a:r>
              <a:rPr lang="en-US" sz="1737" spc="-8" dirty="0" err="1">
                <a:solidFill>
                  <a:srgbClr val="000000"/>
                </a:solidFill>
                <a:latin typeface="Hammersmith One"/>
              </a:rPr>
              <a:t>aplicativo</a:t>
            </a:r>
            <a:r>
              <a:rPr lang="en-US" sz="1737" spc="-8" dirty="0">
                <a:solidFill>
                  <a:srgbClr val="000000"/>
                </a:solidFill>
                <a:latin typeface="Hammersmith One"/>
              </a:rPr>
              <a:t>, </a:t>
            </a:r>
            <a:r>
              <a:rPr lang="en-US" sz="1737" spc="-8" dirty="0" err="1">
                <a:solidFill>
                  <a:srgbClr val="000000"/>
                </a:solidFill>
                <a:latin typeface="Hammersmith One"/>
              </a:rPr>
              <a:t>após</a:t>
            </a:r>
            <a:r>
              <a:rPr lang="en-US" sz="1737" spc="-8" dirty="0">
                <a:solidFill>
                  <a:srgbClr val="000000"/>
                </a:solidFill>
                <a:latin typeface="Hammersmith One"/>
              </a:rPr>
              <a:t> </a:t>
            </a:r>
            <a:r>
              <a:rPr lang="en-US" sz="1737" spc="-8" dirty="0" err="1">
                <a:solidFill>
                  <a:srgbClr val="000000"/>
                </a:solidFill>
                <a:latin typeface="Hammersmith One"/>
              </a:rPr>
              <a:t>acessar</a:t>
            </a:r>
            <a:r>
              <a:rPr lang="en-US" sz="1737" spc="-8" dirty="0">
                <a:solidFill>
                  <a:srgbClr val="000000"/>
                </a:solidFill>
                <a:latin typeface="Hammersmith One"/>
              </a:rPr>
              <a:t> a barra de </a:t>
            </a:r>
            <a:r>
              <a:rPr lang="en-US" sz="1737" spc="-8" dirty="0" err="1">
                <a:solidFill>
                  <a:srgbClr val="000000"/>
                </a:solidFill>
                <a:latin typeface="Hammersmith One"/>
              </a:rPr>
              <a:t>pesquisa</a:t>
            </a:r>
            <a:r>
              <a:rPr lang="en-US" sz="1737" spc="-8" dirty="0">
                <a:solidFill>
                  <a:srgbClr val="000000"/>
                </a:solidFill>
                <a:latin typeface="Hammersmith One"/>
              </a:rPr>
              <a:t>, </a:t>
            </a:r>
            <a:r>
              <a:rPr lang="en-US" sz="1737" spc="-8" dirty="0" err="1">
                <a:solidFill>
                  <a:srgbClr val="000000"/>
                </a:solidFill>
                <a:latin typeface="Hammersmith One"/>
              </a:rPr>
              <a:t>pode</a:t>
            </a:r>
            <a:r>
              <a:rPr lang="en-US" sz="1737" spc="-8" dirty="0">
                <a:solidFill>
                  <a:srgbClr val="000000"/>
                </a:solidFill>
                <a:latin typeface="Hammersmith One"/>
              </a:rPr>
              <a:t> ser </a:t>
            </a:r>
            <a:r>
              <a:rPr lang="en-US" sz="1737" spc="-8" dirty="0" err="1">
                <a:solidFill>
                  <a:srgbClr val="000000"/>
                </a:solidFill>
                <a:latin typeface="Hammersmith One"/>
              </a:rPr>
              <a:t>necessário</a:t>
            </a:r>
            <a:r>
              <a:rPr lang="en-US" sz="1737" spc="-8" dirty="0">
                <a:solidFill>
                  <a:srgbClr val="000000"/>
                </a:solidFill>
                <a:latin typeface="Hammersmith One"/>
              </a:rPr>
              <a:t> </a:t>
            </a:r>
            <a:r>
              <a:rPr lang="en-US" sz="1737" spc="-8" dirty="0" err="1">
                <a:solidFill>
                  <a:srgbClr val="000000"/>
                </a:solidFill>
                <a:latin typeface="Hammersmith One"/>
              </a:rPr>
              <a:t>pressionar</a:t>
            </a:r>
            <a:r>
              <a:rPr lang="en-US" sz="1737" spc="-8" dirty="0">
                <a:solidFill>
                  <a:srgbClr val="000000"/>
                </a:solidFill>
                <a:latin typeface="Hammersmith One"/>
              </a:rPr>
              <a:t> o </a:t>
            </a:r>
            <a:r>
              <a:rPr lang="en-US" sz="1737" spc="-8" dirty="0" err="1">
                <a:solidFill>
                  <a:srgbClr val="000000"/>
                </a:solidFill>
                <a:latin typeface="Hammersmith One"/>
              </a:rPr>
              <a:t>ícone</a:t>
            </a:r>
            <a:r>
              <a:rPr lang="en-US" sz="1737" spc="-8" dirty="0">
                <a:solidFill>
                  <a:srgbClr val="000000"/>
                </a:solidFill>
                <a:latin typeface="Hammersmith One"/>
              </a:rPr>
              <a:t> de </a:t>
            </a:r>
            <a:r>
              <a:rPr lang="en-US" sz="1737" spc="-8" dirty="0" err="1">
                <a:solidFill>
                  <a:srgbClr val="000000"/>
                </a:solidFill>
                <a:latin typeface="Hammersmith One"/>
              </a:rPr>
              <a:t>retorno</a:t>
            </a:r>
            <a:r>
              <a:rPr lang="en-US" sz="1737" spc="-8" dirty="0">
                <a:solidFill>
                  <a:srgbClr val="000000"/>
                </a:solidFill>
                <a:latin typeface="Hammersmith One"/>
              </a:rPr>
              <a:t> para </a:t>
            </a:r>
            <a:r>
              <a:rPr lang="en-US" sz="1737" spc="-8" dirty="0" err="1">
                <a:solidFill>
                  <a:srgbClr val="000000"/>
                </a:solidFill>
                <a:latin typeface="Hammersmith One"/>
              </a:rPr>
              <a:t>voltar</a:t>
            </a:r>
            <a:r>
              <a:rPr lang="en-US" sz="1737" spc="-8" dirty="0">
                <a:solidFill>
                  <a:srgbClr val="000000"/>
                </a:solidFill>
                <a:latin typeface="Hammersmith One"/>
              </a:rPr>
              <a:t> à </a:t>
            </a:r>
            <a:r>
              <a:rPr lang="en-US" sz="1737" spc="-8" dirty="0" err="1">
                <a:solidFill>
                  <a:srgbClr val="000000"/>
                </a:solidFill>
                <a:latin typeface="Hammersmith One"/>
              </a:rPr>
              <a:t>página</a:t>
            </a:r>
            <a:r>
              <a:rPr lang="en-US" sz="1737" spc="-8" dirty="0">
                <a:solidFill>
                  <a:srgbClr val="000000"/>
                </a:solidFill>
                <a:latin typeface="Hammersmith One"/>
              </a:rPr>
              <a:t> anterior, o que </a:t>
            </a:r>
            <a:r>
              <a:rPr lang="en-US" sz="1737" spc="-8" dirty="0" err="1">
                <a:solidFill>
                  <a:srgbClr val="000000"/>
                </a:solidFill>
                <a:latin typeface="Hammersmith One"/>
              </a:rPr>
              <a:t>pode</a:t>
            </a:r>
            <a:r>
              <a:rPr lang="en-US" sz="1737" spc="-8" dirty="0">
                <a:solidFill>
                  <a:srgbClr val="000000"/>
                </a:solidFill>
                <a:latin typeface="Hammersmith One"/>
              </a:rPr>
              <a:t> </a:t>
            </a:r>
            <a:r>
              <a:rPr lang="en-US" sz="1737" spc="-8" dirty="0" err="1">
                <a:solidFill>
                  <a:srgbClr val="000000"/>
                </a:solidFill>
                <a:latin typeface="Hammersmith One"/>
              </a:rPr>
              <a:t>exigir</a:t>
            </a:r>
            <a:r>
              <a:rPr lang="en-US" sz="1737" spc="-8" dirty="0">
                <a:solidFill>
                  <a:srgbClr val="000000"/>
                </a:solidFill>
                <a:latin typeface="Hammersmith One"/>
              </a:rPr>
              <a:t> </a:t>
            </a:r>
            <a:r>
              <a:rPr lang="en-US" sz="1737" spc="-8" dirty="0" err="1">
                <a:solidFill>
                  <a:srgbClr val="000000"/>
                </a:solidFill>
                <a:latin typeface="Hammersmith One"/>
              </a:rPr>
              <a:t>mais</a:t>
            </a:r>
            <a:r>
              <a:rPr lang="en-US" sz="1737" spc="-8" dirty="0">
                <a:solidFill>
                  <a:srgbClr val="000000"/>
                </a:solidFill>
                <a:latin typeface="Hammersmith One"/>
              </a:rPr>
              <a:t> cliques e </a:t>
            </a:r>
            <a:r>
              <a:rPr lang="en-US" sz="1737" spc="-8" dirty="0" err="1">
                <a:solidFill>
                  <a:srgbClr val="000000"/>
                </a:solidFill>
                <a:latin typeface="Hammersmith One"/>
              </a:rPr>
              <a:t>tornar</a:t>
            </a:r>
            <a:r>
              <a:rPr lang="en-US" sz="1737" spc="-8" dirty="0">
                <a:solidFill>
                  <a:srgbClr val="000000"/>
                </a:solidFill>
                <a:latin typeface="Hammersmith One"/>
              </a:rPr>
              <a:t> a </a:t>
            </a:r>
            <a:r>
              <a:rPr lang="en-US" sz="1737" spc="-8" dirty="0" err="1">
                <a:solidFill>
                  <a:srgbClr val="000000"/>
                </a:solidFill>
                <a:latin typeface="Hammersmith One"/>
              </a:rPr>
              <a:t>experiência</a:t>
            </a:r>
            <a:r>
              <a:rPr lang="en-US" sz="1737" spc="-8" dirty="0">
                <a:solidFill>
                  <a:srgbClr val="000000"/>
                </a:solidFill>
                <a:latin typeface="Hammersmith One"/>
              </a:rPr>
              <a:t> de </a:t>
            </a:r>
            <a:r>
              <a:rPr lang="en-US" sz="1737" spc="-8" dirty="0" err="1">
                <a:solidFill>
                  <a:srgbClr val="000000"/>
                </a:solidFill>
                <a:latin typeface="Hammersmith One"/>
              </a:rPr>
              <a:t>navegação</a:t>
            </a:r>
            <a:r>
              <a:rPr lang="en-US" sz="1737" spc="-8" dirty="0">
                <a:solidFill>
                  <a:srgbClr val="000000"/>
                </a:solidFill>
                <a:latin typeface="Hammersmith One"/>
              </a:rPr>
              <a:t> </a:t>
            </a:r>
            <a:r>
              <a:rPr lang="en-US" sz="1737" spc="-8" dirty="0" err="1">
                <a:solidFill>
                  <a:srgbClr val="000000"/>
                </a:solidFill>
                <a:latin typeface="Hammersmith One"/>
              </a:rPr>
              <a:t>menos</a:t>
            </a:r>
            <a:r>
              <a:rPr lang="en-US" sz="1737" spc="-8" dirty="0">
                <a:solidFill>
                  <a:srgbClr val="000000"/>
                </a:solidFill>
                <a:latin typeface="Hammersmith One"/>
              </a:rPr>
              <a:t> </a:t>
            </a:r>
            <a:r>
              <a:rPr lang="en-US" sz="1737" spc="-8" dirty="0" err="1">
                <a:solidFill>
                  <a:srgbClr val="000000"/>
                </a:solidFill>
                <a:latin typeface="Hammersmith One"/>
              </a:rPr>
              <a:t>fluida</a:t>
            </a:r>
            <a:r>
              <a:rPr lang="en-US" sz="1737" spc="-8" dirty="0">
                <a:solidFill>
                  <a:srgbClr val="000000"/>
                </a:solidFill>
                <a:latin typeface="Hammersmith One"/>
              </a:rPr>
              <a:t>.</a:t>
            </a:r>
          </a:p>
          <a:p>
            <a:pPr algn="just">
              <a:lnSpc>
                <a:spcPts val="2259"/>
              </a:lnSpc>
            </a:pPr>
            <a:endParaRPr lang="en-US" sz="1737" spc="-8" dirty="0">
              <a:solidFill>
                <a:srgbClr val="000000"/>
              </a:solidFill>
              <a:latin typeface="Hammersmith One"/>
            </a:endParaRPr>
          </a:p>
          <a:p>
            <a:pPr marL="285750" indent="-285750" algn="just">
              <a:lnSpc>
                <a:spcPts val="2259"/>
              </a:lnSpc>
              <a:buFont typeface="Arial" panose="020B0604020202020204" pitchFamily="34" charset="0"/>
              <a:buChar char="•"/>
            </a:pPr>
            <a:r>
              <a:rPr lang="en-US" sz="1737" spc="-8" dirty="0" err="1">
                <a:solidFill>
                  <a:srgbClr val="000000"/>
                </a:solidFill>
                <a:latin typeface="Hammersmith One"/>
              </a:rPr>
              <a:t>Experiência</a:t>
            </a:r>
            <a:r>
              <a:rPr lang="en-US" sz="1737" spc="-8" dirty="0">
                <a:solidFill>
                  <a:srgbClr val="000000"/>
                </a:solidFill>
                <a:latin typeface="Hammersmith One"/>
              </a:rPr>
              <a:t> </a:t>
            </a:r>
            <a:r>
              <a:rPr lang="en-US" sz="1737" spc="-8" dirty="0" err="1">
                <a:solidFill>
                  <a:srgbClr val="000000"/>
                </a:solidFill>
                <a:latin typeface="Hammersmith One"/>
              </a:rPr>
              <a:t>geral</a:t>
            </a:r>
            <a:r>
              <a:rPr lang="en-US" sz="1737" spc="-8" dirty="0">
                <a:solidFill>
                  <a:srgbClr val="000000"/>
                </a:solidFill>
                <a:latin typeface="Hammersmith One"/>
              </a:rPr>
              <a:t> do </a:t>
            </a:r>
            <a:r>
              <a:rPr lang="en-US" sz="1737" spc="-8" dirty="0" err="1">
                <a:solidFill>
                  <a:srgbClr val="000000"/>
                </a:solidFill>
                <a:latin typeface="Hammersmith One"/>
              </a:rPr>
              <a:t>usuário</a:t>
            </a:r>
            <a:r>
              <a:rPr lang="en-US" sz="1737" spc="-8" dirty="0">
                <a:solidFill>
                  <a:srgbClr val="000000"/>
                </a:solidFill>
                <a:latin typeface="Hammersmith One"/>
              </a:rPr>
              <a:t>:</a:t>
            </a:r>
          </a:p>
          <a:p>
            <a:pPr marL="375194" lvl="1" indent="-187597" algn="just">
              <a:lnSpc>
                <a:spcPts val="2259"/>
              </a:lnSpc>
              <a:buFont typeface="Arial"/>
              <a:buChar char="•"/>
            </a:pPr>
            <a:r>
              <a:rPr lang="en-US" sz="1737" spc="-8" dirty="0">
                <a:solidFill>
                  <a:srgbClr val="000000"/>
                </a:solidFill>
                <a:latin typeface="Hammersmith One"/>
              </a:rPr>
              <a:t>A </a:t>
            </a:r>
            <a:r>
              <a:rPr lang="en-US" sz="1737" spc="-8" dirty="0" err="1">
                <a:solidFill>
                  <a:srgbClr val="000000"/>
                </a:solidFill>
                <a:latin typeface="Hammersmith One"/>
              </a:rPr>
              <a:t>presença</a:t>
            </a:r>
            <a:r>
              <a:rPr lang="en-US" sz="1737" spc="-8" dirty="0">
                <a:solidFill>
                  <a:srgbClr val="000000"/>
                </a:solidFill>
                <a:latin typeface="Hammersmith One"/>
              </a:rPr>
              <a:t> </a:t>
            </a:r>
            <a:r>
              <a:rPr lang="en-US" sz="1737" spc="-8" dirty="0" err="1">
                <a:solidFill>
                  <a:srgbClr val="000000"/>
                </a:solidFill>
                <a:latin typeface="Hammersmith One"/>
              </a:rPr>
              <a:t>contínua</a:t>
            </a:r>
            <a:r>
              <a:rPr lang="en-US" sz="1737" spc="-8" dirty="0">
                <a:solidFill>
                  <a:srgbClr val="000000"/>
                </a:solidFill>
                <a:latin typeface="Hammersmith One"/>
              </a:rPr>
              <a:t> da barra de </a:t>
            </a:r>
            <a:r>
              <a:rPr lang="en-US" sz="1737" spc="-8" dirty="0" err="1">
                <a:solidFill>
                  <a:srgbClr val="000000"/>
                </a:solidFill>
                <a:latin typeface="Hammersmith One"/>
              </a:rPr>
              <a:t>navegação</a:t>
            </a:r>
            <a:r>
              <a:rPr lang="en-US" sz="1737" spc="-8" dirty="0">
                <a:solidFill>
                  <a:srgbClr val="000000"/>
                </a:solidFill>
                <a:latin typeface="Hammersmith One"/>
              </a:rPr>
              <a:t> </a:t>
            </a:r>
            <a:r>
              <a:rPr lang="en-US" sz="1737" spc="-8" dirty="0" err="1">
                <a:solidFill>
                  <a:srgbClr val="000000"/>
                </a:solidFill>
                <a:latin typeface="Hammersmith One"/>
              </a:rPr>
              <a:t>na</a:t>
            </a:r>
            <a:r>
              <a:rPr lang="en-US" sz="1737" spc="-8" dirty="0">
                <a:solidFill>
                  <a:srgbClr val="000000"/>
                </a:solidFill>
                <a:latin typeface="Hammersmith One"/>
              </a:rPr>
              <a:t> </a:t>
            </a:r>
            <a:r>
              <a:rPr lang="en-US" sz="1737" spc="-8" dirty="0" err="1">
                <a:solidFill>
                  <a:srgbClr val="000000"/>
                </a:solidFill>
                <a:latin typeface="Hammersmith One"/>
              </a:rPr>
              <a:t>versão</a:t>
            </a:r>
            <a:r>
              <a:rPr lang="en-US" sz="1737" spc="-8" dirty="0">
                <a:solidFill>
                  <a:srgbClr val="000000"/>
                </a:solidFill>
                <a:latin typeface="Hammersmith One"/>
              </a:rPr>
              <a:t> web </a:t>
            </a:r>
            <a:r>
              <a:rPr lang="en-US" sz="1737" spc="-8" dirty="0" err="1">
                <a:solidFill>
                  <a:srgbClr val="000000"/>
                </a:solidFill>
                <a:latin typeface="Hammersmith One"/>
              </a:rPr>
              <a:t>pode</a:t>
            </a:r>
            <a:r>
              <a:rPr lang="en-US" sz="1737" spc="-8" dirty="0">
                <a:solidFill>
                  <a:srgbClr val="000000"/>
                </a:solidFill>
                <a:latin typeface="Hammersmith One"/>
              </a:rPr>
              <a:t> </a:t>
            </a:r>
            <a:r>
              <a:rPr lang="en-US" sz="1737" spc="-8" dirty="0" err="1">
                <a:solidFill>
                  <a:srgbClr val="000000"/>
                </a:solidFill>
                <a:latin typeface="Hammersmith One"/>
              </a:rPr>
              <a:t>oferecer</a:t>
            </a:r>
            <a:r>
              <a:rPr lang="en-US" sz="1737" spc="-8" dirty="0">
                <a:solidFill>
                  <a:srgbClr val="000000"/>
                </a:solidFill>
                <a:latin typeface="Hammersmith One"/>
              </a:rPr>
              <a:t> </a:t>
            </a:r>
            <a:r>
              <a:rPr lang="en-US" sz="1737" spc="-8" dirty="0" err="1">
                <a:solidFill>
                  <a:srgbClr val="000000"/>
                </a:solidFill>
                <a:latin typeface="Hammersmith One"/>
              </a:rPr>
              <a:t>maior</a:t>
            </a:r>
            <a:r>
              <a:rPr lang="en-US" sz="1737" spc="-8" dirty="0">
                <a:solidFill>
                  <a:srgbClr val="000000"/>
                </a:solidFill>
                <a:latin typeface="Hammersmith One"/>
              </a:rPr>
              <a:t> </a:t>
            </a:r>
            <a:r>
              <a:rPr lang="en-US" sz="1737" spc="-8" dirty="0" err="1">
                <a:solidFill>
                  <a:srgbClr val="000000"/>
                </a:solidFill>
                <a:latin typeface="Hammersmith One"/>
              </a:rPr>
              <a:t>praticidade</a:t>
            </a:r>
            <a:r>
              <a:rPr lang="en-US" sz="1737" spc="-8" dirty="0">
                <a:solidFill>
                  <a:srgbClr val="000000"/>
                </a:solidFill>
                <a:latin typeface="Hammersmith One"/>
              </a:rPr>
              <a:t> e </a:t>
            </a:r>
            <a:r>
              <a:rPr lang="en-US" sz="1737" spc="-8" dirty="0" err="1">
                <a:solidFill>
                  <a:srgbClr val="000000"/>
                </a:solidFill>
                <a:latin typeface="Hammersmith One"/>
              </a:rPr>
              <a:t>facilidade</a:t>
            </a:r>
            <a:r>
              <a:rPr lang="en-US" sz="1737" spc="-8" dirty="0">
                <a:solidFill>
                  <a:srgbClr val="000000"/>
                </a:solidFill>
                <a:latin typeface="Hammersmith One"/>
              </a:rPr>
              <a:t> de </a:t>
            </a:r>
            <a:r>
              <a:rPr lang="en-US" sz="1737" spc="-8" dirty="0" err="1">
                <a:solidFill>
                  <a:srgbClr val="000000"/>
                </a:solidFill>
                <a:latin typeface="Hammersmith One"/>
              </a:rPr>
              <a:t>uso</a:t>
            </a:r>
            <a:r>
              <a:rPr lang="en-US" sz="1737" spc="-8" dirty="0">
                <a:solidFill>
                  <a:srgbClr val="000000"/>
                </a:solidFill>
                <a:latin typeface="Hammersmith One"/>
              </a:rPr>
              <a:t>, </a:t>
            </a:r>
            <a:r>
              <a:rPr lang="en-US" sz="1737" spc="-8" dirty="0" err="1">
                <a:solidFill>
                  <a:srgbClr val="000000"/>
                </a:solidFill>
                <a:latin typeface="Hammersmith One"/>
              </a:rPr>
              <a:t>permitindo</a:t>
            </a:r>
            <a:r>
              <a:rPr lang="en-US" sz="1737" spc="-8" dirty="0">
                <a:solidFill>
                  <a:srgbClr val="000000"/>
                </a:solidFill>
                <a:latin typeface="Hammersmith One"/>
              </a:rPr>
              <a:t> que </a:t>
            </a:r>
            <a:r>
              <a:rPr lang="en-US" sz="1737" spc="-8" dirty="0" err="1">
                <a:solidFill>
                  <a:srgbClr val="000000"/>
                </a:solidFill>
                <a:latin typeface="Hammersmith One"/>
              </a:rPr>
              <a:t>os</a:t>
            </a:r>
            <a:r>
              <a:rPr lang="en-US" sz="1737" spc="-8" dirty="0">
                <a:solidFill>
                  <a:srgbClr val="000000"/>
                </a:solidFill>
                <a:latin typeface="Hammersmith One"/>
              </a:rPr>
              <a:t> usuários </a:t>
            </a:r>
            <a:r>
              <a:rPr lang="en-US" sz="1737" spc="-8" dirty="0" err="1">
                <a:solidFill>
                  <a:srgbClr val="000000"/>
                </a:solidFill>
                <a:latin typeface="Hammersmith One"/>
              </a:rPr>
              <a:t>alternem</a:t>
            </a:r>
            <a:r>
              <a:rPr lang="en-US" sz="1737" spc="-8" dirty="0">
                <a:solidFill>
                  <a:srgbClr val="000000"/>
                </a:solidFill>
                <a:latin typeface="Hammersmith One"/>
              </a:rPr>
              <a:t> entre </a:t>
            </a:r>
            <a:r>
              <a:rPr lang="en-US" sz="1737" spc="-8" dirty="0" err="1">
                <a:solidFill>
                  <a:srgbClr val="000000"/>
                </a:solidFill>
                <a:latin typeface="Hammersmith One"/>
              </a:rPr>
              <a:t>diferentes</a:t>
            </a:r>
            <a:r>
              <a:rPr lang="en-US" sz="1737" spc="-8" dirty="0">
                <a:solidFill>
                  <a:srgbClr val="000000"/>
                </a:solidFill>
                <a:latin typeface="Hammersmith One"/>
              </a:rPr>
              <a:t> </a:t>
            </a:r>
            <a:r>
              <a:rPr lang="en-US" sz="1737" spc="-8" dirty="0" err="1">
                <a:solidFill>
                  <a:srgbClr val="000000"/>
                </a:solidFill>
                <a:latin typeface="Hammersmith One"/>
              </a:rPr>
              <a:t>áreas</a:t>
            </a:r>
            <a:r>
              <a:rPr lang="en-US" sz="1737" spc="-8" dirty="0">
                <a:solidFill>
                  <a:srgbClr val="000000"/>
                </a:solidFill>
                <a:latin typeface="Hammersmith One"/>
              </a:rPr>
              <a:t> da </a:t>
            </a:r>
            <a:r>
              <a:rPr lang="en-US" sz="1737" spc="-8" dirty="0" err="1">
                <a:solidFill>
                  <a:srgbClr val="000000"/>
                </a:solidFill>
                <a:latin typeface="Hammersmith One"/>
              </a:rPr>
              <a:t>plataforma</a:t>
            </a:r>
            <a:r>
              <a:rPr lang="en-US" sz="1737" spc="-8" dirty="0">
                <a:solidFill>
                  <a:srgbClr val="000000"/>
                </a:solidFill>
                <a:latin typeface="Hammersmith One"/>
              </a:rPr>
              <a:t> com </a:t>
            </a:r>
            <a:r>
              <a:rPr lang="en-US" sz="1737" spc="-8" dirty="0" err="1">
                <a:solidFill>
                  <a:srgbClr val="000000"/>
                </a:solidFill>
                <a:latin typeface="Hammersmith One"/>
              </a:rPr>
              <a:t>mais</a:t>
            </a:r>
            <a:r>
              <a:rPr lang="en-US" sz="1737" spc="-8" dirty="0">
                <a:solidFill>
                  <a:srgbClr val="000000"/>
                </a:solidFill>
                <a:latin typeface="Hammersmith One"/>
              </a:rPr>
              <a:t> </a:t>
            </a:r>
            <a:r>
              <a:rPr lang="en-US" sz="1737" spc="-8" dirty="0" err="1">
                <a:solidFill>
                  <a:srgbClr val="000000"/>
                </a:solidFill>
                <a:latin typeface="Hammersmith One"/>
              </a:rPr>
              <a:t>rapidez</a:t>
            </a:r>
            <a:r>
              <a:rPr lang="en-US" sz="1737" spc="-8" dirty="0">
                <a:solidFill>
                  <a:srgbClr val="000000"/>
                </a:solidFill>
                <a:latin typeface="Hammersmith One"/>
              </a:rPr>
              <a:t>.</a:t>
            </a:r>
          </a:p>
          <a:p>
            <a:pPr marL="375194" lvl="1" indent="-187597" algn="just">
              <a:lnSpc>
                <a:spcPts val="2259"/>
              </a:lnSpc>
              <a:buFont typeface="Arial"/>
              <a:buChar char="•"/>
            </a:pPr>
            <a:r>
              <a:rPr lang="en-US" sz="1737" spc="-8" dirty="0">
                <a:solidFill>
                  <a:srgbClr val="000000"/>
                </a:solidFill>
                <a:latin typeface="Hammersmith One"/>
              </a:rPr>
              <a:t>No </a:t>
            </a:r>
            <a:r>
              <a:rPr lang="en-US" sz="1737" spc="-8" dirty="0" err="1">
                <a:solidFill>
                  <a:srgbClr val="000000"/>
                </a:solidFill>
                <a:latin typeface="Hammersmith One"/>
              </a:rPr>
              <a:t>entanto</a:t>
            </a:r>
            <a:r>
              <a:rPr lang="en-US" sz="1737" spc="-8" dirty="0">
                <a:solidFill>
                  <a:srgbClr val="000000"/>
                </a:solidFill>
                <a:latin typeface="Hammersmith One"/>
              </a:rPr>
              <a:t>, </a:t>
            </a:r>
            <a:r>
              <a:rPr lang="en-US" sz="1737" spc="-8" dirty="0" err="1">
                <a:solidFill>
                  <a:srgbClr val="000000"/>
                </a:solidFill>
                <a:latin typeface="Hammersmith One"/>
              </a:rPr>
              <a:t>embora</a:t>
            </a:r>
            <a:r>
              <a:rPr lang="en-US" sz="1737" spc="-8" dirty="0">
                <a:solidFill>
                  <a:srgbClr val="000000"/>
                </a:solidFill>
                <a:latin typeface="Hammersmith One"/>
              </a:rPr>
              <a:t> o </a:t>
            </a:r>
            <a:r>
              <a:rPr lang="en-US" sz="1737" spc="-8" dirty="0" err="1">
                <a:solidFill>
                  <a:srgbClr val="000000"/>
                </a:solidFill>
                <a:latin typeface="Hammersmith One"/>
              </a:rPr>
              <a:t>aplicativo</a:t>
            </a:r>
            <a:r>
              <a:rPr lang="en-US" sz="1737" spc="-8" dirty="0">
                <a:solidFill>
                  <a:srgbClr val="000000"/>
                </a:solidFill>
                <a:latin typeface="Hammersmith One"/>
              </a:rPr>
              <a:t> </a:t>
            </a:r>
            <a:r>
              <a:rPr lang="en-US" sz="1737" spc="-8" dirty="0" err="1">
                <a:solidFill>
                  <a:srgbClr val="000000"/>
                </a:solidFill>
                <a:latin typeface="Hammersmith One"/>
              </a:rPr>
              <a:t>possa</a:t>
            </a:r>
            <a:r>
              <a:rPr lang="en-US" sz="1737" spc="-8" dirty="0">
                <a:solidFill>
                  <a:srgbClr val="000000"/>
                </a:solidFill>
                <a:latin typeface="Hammersmith One"/>
              </a:rPr>
              <a:t> </a:t>
            </a:r>
            <a:r>
              <a:rPr lang="en-US" sz="1737" spc="-8" dirty="0" err="1">
                <a:solidFill>
                  <a:srgbClr val="000000"/>
                </a:solidFill>
                <a:latin typeface="Hammersmith One"/>
              </a:rPr>
              <a:t>exigir</a:t>
            </a:r>
            <a:r>
              <a:rPr lang="en-US" sz="1737" spc="-8" dirty="0">
                <a:solidFill>
                  <a:srgbClr val="000000"/>
                </a:solidFill>
                <a:latin typeface="Hammersmith One"/>
              </a:rPr>
              <a:t> um </a:t>
            </a:r>
            <a:r>
              <a:rPr lang="en-US" sz="1737" spc="-8" dirty="0" err="1">
                <a:solidFill>
                  <a:srgbClr val="000000"/>
                </a:solidFill>
                <a:latin typeface="Hammersmith One"/>
              </a:rPr>
              <a:t>passo</a:t>
            </a:r>
            <a:r>
              <a:rPr lang="en-US" sz="1737" spc="-8" dirty="0">
                <a:solidFill>
                  <a:srgbClr val="000000"/>
                </a:solidFill>
                <a:latin typeface="Hammersmith One"/>
              </a:rPr>
              <a:t> extra para </a:t>
            </a:r>
            <a:r>
              <a:rPr lang="en-US" sz="1737" spc="-8" dirty="0" err="1">
                <a:solidFill>
                  <a:srgbClr val="000000"/>
                </a:solidFill>
                <a:latin typeface="Hammersmith One"/>
              </a:rPr>
              <a:t>voltar</a:t>
            </a:r>
            <a:r>
              <a:rPr lang="en-US" sz="1737" spc="-8" dirty="0">
                <a:solidFill>
                  <a:srgbClr val="000000"/>
                </a:solidFill>
                <a:latin typeface="Hammersmith One"/>
              </a:rPr>
              <a:t> à </a:t>
            </a:r>
            <a:r>
              <a:rPr lang="en-US" sz="1737" spc="-8" dirty="0" err="1">
                <a:solidFill>
                  <a:srgbClr val="000000"/>
                </a:solidFill>
                <a:latin typeface="Hammersmith One"/>
              </a:rPr>
              <a:t>página</a:t>
            </a:r>
            <a:r>
              <a:rPr lang="en-US" sz="1737" spc="-8" dirty="0">
                <a:solidFill>
                  <a:srgbClr val="000000"/>
                </a:solidFill>
                <a:latin typeface="Hammersmith One"/>
              </a:rPr>
              <a:t> anterior, a </a:t>
            </a:r>
            <a:r>
              <a:rPr lang="en-US" sz="1737" spc="-8" dirty="0" err="1">
                <a:solidFill>
                  <a:srgbClr val="000000"/>
                </a:solidFill>
                <a:latin typeface="Hammersmith One"/>
              </a:rPr>
              <a:t>mobilidade</a:t>
            </a:r>
            <a:r>
              <a:rPr lang="en-US" sz="1737" spc="-8" dirty="0">
                <a:solidFill>
                  <a:srgbClr val="000000"/>
                </a:solidFill>
                <a:latin typeface="Hammersmith One"/>
              </a:rPr>
              <a:t> e a </a:t>
            </a:r>
            <a:r>
              <a:rPr lang="en-US" sz="1737" spc="-8" dirty="0" err="1">
                <a:solidFill>
                  <a:srgbClr val="000000"/>
                </a:solidFill>
                <a:latin typeface="Hammersmith One"/>
              </a:rPr>
              <a:t>conveniência</a:t>
            </a:r>
            <a:r>
              <a:rPr lang="en-US" sz="1737" spc="-8" dirty="0">
                <a:solidFill>
                  <a:srgbClr val="000000"/>
                </a:solidFill>
                <a:latin typeface="Hammersmith One"/>
              </a:rPr>
              <a:t> de </a:t>
            </a:r>
            <a:r>
              <a:rPr lang="en-US" sz="1737" spc="-8" dirty="0" err="1">
                <a:solidFill>
                  <a:srgbClr val="000000"/>
                </a:solidFill>
                <a:latin typeface="Hammersmith One"/>
              </a:rPr>
              <a:t>acesso</a:t>
            </a:r>
            <a:r>
              <a:rPr lang="en-US" sz="1737" spc="-8" dirty="0">
                <a:solidFill>
                  <a:srgbClr val="000000"/>
                </a:solidFill>
                <a:latin typeface="Hammersmith One"/>
              </a:rPr>
              <a:t> </a:t>
            </a:r>
            <a:r>
              <a:rPr lang="en-US" sz="1737" spc="-8" dirty="0" err="1">
                <a:solidFill>
                  <a:srgbClr val="000000"/>
                </a:solidFill>
                <a:latin typeface="Hammersmith One"/>
              </a:rPr>
              <a:t>podem</a:t>
            </a:r>
            <a:r>
              <a:rPr lang="en-US" sz="1737" spc="-8" dirty="0">
                <a:solidFill>
                  <a:srgbClr val="000000"/>
                </a:solidFill>
                <a:latin typeface="Hammersmith One"/>
              </a:rPr>
              <a:t> ser </a:t>
            </a:r>
            <a:r>
              <a:rPr lang="en-US" sz="1737" spc="-8" dirty="0" err="1">
                <a:solidFill>
                  <a:srgbClr val="000000"/>
                </a:solidFill>
                <a:latin typeface="Hammersmith One"/>
              </a:rPr>
              <a:t>vantagens</a:t>
            </a:r>
            <a:r>
              <a:rPr lang="en-US" sz="1737" spc="-8" dirty="0">
                <a:solidFill>
                  <a:srgbClr val="000000"/>
                </a:solidFill>
                <a:latin typeface="Hammersmith One"/>
              </a:rPr>
              <a:t>, </a:t>
            </a:r>
            <a:r>
              <a:rPr lang="en-US" sz="1737" spc="-8" dirty="0" err="1">
                <a:solidFill>
                  <a:srgbClr val="000000"/>
                </a:solidFill>
                <a:latin typeface="Hammersmith One"/>
              </a:rPr>
              <a:t>já</a:t>
            </a:r>
            <a:r>
              <a:rPr lang="en-US" sz="1737" spc="-8" dirty="0">
                <a:solidFill>
                  <a:srgbClr val="000000"/>
                </a:solidFill>
                <a:latin typeface="Hammersmith One"/>
              </a:rPr>
              <a:t> que </a:t>
            </a:r>
            <a:r>
              <a:rPr lang="en-US" sz="1737" spc="-8" dirty="0" err="1">
                <a:solidFill>
                  <a:srgbClr val="000000"/>
                </a:solidFill>
                <a:latin typeface="Hammersmith One"/>
              </a:rPr>
              <a:t>os</a:t>
            </a:r>
            <a:r>
              <a:rPr lang="en-US" sz="1737" spc="-8" dirty="0">
                <a:solidFill>
                  <a:srgbClr val="000000"/>
                </a:solidFill>
                <a:latin typeface="Hammersmith One"/>
              </a:rPr>
              <a:t> usuários </a:t>
            </a:r>
            <a:r>
              <a:rPr lang="en-US" sz="1737" spc="-8" dirty="0" err="1">
                <a:solidFill>
                  <a:srgbClr val="000000"/>
                </a:solidFill>
                <a:latin typeface="Hammersmith One"/>
              </a:rPr>
              <a:t>podem</a:t>
            </a:r>
            <a:r>
              <a:rPr lang="en-US" sz="1737" spc="-8" dirty="0">
                <a:solidFill>
                  <a:srgbClr val="000000"/>
                </a:solidFill>
                <a:latin typeface="Hammersmith One"/>
              </a:rPr>
              <a:t> usar a </a:t>
            </a:r>
            <a:r>
              <a:rPr lang="en-US" sz="1737" spc="-8" dirty="0" err="1">
                <a:solidFill>
                  <a:srgbClr val="000000"/>
                </a:solidFill>
                <a:latin typeface="Hammersmith One"/>
              </a:rPr>
              <a:t>plataforma</a:t>
            </a:r>
            <a:r>
              <a:rPr lang="en-US" sz="1737" spc="-8" dirty="0">
                <a:solidFill>
                  <a:srgbClr val="000000"/>
                </a:solidFill>
                <a:latin typeface="Hammersmith One"/>
              </a:rPr>
              <a:t> </a:t>
            </a:r>
            <a:r>
              <a:rPr lang="en-US" sz="1737" spc="-8" dirty="0" err="1">
                <a:solidFill>
                  <a:srgbClr val="000000"/>
                </a:solidFill>
                <a:latin typeface="Hammersmith One"/>
              </a:rPr>
              <a:t>em</a:t>
            </a:r>
            <a:r>
              <a:rPr lang="en-US" sz="1737" spc="-8" dirty="0">
                <a:solidFill>
                  <a:srgbClr val="000000"/>
                </a:solidFill>
                <a:latin typeface="Hammersmith One"/>
              </a:rPr>
              <a:t> </a:t>
            </a:r>
            <a:r>
              <a:rPr lang="en-US" sz="1737" spc="-8" dirty="0" err="1">
                <a:solidFill>
                  <a:srgbClr val="000000"/>
                </a:solidFill>
                <a:latin typeface="Hammersmith One"/>
              </a:rPr>
              <a:t>qualquer</a:t>
            </a:r>
            <a:r>
              <a:rPr lang="en-US" sz="1737" spc="-8" dirty="0">
                <a:solidFill>
                  <a:srgbClr val="000000"/>
                </a:solidFill>
                <a:latin typeface="Hammersmith One"/>
              </a:rPr>
              <a:t> </a:t>
            </a:r>
            <a:r>
              <a:rPr lang="en-US" sz="1737" spc="-8" dirty="0" err="1">
                <a:solidFill>
                  <a:srgbClr val="000000"/>
                </a:solidFill>
                <a:latin typeface="Hammersmith One"/>
              </a:rPr>
              <a:t>lugar</a:t>
            </a:r>
            <a:r>
              <a:rPr lang="en-US" sz="1737" spc="-8" dirty="0">
                <a:solidFill>
                  <a:srgbClr val="000000"/>
                </a:solidFill>
                <a:latin typeface="Hammersmith One"/>
              </a:rPr>
              <a:t> e a </a:t>
            </a:r>
            <a:r>
              <a:rPr lang="en-US" sz="1737" spc="-8" dirty="0" err="1">
                <a:solidFill>
                  <a:srgbClr val="000000"/>
                </a:solidFill>
                <a:latin typeface="Hammersmith One"/>
              </a:rPr>
              <a:t>qualquer</a:t>
            </a:r>
            <a:r>
              <a:rPr lang="en-US" sz="1737" spc="-8" dirty="0">
                <a:solidFill>
                  <a:srgbClr val="000000"/>
                </a:solidFill>
                <a:latin typeface="Hammersmith One"/>
              </a:rPr>
              <a:t> </a:t>
            </a:r>
            <a:r>
              <a:rPr lang="en-US" sz="1737" spc="-8" dirty="0" err="1">
                <a:solidFill>
                  <a:srgbClr val="000000"/>
                </a:solidFill>
                <a:latin typeface="Hammersmith One"/>
              </a:rPr>
              <a:t>momento</a:t>
            </a:r>
            <a:r>
              <a:rPr lang="en-US" sz="1737" spc="-8" dirty="0">
                <a:solidFill>
                  <a:srgbClr val="000000"/>
                </a:solidFill>
                <a:latin typeface="Hammersmith One"/>
              </a:rPr>
              <a:t> </a:t>
            </a:r>
            <a:r>
              <a:rPr lang="en-US" sz="1737" spc="-8" dirty="0" err="1">
                <a:solidFill>
                  <a:srgbClr val="000000"/>
                </a:solidFill>
                <a:latin typeface="Hammersmith One"/>
              </a:rPr>
              <a:t>através</a:t>
            </a:r>
            <a:r>
              <a:rPr lang="en-US" sz="1737" spc="-8" dirty="0">
                <a:solidFill>
                  <a:srgbClr val="000000"/>
                </a:solidFill>
                <a:latin typeface="Hammersmith One"/>
              </a:rPr>
              <a:t> de </a:t>
            </a:r>
            <a:r>
              <a:rPr lang="en-US" sz="1737" spc="-8" dirty="0" err="1">
                <a:solidFill>
                  <a:srgbClr val="000000"/>
                </a:solidFill>
                <a:latin typeface="Hammersmith One"/>
              </a:rPr>
              <a:t>seus</a:t>
            </a:r>
            <a:r>
              <a:rPr lang="en-US" sz="1737" spc="-8" dirty="0">
                <a:solidFill>
                  <a:srgbClr val="000000"/>
                </a:solidFill>
                <a:latin typeface="Hammersmith One"/>
              </a:rPr>
              <a:t> </a:t>
            </a:r>
            <a:r>
              <a:rPr lang="en-US" sz="1737" spc="-8" dirty="0" err="1">
                <a:solidFill>
                  <a:srgbClr val="000000"/>
                </a:solidFill>
                <a:latin typeface="Hammersmith One"/>
              </a:rPr>
              <a:t>dispositivos</a:t>
            </a:r>
            <a:r>
              <a:rPr lang="en-US" sz="1737" spc="-8" dirty="0">
                <a:solidFill>
                  <a:srgbClr val="000000"/>
                </a:solidFill>
                <a:latin typeface="Hammersmith One"/>
              </a:rPr>
              <a:t> </a:t>
            </a:r>
            <a:r>
              <a:rPr lang="en-US" sz="1737" spc="-8" dirty="0" err="1">
                <a:solidFill>
                  <a:srgbClr val="000000"/>
                </a:solidFill>
                <a:latin typeface="Hammersmith One"/>
              </a:rPr>
              <a:t>móveis</a:t>
            </a:r>
            <a:r>
              <a:rPr lang="en-US" sz="1737" spc="-8" dirty="0">
                <a:solidFill>
                  <a:srgbClr val="000000"/>
                </a:solidFill>
                <a:latin typeface="Hammersmith One"/>
              </a:rPr>
              <a:t>.</a:t>
            </a:r>
          </a:p>
          <a:p>
            <a:pPr algn="just">
              <a:lnSpc>
                <a:spcPts val="2259"/>
              </a:lnSpc>
              <a:spcBef>
                <a:spcPct val="0"/>
              </a:spcBef>
            </a:pPr>
            <a:endParaRPr lang="en-US" sz="1737" spc="-8" dirty="0">
              <a:solidFill>
                <a:srgbClr val="000000"/>
              </a:solidFill>
              <a:latin typeface="Hammersmith One"/>
            </a:endParaRPr>
          </a:p>
          <a:p>
            <a:pPr algn="ctr">
              <a:lnSpc>
                <a:spcPts val="2259"/>
              </a:lnSpc>
              <a:spcBef>
                <a:spcPct val="0"/>
              </a:spcBef>
            </a:pPr>
            <a:endParaRPr lang="en-US" sz="1737" spc="-8" dirty="0">
              <a:solidFill>
                <a:srgbClr val="000000"/>
              </a:solidFill>
              <a:latin typeface="Hammersmith One"/>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6422B8"/>
        </a:solidFill>
        <a:effectLst/>
      </p:bgPr>
    </p:bg>
    <p:spTree>
      <p:nvGrpSpPr>
        <p:cNvPr id="1" name=""/>
        <p:cNvGrpSpPr/>
        <p:nvPr/>
      </p:nvGrpSpPr>
      <p:grpSpPr>
        <a:xfrm>
          <a:off x="0" y="0"/>
          <a:ext cx="0" cy="0"/>
          <a:chOff x="0" y="0"/>
          <a:chExt cx="0" cy="0"/>
        </a:xfrm>
      </p:grpSpPr>
      <p:sp>
        <p:nvSpPr>
          <p:cNvPr id="2" name="Freeform 2"/>
          <p:cNvSpPr/>
          <p:nvPr/>
        </p:nvSpPr>
        <p:spPr>
          <a:xfrm>
            <a:off x="349863" y="1030708"/>
            <a:ext cx="4851485" cy="9044356"/>
          </a:xfrm>
          <a:custGeom>
            <a:avLst/>
            <a:gdLst/>
            <a:ahLst/>
            <a:cxnLst/>
            <a:rect l="l" t="t" r="r" b="b"/>
            <a:pathLst>
              <a:path w="4851485" h="9044356">
                <a:moveTo>
                  <a:pt x="0" y="0"/>
                </a:moveTo>
                <a:lnTo>
                  <a:pt x="4851485" y="0"/>
                </a:lnTo>
                <a:lnTo>
                  <a:pt x="4851485" y="9044356"/>
                </a:lnTo>
                <a:lnTo>
                  <a:pt x="0" y="9044356"/>
                </a:lnTo>
                <a:lnTo>
                  <a:pt x="0" y="0"/>
                </a:lnTo>
                <a:close/>
              </a:path>
            </a:pathLst>
          </a:custGeom>
          <a:blipFill>
            <a:blip r:embed="rId2"/>
            <a:stretch>
              <a:fillRect/>
            </a:stretch>
          </a:blipFill>
        </p:spPr>
        <p:txBody>
          <a:bodyPr/>
          <a:lstStyle/>
          <a:p>
            <a:endParaRPr lang="pt-BR"/>
          </a:p>
        </p:txBody>
      </p:sp>
      <p:sp>
        <p:nvSpPr>
          <p:cNvPr id="3" name="Freeform 3"/>
          <p:cNvSpPr/>
          <p:nvPr/>
        </p:nvSpPr>
        <p:spPr>
          <a:xfrm>
            <a:off x="4271343" y="6235735"/>
            <a:ext cx="128342" cy="128342"/>
          </a:xfrm>
          <a:custGeom>
            <a:avLst/>
            <a:gdLst/>
            <a:ahLst/>
            <a:cxnLst/>
            <a:rect l="l" t="t" r="r" b="b"/>
            <a:pathLst>
              <a:path w="128342" h="128342">
                <a:moveTo>
                  <a:pt x="0" y="0"/>
                </a:moveTo>
                <a:lnTo>
                  <a:pt x="128342" y="0"/>
                </a:lnTo>
                <a:lnTo>
                  <a:pt x="128342" y="128342"/>
                </a:lnTo>
                <a:lnTo>
                  <a:pt x="0" y="1283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4271343" y="3839442"/>
            <a:ext cx="128342" cy="128342"/>
          </a:xfrm>
          <a:custGeom>
            <a:avLst/>
            <a:gdLst/>
            <a:ahLst/>
            <a:cxnLst/>
            <a:rect l="l" t="t" r="r" b="b"/>
            <a:pathLst>
              <a:path w="128342" h="128342">
                <a:moveTo>
                  <a:pt x="0" y="0"/>
                </a:moveTo>
                <a:lnTo>
                  <a:pt x="128342" y="0"/>
                </a:lnTo>
                <a:lnTo>
                  <a:pt x="128342" y="128342"/>
                </a:lnTo>
                <a:lnTo>
                  <a:pt x="0" y="1283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5" name="Freeform 5"/>
          <p:cNvSpPr/>
          <p:nvPr/>
        </p:nvSpPr>
        <p:spPr>
          <a:xfrm>
            <a:off x="4271343" y="5488715"/>
            <a:ext cx="128342" cy="128342"/>
          </a:xfrm>
          <a:custGeom>
            <a:avLst/>
            <a:gdLst/>
            <a:ahLst/>
            <a:cxnLst/>
            <a:rect l="l" t="t" r="r" b="b"/>
            <a:pathLst>
              <a:path w="128342" h="128342">
                <a:moveTo>
                  <a:pt x="0" y="0"/>
                </a:moveTo>
                <a:lnTo>
                  <a:pt x="128342" y="0"/>
                </a:lnTo>
                <a:lnTo>
                  <a:pt x="128342" y="128342"/>
                </a:lnTo>
                <a:lnTo>
                  <a:pt x="0" y="1283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Freeform 6"/>
          <p:cNvSpPr/>
          <p:nvPr/>
        </p:nvSpPr>
        <p:spPr>
          <a:xfrm>
            <a:off x="4271343" y="6888360"/>
            <a:ext cx="128342" cy="128342"/>
          </a:xfrm>
          <a:custGeom>
            <a:avLst/>
            <a:gdLst/>
            <a:ahLst/>
            <a:cxnLst/>
            <a:rect l="l" t="t" r="r" b="b"/>
            <a:pathLst>
              <a:path w="128342" h="128342">
                <a:moveTo>
                  <a:pt x="0" y="0"/>
                </a:moveTo>
                <a:lnTo>
                  <a:pt x="128342" y="0"/>
                </a:lnTo>
                <a:lnTo>
                  <a:pt x="128342" y="128343"/>
                </a:lnTo>
                <a:lnTo>
                  <a:pt x="0" y="1283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7" name="Freeform 7"/>
          <p:cNvSpPr/>
          <p:nvPr/>
        </p:nvSpPr>
        <p:spPr>
          <a:xfrm>
            <a:off x="4558010" y="1078416"/>
            <a:ext cx="4800304" cy="8948941"/>
          </a:xfrm>
          <a:custGeom>
            <a:avLst/>
            <a:gdLst/>
            <a:ahLst/>
            <a:cxnLst/>
            <a:rect l="l" t="t" r="r" b="b"/>
            <a:pathLst>
              <a:path w="4800304" h="8948941">
                <a:moveTo>
                  <a:pt x="0" y="0"/>
                </a:moveTo>
                <a:lnTo>
                  <a:pt x="4800304" y="0"/>
                </a:lnTo>
                <a:lnTo>
                  <a:pt x="4800304" y="8948940"/>
                </a:lnTo>
                <a:lnTo>
                  <a:pt x="0" y="8948940"/>
                </a:lnTo>
                <a:lnTo>
                  <a:pt x="0" y="0"/>
                </a:lnTo>
                <a:close/>
              </a:path>
            </a:pathLst>
          </a:custGeom>
          <a:blipFill>
            <a:blip r:embed="rId5"/>
            <a:stretch>
              <a:fillRect/>
            </a:stretch>
          </a:blipFill>
        </p:spPr>
        <p:txBody>
          <a:bodyPr/>
          <a:lstStyle/>
          <a:p>
            <a:endParaRPr lang="pt-BR"/>
          </a:p>
        </p:txBody>
      </p:sp>
      <p:sp>
        <p:nvSpPr>
          <p:cNvPr id="8" name="Freeform 8"/>
          <p:cNvSpPr/>
          <p:nvPr/>
        </p:nvSpPr>
        <p:spPr>
          <a:xfrm>
            <a:off x="5370542" y="8271849"/>
            <a:ext cx="290924" cy="226921"/>
          </a:xfrm>
          <a:custGeom>
            <a:avLst/>
            <a:gdLst/>
            <a:ahLst/>
            <a:cxnLst/>
            <a:rect l="l" t="t" r="r" b="b"/>
            <a:pathLst>
              <a:path w="290924" h="226921">
                <a:moveTo>
                  <a:pt x="0" y="0"/>
                </a:moveTo>
                <a:lnTo>
                  <a:pt x="290924" y="0"/>
                </a:lnTo>
                <a:lnTo>
                  <a:pt x="290924" y="226921"/>
                </a:lnTo>
                <a:lnTo>
                  <a:pt x="0" y="2269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BR"/>
          </a:p>
        </p:txBody>
      </p:sp>
      <p:sp>
        <p:nvSpPr>
          <p:cNvPr id="9" name="Freeform 9"/>
          <p:cNvSpPr/>
          <p:nvPr/>
        </p:nvSpPr>
        <p:spPr>
          <a:xfrm>
            <a:off x="8218531" y="3168931"/>
            <a:ext cx="288636" cy="288636"/>
          </a:xfrm>
          <a:custGeom>
            <a:avLst/>
            <a:gdLst/>
            <a:ahLst/>
            <a:cxnLst/>
            <a:rect l="l" t="t" r="r" b="b"/>
            <a:pathLst>
              <a:path w="288636" h="288636">
                <a:moveTo>
                  <a:pt x="0" y="0"/>
                </a:moveTo>
                <a:lnTo>
                  <a:pt x="288636" y="0"/>
                </a:lnTo>
                <a:lnTo>
                  <a:pt x="288636" y="288637"/>
                </a:lnTo>
                <a:lnTo>
                  <a:pt x="0" y="28863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pt-BR"/>
          </a:p>
        </p:txBody>
      </p:sp>
      <p:sp>
        <p:nvSpPr>
          <p:cNvPr id="10" name="Freeform 10"/>
          <p:cNvSpPr/>
          <p:nvPr/>
        </p:nvSpPr>
        <p:spPr>
          <a:xfrm>
            <a:off x="8077902" y="8283607"/>
            <a:ext cx="281258" cy="215162"/>
          </a:xfrm>
          <a:custGeom>
            <a:avLst/>
            <a:gdLst/>
            <a:ahLst/>
            <a:cxnLst/>
            <a:rect l="l" t="t" r="r" b="b"/>
            <a:pathLst>
              <a:path w="281258" h="215162">
                <a:moveTo>
                  <a:pt x="0" y="0"/>
                </a:moveTo>
                <a:lnTo>
                  <a:pt x="281258" y="0"/>
                </a:lnTo>
                <a:lnTo>
                  <a:pt x="281258" y="215163"/>
                </a:lnTo>
                <a:lnTo>
                  <a:pt x="0" y="21516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pt-BR"/>
          </a:p>
        </p:txBody>
      </p:sp>
      <p:sp>
        <p:nvSpPr>
          <p:cNvPr id="11" name="Freeform 11"/>
          <p:cNvSpPr/>
          <p:nvPr/>
        </p:nvSpPr>
        <p:spPr>
          <a:xfrm>
            <a:off x="7789787" y="8224917"/>
            <a:ext cx="182455" cy="273853"/>
          </a:xfrm>
          <a:custGeom>
            <a:avLst/>
            <a:gdLst/>
            <a:ahLst/>
            <a:cxnLst/>
            <a:rect l="l" t="t" r="r" b="b"/>
            <a:pathLst>
              <a:path w="182455" h="273853">
                <a:moveTo>
                  <a:pt x="0" y="0"/>
                </a:moveTo>
                <a:lnTo>
                  <a:pt x="182454" y="0"/>
                </a:lnTo>
                <a:lnTo>
                  <a:pt x="182454" y="273853"/>
                </a:lnTo>
                <a:lnTo>
                  <a:pt x="0" y="27385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pt-BR"/>
          </a:p>
        </p:txBody>
      </p:sp>
      <p:sp>
        <p:nvSpPr>
          <p:cNvPr id="12" name="Freeform 12"/>
          <p:cNvSpPr/>
          <p:nvPr/>
        </p:nvSpPr>
        <p:spPr>
          <a:xfrm>
            <a:off x="7881014" y="3191813"/>
            <a:ext cx="242872" cy="242872"/>
          </a:xfrm>
          <a:custGeom>
            <a:avLst/>
            <a:gdLst/>
            <a:ahLst/>
            <a:cxnLst/>
            <a:rect l="l" t="t" r="r" b="b"/>
            <a:pathLst>
              <a:path w="242872" h="242872">
                <a:moveTo>
                  <a:pt x="0" y="0"/>
                </a:moveTo>
                <a:lnTo>
                  <a:pt x="242872" y="0"/>
                </a:lnTo>
                <a:lnTo>
                  <a:pt x="242872" y="242873"/>
                </a:lnTo>
                <a:lnTo>
                  <a:pt x="0" y="24287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pt-BR"/>
          </a:p>
        </p:txBody>
      </p:sp>
      <p:sp>
        <p:nvSpPr>
          <p:cNvPr id="13" name="TextBox 13"/>
          <p:cNvSpPr txBox="1"/>
          <p:nvPr/>
        </p:nvSpPr>
        <p:spPr>
          <a:xfrm>
            <a:off x="-975957" y="202195"/>
            <a:ext cx="6175370" cy="676861"/>
          </a:xfrm>
          <a:prstGeom prst="rect">
            <a:avLst/>
          </a:prstGeom>
        </p:spPr>
        <p:txBody>
          <a:bodyPr lIns="0" tIns="0" rIns="0" bIns="0" rtlCol="0" anchor="t">
            <a:spAutoFit/>
          </a:bodyPr>
          <a:lstStyle/>
          <a:p>
            <a:pPr marL="0" lvl="0" indent="0" algn="ctr">
              <a:lnSpc>
                <a:spcPts val="5481"/>
              </a:lnSpc>
              <a:spcBef>
                <a:spcPct val="0"/>
              </a:spcBef>
            </a:pPr>
            <a:r>
              <a:rPr lang="en-US" sz="4216" spc="-21">
                <a:solidFill>
                  <a:srgbClr val="FFFFFF"/>
                </a:solidFill>
                <a:latin typeface="Hammersmith One"/>
              </a:rPr>
              <a:t>Hobbie Switch</a:t>
            </a:r>
          </a:p>
        </p:txBody>
      </p:sp>
      <p:sp>
        <p:nvSpPr>
          <p:cNvPr id="14" name="TextBox 14"/>
          <p:cNvSpPr txBox="1"/>
          <p:nvPr/>
        </p:nvSpPr>
        <p:spPr>
          <a:xfrm>
            <a:off x="5884974" y="202195"/>
            <a:ext cx="4291873" cy="1359649"/>
          </a:xfrm>
          <a:prstGeom prst="rect">
            <a:avLst/>
          </a:prstGeom>
        </p:spPr>
        <p:txBody>
          <a:bodyPr lIns="0" tIns="0" rIns="0" bIns="0" rtlCol="0" anchor="t">
            <a:spAutoFit/>
          </a:bodyPr>
          <a:lstStyle/>
          <a:p>
            <a:pPr algn="ctr">
              <a:lnSpc>
                <a:spcPts val="5481"/>
              </a:lnSpc>
            </a:pPr>
            <a:r>
              <a:rPr lang="en-US" sz="4216" spc="-21">
                <a:solidFill>
                  <a:srgbClr val="FFFFFF"/>
                </a:solidFill>
                <a:latin typeface="Hammersmith One"/>
              </a:rPr>
              <a:t>• Chats</a:t>
            </a:r>
          </a:p>
          <a:p>
            <a:pPr algn="ctr">
              <a:lnSpc>
                <a:spcPts val="5481"/>
              </a:lnSpc>
              <a:spcBef>
                <a:spcPct val="0"/>
              </a:spcBef>
            </a:pPr>
            <a:endParaRPr lang="en-US" sz="4216" spc="-21">
              <a:solidFill>
                <a:srgbClr val="FFFFFF"/>
              </a:solidFill>
              <a:latin typeface="Hammersmith One"/>
            </a:endParaRPr>
          </a:p>
        </p:txBody>
      </p:sp>
      <p:sp>
        <p:nvSpPr>
          <p:cNvPr id="15" name="Freeform 15"/>
          <p:cNvSpPr/>
          <p:nvPr/>
        </p:nvSpPr>
        <p:spPr>
          <a:xfrm>
            <a:off x="9358314" y="701324"/>
            <a:ext cx="7615214" cy="9574783"/>
          </a:xfrm>
          <a:custGeom>
            <a:avLst/>
            <a:gdLst/>
            <a:ahLst/>
            <a:cxnLst/>
            <a:rect l="l" t="t" r="r" b="b"/>
            <a:pathLst>
              <a:path w="7615214" h="9574783">
                <a:moveTo>
                  <a:pt x="0" y="0"/>
                </a:moveTo>
                <a:lnTo>
                  <a:pt x="7615213" y="0"/>
                </a:lnTo>
                <a:lnTo>
                  <a:pt x="7615213" y="9574782"/>
                </a:lnTo>
                <a:lnTo>
                  <a:pt x="0" y="9574782"/>
                </a:lnTo>
                <a:lnTo>
                  <a:pt x="0" y="0"/>
                </a:lnTo>
                <a:close/>
              </a:path>
            </a:pathLst>
          </a:custGeom>
          <a:blipFill>
            <a:blip r:embed="rId16"/>
            <a:stretch>
              <a:fillRect t="-99874" r="-1255"/>
            </a:stretch>
          </a:blipFill>
        </p:spPr>
        <p:txBody>
          <a:bodyPr/>
          <a:lstStyle/>
          <a:p>
            <a:endParaRPr lang="pt-BR"/>
          </a:p>
        </p:txBody>
      </p:sp>
      <p:sp>
        <p:nvSpPr>
          <p:cNvPr id="16" name="Freeform 16"/>
          <p:cNvSpPr/>
          <p:nvPr/>
        </p:nvSpPr>
        <p:spPr>
          <a:xfrm>
            <a:off x="15759922" y="1989261"/>
            <a:ext cx="796688" cy="548990"/>
          </a:xfrm>
          <a:custGeom>
            <a:avLst/>
            <a:gdLst/>
            <a:ahLst/>
            <a:cxnLst/>
            <a:rect l="l" t="t" r="r" b="b"/>
            <a:pathLst>
              <a:path w="796688" h="548990">
                <a:moveTo>
                  <a:pt x="0" y="0"/>
                </a:moveTo>
                <a:lnTo>
                  <a:pt x="796688" y="0"/>
                </a:lnTo>
                <a:lnTo>
                  <a:pt x="796688" y="548991"/>
                </a:lnTo>
                <a:lnTo>
                  <a:pt x="0" y="548991"/>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pt-BR"/>
          </a:p>
        </p:txBody>
      </p:sp>
      <p:sp>
        <p:nvSpPr>
          <p:cNvPr id="17" name="Freeform 17"/>
          <p:cNvSpPr/>
          <p:nvPr/>
        </p:nvSpPr>
        <p:spPr>
          <a:xfrm>
            <a:off x="15234795" y="1989261"/>
            <a:ext cx="199383" cy="124705"/>
          </a:xfrm>
          <a:custGeom>
            <a:avLst/>
            <a:gdLst/>
            <a:ahLst/>
            <a:cxnLst/>
            <a:rect l="l" t="t" r="r" b="b"/>
            <a:pathLst>
              <a:path w="199383" h="124705">
                <a:moveTo>
                  <a:pt x="0" y="0"/>
                </a:moveTo>
                <a:lnTo>
                  <a:pt x="199382" y="0"/>
                </a:lnTo>
                <a:lnTo>
                  <a:pt x="199382" y="124705"/>
                </a:lnTo>
                <a:lnTo>
                  <a:pt x="0" y="124705"/>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pt-B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6422B8"/>
        </a:solidFill>
        <a:effectLst/>
      </p:bgPr>
    </p:bg>
    <p:spTree>
      <p:nvGrpSpPr>
        <p:cNvPr id="1" name=""/>
        <p:cNvGrpSpPr/>
        <p:nvPr/>
      </p:nvGrpSpPr>
      <p:grpSpPr>
        <a:xfrm>
          <a:off x="0" y="0"/>
          <a:ext cx="0" cy="0"/>
          <a:chOff x="0" y="0"/>
          <a:chExt cx="0" cy="0"/>
        </a:xfrm>
      </p:grpSpPr>
      <p:sp>
        <p:nvSpPr>
          <p:cNvPr id="2" name="Freeform 2"/>
          <p:cNvSpPr/>
          <p:nvPr/>
        </p:nvSpPr>
        <p:spPr>
          <a:xfrm>
            <a:off x="139366" y="2283451"/>
            <a:ext cx="3112486" cy="5802436"/>
          </a:xfrm>
          <a:custGeom>
            <a:avLst/>
            <a:gdLst/>
            <a:ahLst/>
            <a:cxnLst/>
            <a:rect l="l" t="t" r="r" b="b"/>
            <a:pathLst>
              <a:path w="3112486" h="5802436">
                <a:moveTo>
                  <a:pt x="0" y="0"/>
                </a:moveTo>
                <a:lnTo>
                  <a:pt x="3112486" y="0"/>
                </a:lnTo>
                <a:lnTo>
                  <a:pt x="3112486" y="5802436"/>
                </a:lnTo>
                <a:lnTo>
                  <a:pt x="0" y="5802436"/>
                </a:lnTo>
                <a:lnTo>
                  <a:pt x="0" y="0"/>
                </a:lnTo>
                <a:close/>
              </a:path>
            </a:pathLst>
          </a:custGeom>
          <a:blipFill>
            <a:blip r:embed="rId2"/>
            <a:stretch>
              <a:fillRect/>
            </a:stretch>
          </a:blipFill>
        </p:spPr>
        <p:txBody>
          <a:bodyPr/>
          <a:lstStyle/>
          <a:p>
            <a:endParaRPr lang="pt-BR"/>
          </a:p>
        </p:txBody>
      </p:sp>
      <p:sp>
        <p:nvSpPr>
          <p:cNvPr id="3" name="Freeform 3"/>
          <p:cNvSpPr/>
          <p:nvPr/>
        </p:nvSpPr>
        <p:spPr>
          <a:xfrm>
            <a:off x="2655204" y="5622753"/>
            <a:ext cx="82339" cy="82339"/>
          </a:xfrm>
          <a:custGeom>
            <a:avLst/>
            <a:gdLst/>
            <a:ahLst/>
            <a:cxnLst/>
            <a:rect l="l" t="t" r="r" b="b"/>
            <a:pathLst>
              <a:path w="82339" h="82339">
                <a:moveTo>
                  <a:pt x="0" y="0"/>
                </a:moveTo>
                <a:lnTo>
                  <a:pt x="82338" y="0"/>
                </a:lnTo>
                <a:lnTo>
                  <a:pt x="82338" y="82339"/>
                </a:lnTo>
                <a:lnTo>
                  <a:pt x="0" y="823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2655204" y="4085403"/>
            <a:ext cx="82339" cy="82339"/>
          </a:xfrm>
          <a:custGeom>
            <a:avLst/>
            <a:gdLst/>
            <a:ahLst/>
            <a:cxnLst/>
            <a:rect l="l" t="t" r="r" b="b"/>
            <a:pathLst>
              <a:path w="82339" h="82339">
                <a:moveTo>
                  <a:pt x="0" y="0"/>
                </a:moveTo>
                <a:lnTo>
                  <a:pt x="82338" y="0"/>
                </a:lnTo>
                <a:lnTo>
                  <a:pt x="82338" y="82339"/>
                </a:lnTo>
                <a:lnTo>
                  <a:pt x="0" y="823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5" name="Freeform 5"/>
          <p:cNvSpPr/>
          <p:nvPr/>
        </p:nvSpPr>
        <p:spPr>
          <a:xfrm>
            <a:off x="2655204" y="5143500"/>
            <a:ext cx="82339" cy="82339"/>
          </a:xfrm>
          <a:custGeom>
            <a:avLst/>
            <a:gdLst/>
            <a:ahLst/>
            <a:cxnLst/>
            <a:rect l="l" t="t" r="r" b="b"/>
            <a:pathLst>
              <a:path w="82339" h="82339">
                <a:moveTo>
                  <a:pt x="0" y="0"/>
                </a:moveTo>
                <a:lnTo>
                  <a:pt x="82338" y="0"/>
                </a:lnTo>
                <a:lnTo>
                  <a:pt x="82338" y="82339"/>
                </a:lnTo>
                <a:lnTo>
                  <a:pt x="0" y="823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Freeform 6"/>
          <p:cNvSpPr/>
          <p:nvPr/>
        </p:nvSpPr>
        <p:spPr>
          <a:xfrm>
            <a:off x="2655204" y="6041447"/>
            <a:ext cx="82339" cy="82339"/>
          </a:xfrm>
          <a:custGeom>
            <a:avLst/>
            <a:gdLst/>
            <a:ahLst/>
            <a:cxnLst/>
            <a:rect l="l" t="t" r="r" b="b"/>
            <a:pathLst>
              <a:path w="82339" h="82339">
                <a:moveTo>
                  <a:pt x="0" y="0"/>
                </a:moveTo>
                <a:lnTo>
                  <a:pt x="82338" y="0"/>
                </a:lnTo>
                <a:lnTo>
                  <a:pt x="82338" y="82339"/>
                </a:lnTo>
                <a:lnTo>
                  <a:pt x="0" y="823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7" name="Freeform 7"/>
          <p:cNvSpPr/>
          <p:nvPr/>
        </p:nvSpPr>
        <p:spPr>
          <a:xfrm>
            <a:off x="2839116" y="2314058"/>
            <a:ext cx="3079651" cy="5741223"/>
          </a:xfrm>
          <a:custGeom>
            <a:avLst/>
            <a:gdLst/>
            <a:ahLst/>
            <a:cxnLst/>
            <a:rect l="l" t="t" r="r" b="b"/>
            <a:pathLst>
              <a:path w="3079651" h="5741223">
                <a:moveTo>
                  <a:pt x="0" y="0"/>
                </a:moveTo>
                <a:lnTo>
                  <a:pt x="3079651" y="0"/>
                </a:lnTo>
                <a:lnTo>
                  <a:pt x="3079651" y="5741223"/>
                </a:lnTo>
                <a:lnTo>
                  <a:pt x="0" y="5741223"/>
                </a:lnTo>
                <a:lnTo>
                  <a:pt x="0" y="0"/>
                </a:lnTo>
                <a:close/>
              </a:path>
            </a:pathLst>
          </a:custGeom>
          <a:blipFill>
            <a:blip r:embed="rId5"/>
            <a:stretch>
              <a:fillRect/>
            </a:stretch>
          </a:blipFill>
        </p:spPr>
        <p:txBody>
          <a:bodyPr/>
          <a:lstStyle/>
          <a:p>
            <a:endParaRPr lang="pt-BR"/>
          </a:p>
        </p:txBody>
      </p:sp>
      <p:sp>
        <p:nvSpPr>
          <p:cNvPr id="8" name="Freeform 8"/>
          <p:cNvSpPr/>
          <p:nvPr/>
        </p:nvSpPr>
        <p:spPr>
          <a:xfrm>
            <a:off x="3360399" y="6929029"/>
            <a:ext cx="186643" cy="145582"/>
          </a:xfrm>
          <a:custGeom>
            <a:avLst/>
            <a:gdLst/>
            <a:ahLst/>
            <a:cxnLst/>
            <a:rect l="l" t="t" r="r" b="b"/>
            <a:pathLst>
              <a:path w="186643" h="145582">
                <a:moveTo>
                  <a:pt x="0" y="0"/>
                </a:moveTo>
                <a:lnTo>
                  <a:pt x="186643" y="0"/>
                </a:lnTo>
                <a:lnTo>
                  <a:pt x="186643" y="145582"/>
                </a:lnTo>
                <a:lnTo>
                  <a:pt x="0" y="1455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BR"/>
          </a:p>
        </p:txBody>
      </p:sp>
      <p:sp>
        <p:nvSpPr>
          <p:cNvPr id="9" name="Freeform 9"/>
          <p:cNvSpPr/>
          <p:nvPr/>
        </p:nvSpPr>
        <p:spPr>
          <a:xfrm>
            <a:off x="5187535" y="3655235"/>
            <a:ext cx="185176" cy="185176"/>
          </a:xfrm>
          <a:custGeom>
            <a:avLst/>
            <a:gdLst/>
            <a:ahLst/>
            <a:cxnLst/>
            <a:rect l="l" t="t" r="r" b="b"/>
            <a:pathLst>
              <a:path w="185176" h="185176">
                <a:moveTo>
                  <a:pt x="0" y="0"/>
                </a:moveTo>
                <a:lnTo>
                  <a:pt x="185176" y="0"/>
                </a:lnTo>
                <a:lnTo>
                  <a:pt x="185176" y="185176"/>
                </a:lnTo>
                <a:lnTo>
                  <a:pt x="0" y="18517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pt-BR"/>
          </a:p>
        </p:txBody>
      </p:sp>
      <p:sp>
        <p:nvSpPr>
          <p:cNvPr id="10" name="Freeform 10"/>
          <p:cNvSpPr/>
          <p:nvPr/>
        </p:nvSpPr>
        <p:spPr>
          <a:xfrm>
            <a:off x="5097314" y="6936573"/>
            <a:ext cx="180442" cy="138038"/>
          </a:xfrm>
          <a:custGeom>
            <a:avLst/>
            <a:gdLst/>
            <a:ahLst/>
            <a:cxnLst/>
            <a:rect l="l" t="t" r="r" b="b"/>
            <a:pathLst>
              <a:path w="180442" h="138038">
                <a:moveTo>
                  <a:pt x="0" y="0"/>
                </a:moveTo>
                <a:lnTo>
                  <a:pt x="180442" y="0"/>
                </a:lnTo>
                <a:lnTo>
                  <a:pt x="180442" y="138038"/>
                </a:lnTo>
                <a:lnTo>
                  <a:pt x="0" y="13803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pt-BR"/>
          </a:p>
        </p:txBody>
      </p:sp>
      <p:sp>
        <p:nvSpPr>
          <p:cNvPr id="11" name="Freeform 11"/>
          <p:cNvSpPr/>
          <p:nvPr/>
        </p:nvSpPr>
        <p:spPr>
          <a:xfrm>
            <a:off x="4912473" y="6898919"/>
            <a:ext cx="117054" cy="175691"/>
          </a:xfrm>
          <a:custGeom>
            <a:avLst/>
            <a:gdLst/>
            <a:ahLst/>
            <a:cxnLst/>
            <a:rect l="l" t="t" r="r" b="b"/>
            <a:pathLst>
              <a:path w="117054" h="175691">
                <a:moveTo>
                  <a:pt x="0" y="0"/>
                </a:moveTo>
                <a:lnTo>
                  <a:pt x="117054" y="0"/>
                </a:lnTo>
                <a:lnTo>
                  <a:pt x="117054" y="175692"/>
                </a:lnTo>
                <a:lnTo>
                  <a:pt x="0" y="17569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pt-BR"/>
          </a:p>
        </p:txBody>
      </p:sp>
      <p:sp>
        <p:nvSpPr>
          <p:cNvPr id="12" name="Freeform 12"/>
          <p:cNvSpPr/>
          <p:nvPr/>
        </p:nvSpPr>
        <p:spPr>
          <a:xfrm>
            <a:off x="4971000" y="3669915"/>
            <a:ext cx="155816" cy="155816"/>
          </a:xfrm>
          <a:custGeom>
            <a:avLst/>
            <a:gdLst/>
            <a:ahLst/>
            <a:cxnLst/>
            <a:rect l="l" t="t" r="r" b="b"/>
            <a:pathLst>
              <a:path w="155816" h="155816">
                <a:moveTo>
                  <a:pt x="0" y="0"/>
                </a:moveTo>
                <a:lnTo>
                  <a:pt x="155816" y="0"/>
                </a:lnTo>
                <a:lnTo>
                  <a:pt x="155816" y="155816"/>
                </a:lnTo>
                <a:lnTo>
                  <a:pt x="0" y="15581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pt-BR"/>
          </a:p>
        </p:txBody>
      </p:sp>
      <p:sp>
        <p:nvSpPr>
          <p:cNvPr id="13" name="TextBox 13"/>
          <p:cNvSpPr txBox="1"/>
          <p:nvPr/>
        </p:nvSpPr>
        <p:spPr>
          <a:xfrm>
            <a:off x="-975957" y="202195"/>
            <a:ext cx="6175370" cy="676861"/>
          </a:xfrm>
          <a:prstGeom prst="rect">
            <a:avLst/>
          </a:prstGeom>
        </p:spPr>
        <p:txBody>
          <a:bodyPr lIns="0" tIns="0" rIns="0" bIns="0" rtlCol="0" anchor="t">
            <a:spAutoFit/>
          </a:bodyPr>
          <a:lstStyle/>
          <a:p>
            <a:pPr marL="0" lvl="0" indent="0" algn="ctr">
              <a:lnSpc>
                <a:spcPts val="5481"/>
              </a:lnSpc>
              <a:spcBef>
                <a:spcPct val="0"/>
              </a:spcBef>
            </a:pPr>
            <a:r>
              <a:rPr lang="en-US" sz="4216" spc="-21">
                <a:solidFill>
                  <a:srgbClr val="FFFFFF"/>
                </a:solidFill>
                <a:latin typeface="Hammersmith One"/>
              </a:rPr>
              <a:t>Hobbie Switch</a:t>
            </a:r>
          </a:p>
        </p:txBody>
      </p:sp>
      <p:sp>
        <p:nvSpPr>
          <p:cNvPr id="14" name="TextBox 14"/>
          <p:cNvSpPr txBox="1"/>
          <p:nvPr/>
        </p:nvSpPr>
        <p:spPr>
          <a:xfrm>
            <a:off x="6862829" y="327071"/>
            <a:ext cx="5064299" cy="1359649"/>
          </a:xfrm>
          <a:prstGeom prst="rect">
            <a:avLst/>
          </a:prstGeom>
        </p:spPr>
        <p:txBody>
          <a:bodyPr lIns="0" tIns="0" rIns="0" bIns="0" rtlCol="0" anchor="t">
            <a:spAutoFit/>
          </a:bodyPr>
          <a:lstStyle/>
          <a:p>
            <a:pPr algn="ctr">
              <a:lnSpc>
                <a:spcPts val="5481"/>
              </a:lnSpc>
            </a:pPr>
            <a:r>
              <a:rPr lang="en-US" sz="4216" spc="-21">
                <a:solidFill>
                  <a:srgbClr val="FFFFFF"/>
                </a:solidFill>
                <a:latin typeface="Hammersmith One"/>
              </a:rPr>
              <a:t>• Chats</a:t>
            </a:r>
          </a:p>
          <a:p>
            <a:pPr algn="ctr">
              <a:lnSpc>
                <a:spcPts val="5481"/>
              </a:lnSpc>
              <a:spcBef>
                <a:spcPct val="0"/>
              </a:spcBef>
            </a:pPr>
            <a:endParaRPr lang="en-US" sz="4216" spc="-21">
              <a:solidFill>
                <a:srgbClr val="FFFFFF"/>
              </a:solidFill>
              <a:latin typeface="Hammersmith One"/>
            </a:endParaRPr>
          </a:p>
        </p:txBody>
      </p:sp>
      <p:sp>
        <p:nvSpPr>
          <p:cNvPr id="15" name="Freeform 15"/>
          <p:cNvSpPr/>
          <p:nvPr/>
        </p:nvSpPr>
        <p:spPr>
          <a:xfrm>
            <a:off x="5918767" y="2072133"/>
            <a:ext cx="4885566" cy="6142733"/>
          </a:xfrm>
          <a:custGeom>
            <a:avLst/>
            <a:gdLst/>
            <a:ahLst/>
            <a:cxnLst/>
            <a:rect l="l" t="t" r="r" b="b"/>
            <a:pathLst>
              <a:path w="4885566" h="6142733">
                <a:moveTo>
                  <a:pt x="0" y="0"/>
                </a:moveTo>
                <a:lnTo>
                  <a:pt x="4885565" y="0"/>
                </a:lnTo>
                <a:lnTo>
                  <a:pt x="4885565" y="6142734"/>
                </a:lnTo>
                <a:lnTo>
                  <a:pt x="0" y="6142734"/>
                </a:lnTo>
                <a:lnTo>
                  <a:pt x="0" y="0"/>
                </a:lnTo>
                <a:close/>
              </a:path>
            </a:pathLst>
          </a:custGeom>
          <a:blipFill>
            <a:blip r:embed="rId16"/>
            <a:stretch>
              <a:fillRect t="-99874" r="-1255"/>
            </a:stretch>
          </a:blipFill>
        </p:spPr>
        <p:txBody>
          <a:bodyPr/>
          <a:lstStyle/>
          <a:p>
            <a:endParaRPr lang="pt-BR"/>
          </a:p>
        </p:txBody>
      </p:sp>
      <p:sp>
        <p:nvSpPr>
          <p:cNvPr id="16" name="Freeform 16"/>
          <p:cNvSpPr/>
          <p:nvPr/>
        </p:nvSpPr>
        <p:spPr>
          <a:xfrm>
            <a:off x="10025740" y="2898414"/>
            <a:ext cx="511118" cy="352207"/>
          </a:xfrm>
          <a:custGeom>
            <a:avLst/>
            <a:gdLst/>
            <a:ahLst/>
            <a:cxnLst/>
            <a:rect l="l" t="t" r="r" b="b"/>
            <a:pathLst>
              <a:path w="511118" h="352207">
                <a:moveTo>
                  <a:pt x="0" y="0"/>
                </a:moveTo>
                <a:lnTo>
                  <a:pt x="511117" y="0"/>
                </a:lnTo>
                <a:lnTo>
                  <a:pt x="511117" y="352207"/>
                </a:lnTo>
                <a:lnTo>
                  <a:pt x="0" y="35220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pt-BR"/>
          </a:p>
        </p:txBody>
      </p:sp>
      <p:sp>
        <p:nvSpPr>
          <p:cNvPr id="17" name="Freeform 17"/>
          <p:cNvSpPr/>
          <p:nvPr/>
        </p:nvSpPr>
        <p:spPr>
          <a:xfrm>
            <a:off x="9688842" y="2898414"/>
            <a:ext cx="127915" cy="80005"/>
          </a:xfrm>
          <a:custGeom>
            <a:avLst/>
            <a:gdLst/>
            <a:ahLst/>
            <a:cxnLst/>
            <a:rect l="l" t="t" r="r" b="b"/>
            <a:pathLst>
              <a:path w="127915" h="80005">
                <a:moveTo>
                  <a:pt x="0" y="0"/>
                </a:moveTo>
                <a:lnTo>
                  <a:pt x="127915" y="0"/>
                </a:lnTo>
                <a:lnTo>
                  <a:pt x="127915" y="80005"/>
                </a:lnTo>
                <a:lnTo>
                  <a:pt x="0" y="80005"/>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pt-BR"/>
          </a:p>
        </p:txBody>
      </p:sp>
      <p:sp>
        <p:nvSpPr>
          <p:cNvPr id="18" name="TextBox 18"/>
          <p:cNvSpPr txBox="1"/>
          <p:nvPr/>
        </p:nvSpPr>
        <p:spPr>
          <a:xfrm>
            <a:off x="10697513" y="2254876"/>
            <a:ext cx="7180198" cy="5571204"/>
          </a:xfrm>
          <a:prstGeom prst="rect">
            <a:avLst/>
          </a:prstGeom>
        </p:spPr>
        <p:txBody>
          <a:bodyPr lIns="0" tIns="0" rIns="0" bIns="0" rtlCol="0" anchor="t">
            <a:spAutoFit/>
          </a:bodyPr>
          <a:lstStyle/>
          <a:p>
            <a:pPr algn="ctr">
              <a:lnSpc>
                <a:spcPts val="2740"/>
              </a:lnSpc>
            </a:pPr>
            <a:r>
              <a:rPr lang="en-US" sz="2108" spc="-10">
                <a:solidFill>
                  <a:srgbClr val="FFFFFF"/>
                </a:solidFill>
                <a:latin typeface="Hammersmith One"/>
              </a:rPr>
              <a:t>Iniciação do chat:</a:t>
            </a:r>
          </a:p>
          <a:p>
            <a:pPr marL="455196" lvl="1" indent="-227598" algn="just">
              <a:lnSpc>
                <a:spcPts val="2740"/>
              </a:lnSpc>
              <a:buFont typeface="Arial"/>
              <a:buChar char="•"/>
            </a:pPr>
            <a:r>
              <a:rPr lang="en-US" sz="2108" spc="-10">
                <a:solidFill>
                  <a:srgbClr val="FFFFFF"/>
                </a:solidFill>
                <a:latin typeface="Hammersmith One"/>
              </a:rPr>
              <a:t>Quando um usuário expressa interesse em "aprender" e o outro aceita, um chat é criado entre eles na plataforma. </a:t>
            </a:r>
          </a:p>
          <a:p>
            <a:pPr marL="455196" lvl="1" indent="-227598" algn="just">
              <a:lnSpc>
                <a:spcPts val="2740"/>
              </a:lnSpc>
              <a:buFont typeface="Arial"/>
              <a:buChar char="•"/>
            </a:pPr>
            <a:r>
              <a:rPr lang="en-US" sz="2108" spc="-10">
                <a:solidFill>
                  <a:srgbClr val="FFFFFF"/>
                </a:solidFill>
                <a:latin typeface="Hammersmith One"/>
              </a:rPr>
              <a:t>Quando um usuário quer se conectar diretamente com outro, entra no perfil do outro usuário e escolhe a opção de iniciar chat (Caso o chat seja entre pessoas que se tem na lista de amigos, o chat abre-se automaticamente. Caso não sejam amigos, o outro receberá uma solicitação de conversa, a qual poderá aceitar ou não)</a:t>
            </a:r>
          </a:p>
          <a:p>
            <a:pPr marL="455196" lvl="1" indent="-227598" algn="just">
              <a:lnSpc>
                <a:spcPts val="2740"/>
              </a:lnSpc>
              <a:buFont typeface="Arial"/>
              <a:buChar char="•"/>
            </a:pPr>
            <a:r>
              <a:rPr lang="en-US" sz="2108" spc="-10">
                <a:solidFill>
                  <a:srgbClr val="FFFFFF"/>
                </a:solidFill>
                <a:latin typeface="Hammersmith One"/>
              </a:rPr>
              <a:t>Os chats da comunidade poderão ser acessados entrando no perfil da comunidade e escolhendo a opção “participar do chat”.</a:t>
            </a:r>
          </a:p>
          <a:p>
            <a:pPr marL="455196" lvl="1" indent="-227598" algn="just">
              <a:lnSpc>
                <a:spcPts val="2740"/>
              </a:lnSpc>
              <a:buFont typeface="Arial"/>
              <a:buChar char="•"/>
            </a:pPr>
            <a:r>
              <a:rPr lang="en-US" sz="2108" spc="-10">
                <a:solidFill>
                  <a:srgbClr val="FFFFFF"/>
                </a:solidFill>
                <a:latin typeface="Hammersmith One"/>
              </a:rPr>
              <a:t>Uso de certas palavras ou expressões serão vetados pela plataforma. </a:t>
            </a:r>
          </a:p>
        </p:txBody>
      </p:sp>
      <p:sp>
        <p:nvSpPr>
          <p:cNvPr id="19" name="Freeform 19"/>
          <p:cNvSpPr/>
          <p:nvPr/>
        </p:nvSpPr>
        <p:spPr>
          <a:xfrm>
            <a:off x="10380849" y="7687074"/>
            <a:ext cx="181708" cy="139006"/>
          </a:xfrm>
          <a:custGeom>
            <a:avLst/>
            <a:gdLst/>
            <a:ahLst/>
            <a:cxnLst/>
            <a:rect l="l" t="t" r="r" b="b"/>
            <a:pathLst>
              <a:path w="181708" h="139006">
                <a:moveTo>
                  <a:pt x="0" y="0"/>
                </a:moveTo>
                <a:lnTo>
                  <a:pt x="181707" y="0"/>
                </a:lnTo>
                <a:lnTo>
                  <a:pt x="181707" y="139006"/>
                </a:lnTo>
                <a:lnTo>
                  <a:pt x="0" y="13900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pt-B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6422B8"/>
        </a:solidFill>
        <a:effectLst/>
      </p:bgPr>
    </p:bg>
    <p:spTree>
      <p:nvGrpSpPr>
        <p:cNvPr id="1" name=""/>
        <p:cNvGrpSpPr/>
        <p:nvPr/>
      </p:nvGrpSpPr>
      <p:grpSpPr>
        <a:xfrm>
          <a:off x="0" y="0"/>
          <a:ext cx="0" cy="0"/>
          <a:chOff x="0" y="0"/>
          <a:chExt cx="0" cy="0"/>
        </a:xfrm>
      </p:grpSpPr>
      <p:sp>
        <p:nvSpPr>
          <p:cNvPr id="2" name="Freeform 2"/>
          <p:cNvSpPr/>
          <p:nvPr/>
        </p:nvSpPr>
        <p:spPr>
          <a:xfrm>
            <a:off x="261524" y="1030708"/>
            <a:ext cx="4851485" cy="9044356"/>
          </a:xfrm>
          <a:custGeom>
            <a:avLst/>
            <a:gdLst/>
            <a:ahLst/>
            <a:cxnLst/>
            <a:rect l="l" t="t" r="r" b="b"/>
            <a:pathLst>
              <a:path w="4851485" h="9044356">
                <a:moveTo>
                  <a:pt x="0" y="0"/>
                </a:moveTo>
                <a:lnTo>
                  <a:pt x="4851485" y="0"/>
                </a:lnTo>
                <a:lnTo>
                  <a:pt x="4851485" y="9044356"/>
                </a:lnTo>
                <a:lnTo>
                  <a:pt x="0" y="9044356"/>
                </a:lnTo>
                <a:lnTo>
                  <a:pt x="0" y="0"/>
                </a:lnTo>
                <a:close/>
              </a:path>
            </a:pathLst>
          </a:custGeom>
          <a:blipFill>
            <a:blip r:embed="rId2"/>
            <a:stretch>
              <a:fillRect/>
            </a:stretch>
          </a:blipFill>
        </p:spPr>
        <p:txBody>
          <a:bodyPr/>
          <a:lstStyle/>
          <a:p>
            <a:endParaRPr lang="pt-BR"/>
          </a:p>
        </p:txBody>
      </p:sp>
      <p:sp>
        <p:nvSpPr>
          <p:cNvPr id="3" name="Freeform 3"/>
          <p:cNvSpPr/>
          <p:nvPr/>
        </p:nvSpPr>
        <p:spPr>
          <a:xfrm>
            <a:off x="4183004" y="6235735"/>
            <a:ext cx="128342" cy="128342"/>
          </a:xfrm>
          <a:custGeom>
            <a:avLst/>
            <a:gdLst/>
            <a:ahLst/>
            <a:cxnLst/>
            <a:rect l="l" t="t" r="r" b="b"/>
            <a:pathLst>
              <a:path w="128342" h="128342">
                <a:moveTo>
                  <a:pt x="0" y="0"/>
                </a:moveTo>
                <a:lnTo>
                  <a:pt x="128342" y="0"/>
                </a:lnTo>
                <a:lnTo>
                  <a:pt x="128342" y="128342"/>
                </a:lnTo>
                <a:lnTo>
                  <a:pt x="0" y="1283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4183004" y="3839442"/>
            <a:ext cx="128342" cy="128342"/>
          </a:xfrm>
          <a:custGeom>
            <a:avLst/>
            <a:gdLst/>
            <a:ahLst/>
            <a:cxnLst/>
            <a:rect l="l" t="t" r="r" b="b"/>
            <a:pathLst>
              <a:path w="128342" h="128342">
                <a:moveTo>
                  <a:pt x="0" y="0"/>
                </a:moveTo>
                <a:lnTo>
                  <a:pt x="128342" y="0"/>
                </a:lnTo>
                <a:lnTo>
                  <a:pt x="128342" y="128342"/>
                </a:lnTo>
                <a:lnTo>
                  <a:pt x="0" y="1283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5" name="Freeform 5"/>
          <p:cNvSpPr/>
          <p:nvPr/>
        </p:nvSpPr>
        <p:spPr>
          <a:xfrm>
            <a:off x="4183004" y="5488715"/>
            <a:ext cx="128342" cy="128342"/>
          </a:xfrm>
          <a:custGeom>
            <a:avLst/>
            <a:gdLst/>
            <a:ahLst/>
            <a:cxnLst/>
            <a:rect l="l" t="t" r="r" b="b"/>
            <a:pathLst>
              <a:path w="128342" h="128342">
                <a:moveTo>
                  <a:pt x="0" y="0"/>
                </a:moveTo>
                <a:lnTo>
                  <a:pt x="128342" y="0"/>
                </a:lnTo>
                <a:lnTo>
                  <a:pt x="128342" y="128342"/>
                </a:lnTo>
                <a:lnTo>
                  <a:pt x="0" y="1283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Freeform 6"/>
          <p:cNvSpPr/>
          <p:nvPr/>
        </p:nvSpPr>
        <p:spPr>
          <a:xfrm>
            <a:off x="4183004" y="6888360"/>
            <a:ext cx="128342" cy="128342"/>
          </a:xfrm>
          <a:custGeom>
            <a:avLst/>
            <a:gdLst/>
            <a:ahLst/>
            <a:cxnLst/>
            <a:rect l="l" t="t" r="r" b="b"/>
            <a:pathLst>
              <a:path w="128342" h="128342">
                <a:moveTo>
                  <a:pt x="0" y="0"/>
                </a:moveTo>
                <a:lnTo>
                  <a:pt x="128342" y="0"/>
                </a:lnTo>
                <a:lnTo>
                  <a:pt x="128342" y="128343"/>
                </a:lnTo>
                <a:lnTo>
                  <a:pt x="0" y="1283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7" name="Freeform 7"/>
          <p:cNvSpPr/>
          <p:nvPr/>
        </p:nvSpPr>
        <p:spPr>
          <a:xfrm>
            <a:off x="5270464" y="1126123"/>
            <a:ext cx="4800304" cy="8948941"/>
          </a:xfrm>
          <a:custGeom>
            <a:avLst/>
            <a:gdLst/>
            <a:ahLst/>
            <a:cxnLst/>
            <a:rect l="l" t="t" r="r" b="b"/>
            <a:pathLst>
              <a:path w="4800304" h="8948941">
                <a:moveTo>
                  <a:pt x="0" y="0"/>
                </a:moveTo>
                <a:lnTo>
                  <a:pt x="4800303" y="0"/>
                </a:lnTo>
                <a:lnTo>
                  <a:pt x="4800303" y="8948941"/>
                </a:lnTo>
                <a:lnTo>
                  <a:pt x="0" y="8948941"/>
                </a:lnTo>
                <a:lnTo>
                  <a:pt x="0" y="0"/>
                </a:lnTo>
                <a:close/>
              </a:path>
            </a:pathLst>
          </a:custGeom>
          <a:blipFill>
            <a:blip r:embed="rId5"/>
            <a:stretch>
              <a:fillRect/>
            </a:stretch>
          </a:blipFill>
        </p:spPr>
        <p:txBody>
          <a:bodyPr/>
          <a:lstStyle/>
          <a:p>
            <a:endParaRPr lang="pt-BR"/>
          </a:p>
        </p:txBody>
      </p:sp>
      <p:sp>
        <p:nvSpPr>
          <p:cNvPr id="8" name="Freeform 8"/>
          <p:cNvSpPr/>
          <p:nvPr/>
        </p:nvSpPr>
        <p:spPr>
          <a:xfrm>
            <a:off x="6082996" y="8319556"/>
            <a:ext cx="290924" cy="226921"/>
          </a:xfrm>
          <a:custGeom>
            <a:avLst/>
            <a:gdLst/>
            <a:ahLst/>
            <a:cxnLst/>
            <a:rect l="l" t="t" r="r" b="b"/>
            <a:pathLst>
              <a:path w="290924" h="226921">
                <a:moveTo>
                  <a:pt x="0" y="0"/>
                </a:moveTo>
                <a:lnTo>
                  <a:pt x="290924" y="0"/>
                </a:lnTo>
                <a:lnTo>
                  <a:pt x="290924" y="226921"/>
                </a:lnTo>
                <a:lnTo>
                  <a:pt x="0" y="2269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BR"/>
          </a:p>
        </p:txBody>
      </p:sp>
      <p:sp>
        <p:nvSpPr>
          <p:cNvPr id="9" name="Freeform 9"/>
          <p:cNvSpPr/>
          <p:nvPr/>
        </p:nvSpPr>
        <p:spPr>
          <a:xfrm>
            <a:off x="8930984" y="3216639"/>
            <a:ext cx="288636" cy="288636"/>
          </a:xfrm>
          <a:custGeom>
            <a:avLst/>
            <a:gdLst/>
            <a:ahLst/>
            <a:cxnLst/>
            <a:rect l="l" t="t" r="r" b="b"/>
            <a:pathLst>
              <a:path w="288636" h="288636">
                <a:moveTo>
                  <a:pt x="0" y="0"/>
                </a:moveTo>
                <a:lnTo>
                  <a:pt x="288637" y="0"/>
                </a:lnTo>
                <a:lnTo>
                  <a:pt x="288637" y="288636"/>
                </a:lnTo>
                <a:lnTo>
                  <a:pt x="0" y="2886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pt-BR"/>
          </a:p>
        </p:txBody>
      </p:sp>
      <p:sp>
        <p:nvSpPr>
          <p:cNvPr id="10" name="Freeform 10"/>
          <p:cNvSpPr/>
          <p:nvPr/>
        </p:nvSpPr>
        <p:spPr>
          <a:xfrm>
            <a:off x="8790356" y="8331315"/>
            <a:ext cx="281258" cy="215162"/>
          </a:xfrm>
          <a:custGeom>
            <a:avLst/>
            <a:gdLst/>
            <a:ahLst/>
            <a:cxnLst/>
            <a:rect l="l" t="t" r="r" b="b"/>
            <a:pathLst>
              <a:path w="281258" h="215162">
                <a:moveTo>
                  <a:pt x="0" y="0"/>
                </a:moveTo>
                <a:lnTo>
                  <a:pt x="281257" y="0"/>
                </a:lnTo>
                <a:lnTo>
                  <a:pt x="281257" y="215162"/>
                </a:lnTo>
                <a:lnTo>
                  <a:pt x="0" y="21516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pt-BR"/>
          </a:p>
        </p:txBody>
      </p:sp>
      <p:sp>
        <p:nvSpPr>
          <p:cNvPr id="11" name="Freeform 11"/>
          <p:cNvSpPr/>
          <p:nvPr/>
        </p:nvSpPr>
        <p:spPr>
          <a:xfrm>
            <a:off x="8502240" y="8272624"/>
            <a:ext cx="182455" cy="273853"/>
          </a:xfrm>
          <a:custGeom>
            <a:avLst/>
            <a:gdLst/>
            <a:ahLst/>
            <a:cxnLst/>
            <a:rect l="l" t="t" r="r" b="b"/>
            <a:pathLst>
              <a:path w="182455" h="273853">
                <a:moveTo>
                  <a:pt x="0" y="0"/>
                </a:moveTo>
                <a:lnTo>
                  <a:pt x="182455" y="0"/>
                </a:lnTo>
                <a:lnTo>
                  <a:pt x="182455" y="273853"/>
                </a:lnTo>
                <a:lnTo>
                  <a:pt x="0" y="27385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pt-BR"/>
          </a:p>
        </p:txBody>
      </p:sp>
      <p:sp>
        <p:nvSpPr>
          <p:cNvPr id="12" name="Freeform 12"/>
          <p:cNvSpPr/>
          <p:nvPr/>
        </p:nvSpPr>
        <p:spPr>
          <a:xfrm>
            <a:off x="8593468" y="3239521"/>
            <a:ext cx="242872" cy="242872"/>
          </a:xfrm>
          <a:custGeom>
            <a:avLst/>
            <a:gdLst/>
            <a:ahLst/>
            <a:cxnLst/>
            <a:rect l="l" t="t" r="r" b="b"/>
            <a:pathLst>
              <a:path w="242872" h="242872">
                <a:moveTo>
                  <a:pt x="0" y="0"/>
                </a:moveTo>
                <a:lnTo>
                  <a:pt x="242872" y="0"/>
                </a:lnTo>
                <a:lnTo>
                  <a:pt x="242872" y="242872"/>
                </a:lnTo>
                <a:lnTo>
                  <a:pt x="0" y="24287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pt-BR"/>
          </a:p>
        </p:txBody>
      </p:sp>
      <p:sp>
        <p:nvSpPr>
          <p:cNvPr id="13" name="TextBox 13"/>
          <p:cNvSpPr txBox="1"/>
          <p:nvPr/>
        </p:nvSpPr>
        <p:spPr>
          <a:xfrm>
            <a:off x="-975957" y="202195"/>
            <a:ext cx="6175370" cy="676861"/>
          </a:xfrm>
          <a:prstGeom prst="rect">
            <a:avLst/>
          </a:prstGeom>
        </p:spPr>
        <p:txBody>
          <a:bodyPr lIns="0" tIns="0" rIns="0" bIns="0" rtlCol="0" anchor="t">
            <a:spAutoFit/>
          </a:bodyPr>
          <a:lstStyle/>
          <a:p>
            <a:pPr marL="0" lvl="0" indent="0" algn="ctr">
              <a:lnSpc>
                <a:spcPts val="5481"/>
              </a:lnSpc>
              <a:spcBef>
                <a:spcPct val="0"/>
              </a:spcBef>
            </a:pPr>
            <a:r>
              <a:rPr lang="en-US" sz="4216" spc="-21">
                <a:solidFill>
                  <a:srgbClr val="FFFFFF"/>
                </a:solidFill>
                <a:latin typeface="Hammersmith One"/>
              </a:rPr>
              <a:t>Hobbie Switch</a:t>
            </a:r>
          </a:p>
        </p:txBody>
      </p:sp>
      <p:sp>
        <p:nvSpPr>
          <p:cNvPr id="14" name="TextBox 14"/>
          <p:cNvSpPr txBox="1"/>
          <p:nvPr/>
        </p:nvSpPr>
        <p:spPr>
          <a:xfrm>
            <a:off x="5614683" y="327071"/>
            <a:ext cx="5469102" cy="1359649"/>
          </a:xfrm>
          <a:prstGeom prst="rect">
            <a:avLst/>
          </a:prstGeom>
        </p:spPr>
        <p:txBody>
          <a:bodyPr lIns="0" tIns="0" rIns="0" bIns="0" rtlCol="0" anchor="t">
            <a:spAutoFit/>
          </a:bodyPr>
          <a:lstStyle/>
          <a:p>
            <a:pPr algn="ctr">
              <a:lnSpc>
                <a:spcPts val="5481"/>
              </a:lnSpc>
            </a:pPr>
            <a:r>
              <a:rPr lang="en-US" sz="4216" spc="-21">
                <a:solidFill>
                  <a:srgbClr val="FFFFFF"/>
                </a:solidFill>
                <a:latin typeface="Hammersmith One"/>
              </a:rPr>
              <a:t>• Chats</a:t>
            </a:r>
          </a:p>
          <a:p>
            <a:pPr algn="ctr">
              <a:lnSpc>
                <a:spcPts val="5481"/>
              </a:lnSpc>
              <a:spcBef>
                <a:spcPct val="0"/>
              </a:spcBef>
            </a:pPr>
            <a:endParaRPr lang="en-US" sz="4216" spc="-21">
              <a:solidFill>
                <a:srgbClr val="FFFFFF"/>
              </a:solidFill>
              <a:latin typeface="Hammersmith One"/>
            </a:endParaRPr>
          </a:p>
        </p:txBody>
      </p:sp>
      <p:grpSp>
        <p:nvGrpSpPr>
          <p:cNvPr id="15" name="Group 15"/>
          <p:cNvGrpSpPr/>
          <p:nvPr/>
        </p:nvGrpSpPr>
        <p:grpSpPr>
          <a:xfrm>
            <a:off x="8502240" y="3058634"/>
            <a:ext cx="441121" cy="604645"/>
            <a:chOff x="0" y="0"/>
            <a:chExt cx="116237" cy="159326"/>
          </a:xfrm>
        </p:grpSpPr>
        <p:sp>
          <p:nvSpPr>
            <p:cNvPr id="16" name="Freeform 16"/>
            <p:cNvSpPr/>
            <p:nvPr/>
          </p:nvSpPr>
          <p:spPr>
            <a:xfrm>
              <a:off x="0" y="0"/>
              <a:ext cx="116237" cy="159326"/>
            </a:xfrm>
            <a:custGeom>
              <a:avLst/>
              <a:gdLst/>
              <a:ahLst/>
              <a:cxnLst/>
              <a:rect l="l" t="t" r="r" b="b"/>
              <a:pathLst>
                <a:path w="116237" h="159326">
                  <a:moveTo>
                    <a:pt x="58118" y="0"/>
                  </a:moveTo>
                  <a:lnTo>
                    <a:pt x="58118" y="0"/>
                  </a:lnTo>
                  <a:cubicBezTo>
                    <a:pt x="73532" y="0"/>
                    <a:pt x="88315" y="6123"/>
                    <a:pt x="99214" y="17022"/>
                  </a:cubicBezTo>
                  <a:cubicBezTo>
                    <a:pt x="110114" y="27922"/>
                    <a:pt x="116237" y="42704"/>
                    <a:pt x="116237" y="58118"/>
                  </a:cubicBezTo>
                  <a:lnTo>
                    <a:pt x="116237" y="101207"/>
                  </a:lnTo>
                  <a:cubicBezTo>
                    <a:pt x="116237" y="116621"/>
                    <a:pt x="110114" y="131404"/>
                    <a:pt x="99214" y="142303"/>
                  </a:cubicBezTo>
                  <a:cubicBezTo>
                    <a:pt x="88315" y="153203"/>
                    <a:pt x="73532" y="159326"/>
                    <a:pt x="58118" y="159326"/>
                  </a:cubicBezTo>
                  <a:lnTo>
                    <a:pt x="58118" y="159326"/>
                  </a:lnTo>
                  <a:cubicBezTo>
                    <a:pt x="42704" y="159326"/>
                    <a:pt x="27922" y="153203"/>
                    <a:pt x="17022" y="142303"/>
                  </a:cubicBezTo>
                  <a:cubicBezTo>
                    <a:pt x="6123" y="131404"/>
                    <a:pt x="0" y="116621"/>
                    <a:pt x="0" y="101207"/>
                  </a:cubicBezTo>
                  <a:lnTo>
                    <a:pt x="0" y="58118"/>
                  </a:lnTo>
                  <a:cubicBezTo>
                    <a:pt x="0" y="42704"/>
                    <a:pt x="6123" y="27922"/>
                    <a:pt x="17022" y="17022"/>
                  </a:cubicBezTo>
                  <a:cubicBezTo>
                    <a:pt x="27922" y="6123"/>
                    <a:pt x="42704" y="0"/>
                    <a:pt x="58118" y="0"/>
                  </a:cubicBezTo>
                  <a:close/>
                </a:path>
              </a:pathLst>
            </a:custGeom>
            <a:solidFill>
              <a:srgbClr val="000000">
                <a:alpha val="0"/>
              </a:srgbClr>
            </a:solidFill>
            <a:ln w="57150" cap="sq">
              <a:solidFill>
                <a:srgbClr val="EDC20F"/>
              </a:solidFill>
              <a:prstDash val="solid"/>
              <a:miter/>
            </a:ln>
          </p:spPr>
          <p:txBody>
            <a:bodyPr/>
            <a:lstStyle/>
            <a:p>
              <a:endParaRPr lang="pt-BR"/>
            </a:p>
          </p:txBody>
        </p:sp>
        <p:sp>
          <p:nvSpPr>
            <p:cNvPr id="17" name="TextBox 17"/>
            <p:cNvSpPr txBox="1"/>
            <p:nvPr/>
          </p:nvSpPr>
          <p:spPr>
            <a:xfrm>
              <a:off x="0" y="-28575"/>
              <a:ext cx="116237" cy="187901"/>
            </a:xfrm>
            <a:prstGeom prst="rect">
              <a:avLst/>
            </a:prstGeom>
          </p:spPr>
          <p:txBody>
            <a:bodyPr lIns="71403" tIns="71403" rIns="71403" bIns="71403" rtlCol="0" anchor="ctr"/>
            <a:lstStyle/>
            <a:p>
              <a:pPr algn="ctr">
                <a:lnSpc>
                  <a:spcPts val="2956"/>
                </a:lnSpc>
              </a:pPr>
              <a:endParaRPr/>
            </a:p>
          </p:txBody>
        </p:sp>
      </p:grpSp>
      <p:grpSp>
        <p:nvGrpSpPr>
          <p:cNvPr id="18" name="Group 18"/>
          <p:cNvGrpSpPr/>
          <p:nvPr/>
        </p:nvGrpSpPr>
        <p:grpSpPr>
          <a:xfrm>
            <a:off x="9842849" y="983882"/>
            <a:ext cx="4651075" cy="1058025"/>
            <a:chOff x="0" y="0"/>
            <a:chExt cx="1225573" cy="278793"/>
          </a:xfrm>
        </p:grpSpPr>
        <p:sp>
          <p:nvSpPr>
            <p:cNvPr id="19" name="Freeform 19"/>
            <p:cNvSpPr/>
            <p:nvPr/>
          </p:nvSpPr>
          <p:spPr>
            <a:xfrm>
              <a:off x="0" y="0"/>
              <a:ext cx="1225573" cy="278793"/>
            </a:xfrm>
            <a:custGeom>
              <a:avLst/>
              <a:gdLst/>
              <a:ahLst/>
              <a:cxnLst/>
              <a:rect l="l" t="t" r="r" b="b"/>
              <a:pathLst>
                <a:path w="1225573" h="278793">
                  <a:moveTo>
                    <a:pt x="16377" y="0"/>
                  </a:moveTo>
                  <a:lnTo>
                    <a:pt x="1209195" y="0"/>
                  </a:lnTo>
                  <a:cubicBezTo>
                    <a:pt x="1213539" y="0"/>
                    <a:pt x="1217705" y="1725"/>
                    <a:pt x="1220776" y="4797"/>
                  </a:cubicBezTo>
                  <a:cubicBezTo>
                    <a:pt x="1223847" y="7868"/>
                    <a:pt x="1225573" y="12034"/>
                    <a:pt x="1225573" y="16377"/>
                  </a:cubicBezTo>
                  <a:lnTo>
                    <a:pt x="1225573" y="262415"/>
                  </a:lnTo>
                  <a:cubicBezTo>
                    <a:pt x="1225573" y="266759"/>
                    <a:pt x="1223847" y="270925"/>
                    <a:pt x="1220776" y="273996"/>
                  </a:cubicBezTo>
                  <a:cubicBezTo>
                    <a:pt x="1217705" y="277067"/>
                    <a:pt x="1213539" y="278793"/>
                    <a:pt x="1209195" y="278793"/>
                  </a:cubicBezTo>
                  <a:lnTo>
                    <a:pt x="16377" y="278793"/>
                  </a:lnTo>
                  <a:cubicBezTo>
                    <a:pt x="12034" y="278793"/>
                    <a:pt x="7868" y="277067"/>
                    <a:pt x="4797" y="273996"/>
                  </a:cubicBezTo>
                  <a:cubicBezTo>
                    <a:pt x="1725" y="270925"/>
                    <a:pt x="0" y="266759"/>
                    <a:pt x="0" y="262415"/>
                  </a:cubicBezTo>
                  <a:lnTo>
                    <a:pt x="0" y="16377"/>
                  </a:lnTo>
                  <a:cubicBezTo>
                    <a:pt x="0" y="12034"/>
                    <a:pt x="1725" y="7868"/>
                    <a:pt x="4797" y="4797"/>
                  </a:cubicBezTo>
                  <a:cubicBezTo>
                    <a:pt x="7868" y="1725"/>
                    <a:pt x="12034" y="0"/>
                    <a:pt x="16377" y="0"/>
                  </a:cubicBezTo>
                  <a:close/>
                </a:path>
              </a:pathLst>
            </a:custGeom>
            <a:solidFill>
              <a:srgbClr val="FFFFFF"/>
            </a:solidFill>
            <a:ln w="57150" cap="sq">
              <a:solidFill>
                <a:srgbClr val="EDC20F"/>
              </a:solidFill>
              <a:prstDash val="solid"/>
              <a:miter/>
            </a:ln>
          </p:spPr>
          <p:txBody>
            <a:bodyPr/>
            <a:lstStyle/>
            <a:p>
              <a:endParaRPr lang="pt-BR"/>
            </a:p>
          </p:txBody>
        </p:sp>
        <p:sp>
          <p:nvSpPr>
            <p:cNvPr id="20" name="TextBox 20"/>
            <p:cNvSpPr txBox="1"/>
            <p:nvPr/>
          </p:nvSpPr>
          <p:spPr>
            <a:xfrm>
              <a:off x="0" y="-28575"/>
              <a:ext cx="1225573" cy="307368"/>
            </a:xfrm>
            <a:prstGeom prst="rect">
              <a:avLst/>
            </a:prstGeom>
          </p:spPr>
          <p:txBody>
            <a:bodyPr lIns="71403" tIns="71403" rIns="71403" bIns="71403" rtlCol="0" anchor="ctr"/>
            <a:lstStyle/>
            <a:p>
              <a:pPr algn="ctr">
                <a:lnSpc>
                  <a:spcPts val="2956"/>
                </a:lnSpc>
              </a:pPr>
              <a:endParaRPr/>
            </a:p>
          </p:txBody>
        </p:sp>
      </p:grpSp>
      <p:sp>
        <p:nvSpPr>
          <p:cNvPr id="21" name="TextBox 21"/>
          <p:cNvSpPr txBox="1"/>
          <p:nvPr/>
        </p:nvSpPr>
        <p:spPr>
          <a:xfrm>
            <a:off x="9997657" y="1002133"/>
            <a:ext cx="4341458" cy="1005899"/>
          </a:xfrm>
          <a:prstGeom prst="rect">
            <a:avLst/>
          </a:prstGeom>
        </p:spPr>
        <p:txBody>
          <a:bodyPr lIns="0" tIns="0" rIns="0" bIns="0" rtlCol="0" anchor="t">
            <a:spAutoFit/>
          </a:bodyPr>
          <a:lstStyle/>
          <a:p>
            <a:pPr algn="ctr">
              <a:lnSpc>
                <a:spcPts val="2740"/>
              </a:lnSpc>
              <a:spcBef>
                <a:spcPct val="0"/>
              </a:spcBef>
            </a:pPr>
            <a:r>
              <a:rPr lang="en-US" sz="2108" spc="-10">
                <a:solidFill>
                  <a:srgbClr val="000000"/>
                </a:solidFill>
                <a:latin typeface="Hammersmith One"/>
              </a:rPr>
              <a:t>Botão para outras funcionalidades, como o envio de atividades e/ou questionário</a:t>
            </a:r>
          </a:p>
        </p:txBody>
      </p:sp>
      <p:sp>
        <p:nvSpPr>
          <p:cNvPr id="22" name="AutoShape 22"/>
          <p:cNvSpPr/>
          <p:nvPr/>
        </p:nvSpPr>
        <p:spPr>
          <a:xfrm flipV="1">
            <a:off x="8943362" y="1512894"/>
            <a:ext cx="899487" cy="1572516"/>
          </a:xfrm>
          <a:prstGeom prst="line">
            <a:avLst/>
          </a:prstGeom>
          <a:ln w="57150" cap="flat">
            <a:solidFill>
              <a:srgbClr val="EFD010"/>
            </a:solidFill>
            <a:prstDash val="solid"/>
            <a:headEnd type="none" w="sm" len="sm"/>
            <a:tailEnd type="triangle" w="lg" len="med"/>
          </a:ln>
        </p:spPr>
        <p:txBody>
          <a:bodyPr/>
          <a:lstStyle/>
          <a:p>
            <a:endParaRPr lang="pt-BR"/>
          </a:p>
        </p:txBody>
      </p:sp>
      <p:sp>
        <p:nvSpPr>
          <p:cNvPr id="23" name="TextBox 23"/>
          <p:cNvSpPr txBox="1"/>
          <p:nvPr/>
        </p:nvSpPr>
        <p:spPr>
          <a:xfrm>
            <a:off x="10070767" y="2489903"/>
            <a:ext cx="7869109" cy="6411371"/>
          </a:xfrm>
          <a:prstGeom prst="rect">
            <a:avLst/>
          </a:prstGeom>
        </p:spPr>
        <p:txBody>
          <a:bodyPr lIns="0" tIns="0" rIns="0" bIns="0" rtlCol="0" anchor="t">
            <a:spAutoFit/>
          </a:bodyPr>
          <a:lstStyle/>
          <a:p>
            <a:pPr algn="just">
              <a:lnSpc>
                <a:spcPts val="3471"/>
              </a:lnSpc>
            </a:pPr>
            <a:r>
              <a:rPr lang="en-US" sz="2670" spc="-13">
                <a:solidFill>
                  <a:srgbClr val="FFFFFF"/>
                </a:solidFill>
                <a:latin typeface="Hammersmith One"/>
              </a:rPr>
              <a:t>Na versão para APP, existem 2 telas: uma onde é exibida os chats existentes e onde se pode procurar por outros usuários/chats, e outra que é o chat em si (funciona do mesmo modo para conversas com usuários ou comunidades). No chat, é possível enviar fotos, áudios, imagens e vídeos. Isso ocorre devido ao tamanho diminuto do ecrã.</a:t>
            </a:r>
          </a:p>
          <a:p>
            <a:pPr algn="just">
              <a:lnSpc>
                <a:spcPts val="3471"/>
              </a:lnSpc>
            </a:pPr>
            <a:endParaRPr lang="en-US" sz="2670" spc="-13">
              <a:solidFill>
                <a:srgbClr val="FFFFFF"/>
              </a:solidFill>
              <a:latin typeface="Hammersmith One"/>
            </a:endParaRPr>
          </a:p>
          <a:p>
            <a:pPr algn="just">
              <a:lnSpc>
                <a:spcPts val="3471"/>
              </a:lnSpc>
              <a:spcBef>
                <a:spcPct val="0"/>
              </a:spcBef>
            </a:pPr>
            <a:r>
              <a:rPr lang="en-US" sz="2670" spc="-13">
                <a:solidFill>
                  <a:srgbClr val="FFFFFF"/>
                </a:solidFill>
                <a:latin typeface="Hammersmith One"/>
              </a:rPr>
              <a:t>Porém, na versão do APP, é possível enviar fazer vídeos, fotos e áudios em tempo real, o que não ocorre na versão Web. Essa diferença é devida às capacidades e características dos dispositivos móveis, como câmeras embutidas, microfones e a capacidade de processamento em tempo real.</a:t>
            </a:r>
          </a:p>
        </p:txBody>
      </p:sp>
      <p:grpSp>
        <p:nvGrpSpPr>
          <p:cNvPr id="24" name="Group 24"/>
          <p:cNvGrpSpPr/>
          <p:nvPr/>
        </p:nvGrpSpPr>
        <p:grpSpPr>
          <a:xfrm>
            <a:off x="6007897" y="8107228"/>
            <a:ext cx="441121" cy="604645"/>
            <a:chOff x="0" y="0"/>
            <a:chExt cx="116237" cy="159326"/>
          </a:xfrm>
        </p:grpSpPr>
        <p:sp>
          <p:nvSpPr>
            <p:cNvPr id="25" name="Freeform 25"/>
            <p:cNvSpPr/>
            <p:nvPr/>
          </p:nvSpPr>
          <p:spPr>
            <a:xfrm>
              <a:off x="0" y="0"/>
              <a:ext cx="116237" cy="159326"/>
            </a:xfrm>
            <a:custGeom>
              <a:avLst/>
              <a:gdLst/>
              <a:ahLst/>
              <a:cxnLst/>
              <a:rect l="l" t="t" r="r" b="b"/>
              <a:pathLst>
                <a:path w="116237" h="159326">
                  <a:moveTo>
                    <a:pt x="58118" y="0"/>
                  </a:moveTo>
                  <a:lnTo>
                    <a:pt x="58118" y="0"/>
                  </a:lnTo>
                  <a:cubicBezTo>
                    <a:pt x="73532" y="0"/>
                    <a:pt x="88315" y="6123"/>
                    <a:pt x="99214" y="17022"/>
                  </a:cubicBezTo>
                  <a:cubicBezTo>
                    <a:pt x="110114" y="27922"/>
                    <a:pt x="116237" y="42704"/>
                    <a:pt x="116237" y="58118"/>
                  </a:cubicBezTo>
                  <a:lnTo>
                    <a:pt x="116237" y="101207"/>
                  </a:lnTo>
                  <a:cubicBezTo>
                    <a:pt x="116237" y="116621"/>
                    <a:pt x="110114" y="131404"/>
                    <a:pt x="99214" y="142303"/>
                  </a:cubicBezTo>
                  <a:cubicBezTo>
                    <a:pt x="88315" y="153203"/>
                    <a:pt x="73532" y="159326"/>
                    <a:pt x="58118" y="159326"/>
                  </a:cubicBezTo>
                  <a:lnTo>
                    <a:pt x="58118" y="159326"/>
                  </a:lnTo>
                  <a:cubicBezTo>
                    <a:pt x="42704" y="159326"/>
                    <a:pt x="27922" y="153203"/>
                    <a:pt x="17022" y="142303"/>
                  </a:cubicBezTo>
                  <a:cubicBezTo>
                    <a:pt x="6123" y="131404"/>
                    <a:pt x="0" y="116621"/>
                    <a:pt x="0" y="101207"/>
                  </a:cubicBezTo>
                  <a:lnTo>
                    <a:pt x="0" y="58118"/>
                  </a:lnTo>
                  <a:cubicBezTo>
                    <a:pt x="0" y="42704"/>
                    <a:pt x="6123" y="27922"/>
                    <a:pt x="17022" y="17022"/>
                  </a:cubicBezTo>
                  <a:cubicBezTo>
                    <a:pt x="27922" y="6123"/>
                    <a:pt x="42704" y="0"/>
                    <a:pt x="58118" y="0"/>
                  </a:cubicBezTo>
                  <a:close/>
                </a:path>
              </a:pathLst>
            </a:custGeom>
            <a:solidFill>
              <a:srgbClr val="000000">
                <a:alpha val="0"/>
              </a:srgbClr>
            </a:solidFill>
            <a:ln w="57150" cap="sq">
              <a:solidFill>
                <a:srgbClr val="00BF63"/>
              </a:solidFill>
              <a:prstDash val="solid"/>
              <a:miter/>
            </a:ln>
          </p:spPr>
          <p:txBody>
            <a:bodyPr/>
            <a:lstStyle/>
            <a:p>
              <a:endParaRPr lang="pt-BR"/>
            </a:p>
          </p:txBody>
        </p:sp>
        <p:sp>
          <p:nvSpPr>
            <p:cNvPr id="26" name="TextBox 26"/>
            <p:cNvSpPr txBox="1"/>
            <p:nvPr/>
          </p:nvSpPr>
          <p:spPr>
            <a:xfrm>
              <a:off x="0" y="-28575"/>
              <a:ext cx="116237" cy="187901"/>
            </a:xfrm>
            <a:prstGeom prst="rect">
              <a:avLst/>
            </a:prstGeom>
          </p:spPr>
          <p:txBody>
            <a:bodyPr lIns="71403" tIns="71403" rIns="71403" bIns="71403" rtlCol="0" anchor="ctr"/>
            <a:lstStyle/>
            <a:p>
              <a:pPr algn="ctr">
                <a:lnSpc>
                  <a:spcPts val="2956"/>
                </a:lnSpc>
              </a:pPr>
              <a:endParaRPr/>
            </a:p>
          </p:txBody>
        </p:sp>
      </p:grpSp>
      <p:grpSp>
        <p:nvGrpSpPr>
          <p:cNvPr id="27" name="Group 27"/>
          <p:cNvGrpSpPr/>
          <p:nvPr/>
        </p:nvGrpSpPr>
        <p:grpSpPr>
          <a:xfrm>
            <a:off x="8349234" y="8107228"/>
            <a:ext cx="870387" cy="604645"/>
            <a:chOff x="0" y="0"/>
            <a:chExt cx="229350" cy="159326"/>
          </a:xfrm>
        </p:grpSpPr>
        <p:sp>
          <p:nvSpPr>
            <p:cNvPr id="28" name="Freeform 28"/>
            <p:cNvSpPr/>
            <p:nvPr/>
          </p:nvSpPr>
          <p:spPr>
            <a:xfrm>
              <a:off x="0" y="0"/>
              <a:ext cx="229350" cy="159326"/>
            </a:xfrm>
            <a:custGeom>
              <a:avLst/>
              <a:gdLst/>
              <a:ahLst/>
              <a:cxnLst/>
              <a:rect l="l" t="t" r="r" b="b"/>
              <a:pathLst>
                <a:path w="229350" h="159326">
                  <a:moveTo>
                    <a:pt x="79663" y="0"/>
                  </a:moveTo>
                  <a:lnTo>
                    <a:pt x="149687" y="0"/>
                  </a:lnTo>
                  <a:cubicBezTo>
                    <a:pt x="193683" y="0"/>
                    <a:pt x="229350" y="35666"/>
                    <a:pt x="229350" y="79663"/>
                  </a:cubicBezTo>
                  <a:lnTo>
                    <a:pt x="229350" y="79663"/>
                  </a:lnTo>
                  <a:cubicBezTo>
                    <a:pt x="229350" y="123660"/>
                    <a:pt x="193683" y="159326"/>
                    <a:pt x="149687" y="159326"/>
                  </a:cubicBezTo>
                  <a:lnTo>
                    <a:pt x="79663" y="159326"/>
                  </a:lnTo>
                  <a:cubicBezTo>
                    <a:pt x="35666" y="159326"/>
                    <a:pt x="0" y="123660"/>
                    <a:pt x="0" y="79663"/>
                  </a:cubicBezTo>
                  <a:lnTo>
                    <a:pt x="0" y="79663"/>
                  </a:lnTo>
                  <a:cubicBezTo>
                    <a:pt x="0" y="35666"/>
                    <a:pt x="35666" y="0"/>
                    <a:pt x="79663" y="0"/>
                  </a:cubicBezTo>
                  <a:close/>
                </a:path>
              </a:pathLst>
            </a:custGeom>
            <a:solidFill>
              <a:srgbClr val="000000">
                <a:alpha val="0"/>
              </a:srgbClr>
            </a:solidFill>
            <a:ln w="57150" cap="sq">
              <a:solidFill>
                <a:srgbClr val="00BF63"/>
              </a:solidFill>
              <a:prstDash val="solid"/>
              <a:miter/>
            </a:ln>
          </p:spPr>
          <p:txBody>
            <a:bodyPr/>
            <a:lstStyle/>
            <a:p>
              <a:endParaRPr lang="pt-BR"/>
            </a:p>
          </p:txBody>
        </p:sp>
        <p:sp>
          <p:nvSpPr>
            <p:cNvPr id="29" name="TextBox 29"/>
            <p:cNvSpPr txBox="1"/>
            <p:nvPr/>
          </p:nvSpPr>
          <p:spPr>
            <a:xfrm>
              <a:off x="0" y="-28575"/>
              <a:ext cx="229350" cy="187901"/>
            </a:xfrm>
            <a:prstGeom prst="rect">
              <a:avLst/>
            </a:prstGeom>
          </p:spPr>
          <p:txBody>
            <a:bodyPr lIns="71403" tIns="71403" rIns="71403" bIns="71403" rtlCol="0" anchor="ctr"/>
            <a:lstStyle/>
            <a:p>
              <a:pPr algn="ctr">
                <a:lnSpc>
                  <a:spcPts val="2956"/>
                </a:lnSpc>
              </a:pPr>
              <a:endParaRPr/>
            </a:p>
          </p:txBody>
        </p:sp>
      </p:grpSp>
      <p:grpSp>
        <p:nvGrpSpPr>
          <p:cNvPr id="30" name="Group 30"/>
          <p:cNvGrpSpPr/>
          <p:nvPr/>
        </p:nvGrpSpPr>
        <p:grpSpPr>
          <a:xfrm>
            <a:off x="8930984" y="3058634"/>
            <a:ext cx="449391" cy="604645"/>
            <a:chOff x="0" y="0"/>
            <a:chExt cx="118416" cy="159326"/>
          </a:xfrm>
        </p:grpSpPr>
        <p:sp>
          <p:nvSpPr>
            <p:cNvPr id="31" name="Freeform 31"/>
            <p:cNvSpPr/>
            <p:nvPr/>
          </p:nvSpPr>
          <p:spPr>
            <a:xfrm>
              <a:off x="0" y="0"/>
              <a:ext cx="118416" cy="159326"/>
            </a:xfrm>
            <a:custGeom>
              <a:avLst/>
              <a:gdLst/>
              <a:ahLst/>
              <a:cxnLst/>
              <a:rect l="l" t="t" r="r" b="b"/>
              <a:pathLst>
                <a:path w="118416" h="159326">
                  <a:moveTo>
                    <a:pt x="59208" y="0"/>
                  </a:moveTo>
                  <a:lnTo>
                    <a:pt x="59208" y="0"/>
                  </a:lnTo>
                  <a:cubicBezTo>
                    <a:pt x="91908" y="0"/>
                    <a:pt x="118416" y="26508"/>
                    <a:pt x="118416" y="59208"/>
                  </a:cubicBezTo>
                  <a:lnTo>
                    <a:pt x="118416" y="100118"/>
                  </a:lnTo>
                  <a:cubicBezTo>
                    <a:pt x="118416" y="132818"/>
                    <a:pt x="91908" y="159326"/>
                    <a:pt x="59208" y="159326"/>
                  </a:cubicBezTo>
                  <a:lnTo>
                    <a:pt x="59208" y="159326"/>
                  </a:lnTo>
                  <a:cubicBezTo>
                    <a:pt x="26508" y="159326"/>
                    <a:pt x="0" y="132818"/>
                    <a:pt x="0" y="100118"/>
                  </a:cubicBezTo>
                  <a:lnTo>
                    <a:pt x="0" y="59208"/>
                  </a:lnTo>
                  <a:cubicBezTo>
                    <a:pt x="0" y="26508"/>
                    <a:pt x="26508" y="0"/>
                    <a:pt x="59208" y="0"/>
                  </a:cubicBezTo>
                  <a:close/>
                </a:path>
              </a:pathLst>
            </a:custGeom>
            <a:solidFill>
              <a:srgbClr val="000000">
                <a:alpha val="0"/>
              </a:srgbClr>
            </a:solidFill>
            <a:ln w="57150" cap="sq">
              <a:solidFill>
                <a:srgbClr val="00BF63"/>
              </a:solidFill>
              <a:prstDash val="solid"/>
              <a:miter/>
            </a:ln>
          </p:spPr>
          <p:txBody>
            <a:bodyPr/>
            <a:lstStyle/>
            <a:p>
              <a:endParaRPr lang="pt-BR"/>
            </a:p>
          </p:txBody>
        </p:sp>
        <p:sp>
          <p:nvSpPr>
            <p:cNvPr id="32" name="TextBox 32"/>
            <p:cNvSpPr txBox="1"/>
            <p:nvPr/>
          </p:nvSpPr>
          <p:spPr>
            <a:xfrm>
              <a:off x="0" y="-28575"/>
              <a:ext cx="118416" cy="187901"/>
            </a:xfrm>
            <a:prstGeom prst="rect">
              <a:avLst/>
            </a:prstGeom>
          </p:spPr>
          <p:txBody>
            <a:bodyPr lIns="71403" tIns="71403" rIns="71403" bIns="71403" rtlCol="0" anchor="ctr"/>
            <a:lstStyle/>
            <a:p>
              <a:pPr algn="ctr">
                <a:lnSpc>
                  <a:spcPts val="2956"/>
                </a:lnSpc>
              </a:pPr>
              <a:endParaRPr/>
            </a:p>
          </p:txBody>
        </p:sp>
      </p:grpSp>
      <p:grpSp>
        <p:nvGrpSpPr>
          <p:cNvPr id="33" name="Group 33"/>
          <p:cNvGrpSpPr/>
          <p:nvPr/>
        </p:nvGrpSpPr>
        <p:grpSpPr>
          <a:xfrm>
            <a:off x="9846072" y="6061755"/>
            <a:ext cx="8271918" cy="3082041"/>
            <a:chOff x="0" y="0"/>
            <a:chExt cx="2179676" cy="812127"/>
          </a:xfrm>
        </p:grpSpPr>
        <p:sp>
          <p:nvSpPr>
            <p:cNvPr id="34" name="Freeform 34"/>
            <p:cNvSpPr/>
            <p:nvPr/>
          </p:nvSpPr>
          <p:spPr>
            <a:xfrm>
              <a:off x="0" y="0"/>
              <a:ext cx="2179676" cy="812127"/>
            </a:xfrm>
            <a:custGeom>
              <a:avLst/>
              <a:gdLst/>
              <a:ahLst/>
              <a:cxnLst/>
              <a:rect l="l" t="t" r="r" b="b"/>
              <a:pathLst>
                <a:path w="2179676" h="812127">
                  <a:moveTo>
                    <a:pt x="9209" y="0"/>
                  </a:moveTo>
                  <a:lnTo>
                    <a:pt x="2170467" y="0"/>
                  </a:lnTo>
                  <a:cubicBezTo>
                    <a:pt x="2175553" y="0"/>
                    <a:pt x="2179676" y="4123"/>
                    <a:pt x="2179676" y="9209"/>
                  </a:cubicBezTo>
                  <a:lnTo>
                    <a:pt x="2179676" y="802919"/>
                  </a:lnTo>
                  <a:cubicBezTo>
                    <a:pt x="2179676" y="808005"/>
                    <a:pt x="2175553" y="812127"/>
                    <a:pt x="2170467" y="812127"/>
                  </a:cubicBezTo>
                  <a:lnTo>
                    <a:pt x="9209" y="812127"/>
                  </a:lnTo>
                  <a:cubicBezTo>
                    <a:pt x="4123" y="812127"/>
                    <a:pt x="0" y="808005"/>
                    <a:pt x="0" y="802919"/>
                  </a:cubicBezTo>
                  <a:lnTo>
                    <a:pt x="0" y="9209"/>
                  </a:lnTo>
                  <a:cubicBezTo>
                    <a:pt x="0" y="4123"/>
                    <a:pt x="4123" y="0"/>
                    <a:pt x="9209" y="0"/>
                  </a:cubicBezTo>
                  <a:close/>
                </a:path>
              </a:pathLst>
            </a:custGeom>
            <a:solidFill>
              <a:srgbClr val="000000">
                <a:alpha val="0"/>
              </a:srgbClr>
            </a:solidFill>
            <a:ln w="57150" cap="sq">
              <a:solidFill>
                <a:srgbClr val="00BF63"/>
              </a:solidFill>
              <a:prstDash val="solid"/>
              <a:miter/>
            </a:ln>
          </p:spPr>
          <p:txBody>
            <a:bodyPr/>
            <a:lstStyle/>
            <a:p>
              <a:endParaRPr lang="pt-BR"/>
            </a:p>
          </p:txBody>
        </p:sp>
        <p:sp>
          <p:nvSpPr>
            <p:cNvPr id="35" name="TextBox 35"/>
            <p:cNvSpPr txBox="1"/>
            <p:nvPr/>
          </p:nvSpPr>
          <p:spPr>
            <a:xfrm>
              <a:off x="0" y="-28575"/>
              <a:ext cx="2179676" cy="840702"/>
            </a:xfrm>
            <a:prstGeom prst="rect">
              <a:avLst/>
            </a:prstGeom>
          </p:spPr>
          <p:txBody>
            <a:bodyPr lIns="71403" tIns="71403" rIns="71403" bIns="71403" rtlCol="0" anchor="ctr"/>
            <a:lstStyle/>
            <a:p>
              <a:pPr algn="ctr">
                <a:lnSpc>
                  <a:spcPts val="2956"/>
                </a:lnSpc>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6422B8"/>
        </a:solidFill>
        <a:effectLst/>
      </p:bgPr>
    </p:bg>
    <p:spTree>
      <p:nvGrpSpPr>
        <p:cNvPr id="1" name=""/>
        <p:cNvGrpSpPr/>
        <p:nvPr/>
      </p:nvGrpSpPr>
      <p:grpSpPr>
        <a:xfrm>
          <a:off x="0" y="0"/>
          <a:ext cx="0" cy="0"/>
          <a:chOff x="0" y="0"/>
          <a:chExt cx="0" cy="0"/>
        </a:xfrm>
      </p:grpSpPr>
      <p:sp>
        <p:nvSpPr>
          <p:cNvPr id="2" name="Freeform 2"/>
          <p:cNvSpPr/>
          <p:nvPr/>
        </p:nvSpPr>
        <p:spPr>
          <a:xfrm>
            <a:off x="73414" y="762496"/>
            <a:ext cx="7615214" cy="9574783"/>
          </a:xfrm>
          <a:custGeom>
            <a:avLst/>
            <a:gdLst/>
            <a:ahLst/>
            <a:cxnLst/>
            <a:rect l="l" t="t" r="r" b="b"/>
            <a:pathLst>
              <a:path w="7615214" h="9574783">
                <a:moveTo>
                  <a:pt x="0" y="0"/>
                </a:moveTo>
                <a:lnTo>
                  <a:pt x="7615213" y="0"/>
                </a:lnTo>
                <a:lnTo>
                  <a:pt x="7615213" y="9574782"/>
                </a:lnTo>
                <a:lnTo>
                  <a:pt x="0" y="9574782"/>
                </a:lnTo>
                <a:lnTo>
                  <a:pt x="0" y="0"/>
                </a:lnTo>
                <a:close/>
              </a:path>
            </a:pathLst>
          </a:custGeom>
          <a:blipFill>
            <a:blip r:embed="rId2"/>
            <a:stretch>
              <a:fillRect t="-99874" r="-1255"/>
            </a:stretch>
          </a:blipFill>
        </p:spPr>
        <p:txBody>
          <a:bodyPr/>
          <a:lstStyle/>
          <a:p>
            <a:endParaRPr lang="pt-BR"/>
          </a:p>
        </p:txBody>
      </p:sp>
      <p:sp>
        <p:nvSpPr>
          <p:cNvPr id="3" name="Freeform 3"/>
          <p:cNvSpPr/>
          <p:nvPr/>
        </p:nvSpPr>
        <p:spPr>
          <a:xfrm>
            <a:off x="2335669" y="3624194"/>
            <a:ext cx="166019" cy="166019"/>
          </a:xfrm>
          <a:custGeom>
            <a:avLst/>
            <a:gdLst/>
            <a:ahLst/>
            <a:cxnLst/>
            <a:rect l="l" t="t" r="r" b="b"/>
            <a:pathLst>
              <a:path w="166019" h="166019">
                <a:moveTo>
                  <a:pt x="0" y="0"/>
                </a:moveTo>
                <a:lnTo>
                  <a:pt x="166019" y="0"/>
                </a:lnTo>
                <a:lnTo>
                  <a:pt x="166019" y="166018"/>
                </a:lnTo>
                <a:lnTo>
                  <a:pt x="0" y="1660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7036045" y="9551736"/>
            <a:ext cx="281258" cy="215162"/>
          </a:xfrm>
          <a:custGeom>
            <a:avLst/>
            <a:gdLst/>
            <a:ahLst/>
            <a:cxnLst/>
            <a:rect l="l" t="t" r="r" b="b"/>
            <a:pathLst>
              <a:path w="281258" h="215162">
                <a:moveTo>
                  <a:pt x="0" y="0"/>
                </a:moveTo>
                <a:lnTo>
                  <a:pt x="281258" y="0"/>
                </a:lnTo>
                <a:lnTo>
                  <a:pt x="281258" y="215162"/>
                </a:lnTo>
                <a:lnTo>
                  <a:pt x="0" y="2151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t-BR"/>
          </a:p>
        </p:txBody>
      </p:sp>
      <p:sp>
        <p:nvSpPr>
          <p:cNvPr id="5" name="TextBox 5"/>
          <p:cNvSpPr txBox="1"/>
          <p:nvPr/>
        </p:nvSpPr>
        <p:spPr>
          <a:xfrm>
            <a:off x="-975957" y="202195"/>
            <a:ext cx="6175370" cy="676861"/>
          </a:xfrm>
          <a:prstGeom prst="rect">
            <a:avLst/>
          </a:prstGeom>
        </p:spPr>
        <p:txBody>
          <a:bodyPr lIns="0" tIns="0" rIns="0" bIns="0" rtlCol="0" anchor="t">
            <a:spAutoFit/>
          </a:bodyPr>
          <a:lstStyle/>
          <a:p>
            <a:pPr marL="0" lvl="0" indent="0" algn="ctr">
              <a:lnSpc>
                <a:spcPts val="5481"/>
              </a:lnSpc>
              <a:spcBef>
                <a:spcPct val="0"/>
              </a:spcBef>
            </a:pPr>
            <a:r>
              <a:rPr lang="en-US" sz="4216" spc="-21">
                <a:solidFill>
                  <a:srgbClr val="FFFFFF"/>
                </a:solidFill>
                <a:latin typeface="Hammersmith One"/>
              </a:rPr>
              <a:t>Hobbie Switch</a:t>
            </a:r>
          </a:p>
        </p:txBody>
      </p:sp>
      <p:sp>
        <p:nvSpPr>
          <p:cNvPr id="6" name="TextBox 6"/>
          <p:cNvSpPr txBox="1"/>
          <p:nvPr/>
        </p:nvSpPr>
        <p:spPr>
          <a:xfrm>
            <a:off x="5635947" y="-18779"/>
            <a:ext cx="7266428" cy="1359649"/>
          </a:xfrm>
          <a:prstGeom prst="rect">
            <a:avLst/>
          </a:prstGeom>
        </p:spPr>
        <p:txBody>
          <a:bodyPr lIns="0" tIns="0" rIns="0" bIns="0" rtlCol="0" anchor="t">
            <a:spAutoFit/>
          </a:bodyPr>
          <a:lstStyle/>
          <a:p>
            <a:pPr algn="ctr">
              <a:lnSpc>
                <a:spcPts val="5481"/>
              </a:lnSpc>
            </a:pPr>
            <a:r>
              <a:rPr lang="en-US" sz="4216" spc="-21">
                <a:solidFill>
                  <a:srgbClr val="FFFFFF"/>
                </a:solidFill>
                <a:latin typeface="Hammersmith One"/>
              </a:rPr>
              <a:t>• Chats</a:t>
            </a:r>
          </a:p>
          <a:p>
            <a:pPr algn="ctr">
              <a:lnSpc>
                <a:spcPts val="5481"/>
              </a:lnSpc>
              <a:spcBef>
                <a:spcPct val="0"/>
              </a:spcBef>
            </a:pPr>
            <a:endParaRPr lang="en-US" sz="4216" spc="-21">
              <a:solidFill>
                <a:srgbClr val="FFFFFF"/>
              </a:solidFill>
              <a:latin typeface="Hammersmith One"/>
            </a:endParaRPr>
          </a:p>
        </p:txBody>
      </p:sp>
      <p:sp>
        <p:nvSpPr>
          <p:cNvPr id="7" name="Freeform 7"/>
          <p:cNvSpPr/>
          <p:nvPr/>
        </p:nvSpPr>
        <p:spPr>
          <a:xfrm>
            <a:off x="6475022" y="2050434"/>
            <a:ext cx="796688" cy="548990"/>
          </a:xfrm>
          <a:custGeom>
            <a:avLst/>
            <a:gdLst/>
            <a:ahLst/>
            <a:cxnLst/>
            <a:rect l="l" t="t" r="r" b="b"/>
            <a:pathLst>
              <a:path w="796688" h="548990">
                <a:moveTo>
                  <a:pt x="0" y="0"/>
                </a:moveTo>
                <a:lnTo>
                  <a:pt x="796688" y="0"/>
                </a:lnTo>
                <a:lnTo>
                  <a:pt x="796688" y="548990"/>
                </a:lnTo>
                <a:lnTo>
                  <a:pt x="0" y="5489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a:p>
        </p:txBody>
      </p:sp>
      <p:sp>
        <p:nvSpPr>
          <p:cNvPr id="8" name="Freeform 8"/>
          <p:cNvSpPr/>
          <p:nvPr/>
        </p:nvSpPr>
        <p:spPr>
          <a:xfrm>
            <a:off x="6710687" y="2162860"/>
            <a:ext cx="325358" cy="324138"/>
          </a:xfrm>
          <a:custGeom>
            <a:avLst/>
            <a:gdLst/>
            <a:ahLst/>
            <a:cxnLst/>
            <a:rect l="l" t="t" r="r" b="b"/>
            <a:pathLst>
              <a:path w="325358" h="324138">
                <a:moveTo>
                  <a:pt x="0" y="0"/>
                </a:moveTo>
                <a:lnTo>
                  <a:pt x="325358" y="0"/>
                </a:lnTo>
                <a:lnTo>
                  <a:pt x="325358" y="324138"/>
                </a:lnTo>
                <a:lnTo>
                  <a:pt x="0" y="324138"/>
                </a:lnTo>
                <a:lnTo>
                  <a:pt x="0" y="0"/>
                </a:lnTo>
                <a:close/>
              </a:path>
            </a:pathLst>
          </a:custGeom>
          <a:blipFill>
            <a:blip r:embed="rId9"/>
            <a:stretch>
              <a:fillRect/>
            </a:stretch>
          </a:blipFill>
        </p:spPr>
        <p:txBody>
          <a:bodyPr/>
          <a:lstStyle/>
          <a:p>
            <a:endParaRPr lang="pt-BR"/>
          </a:p>
        </p:txBody>
      </p:sp>
      <p:sp>
        <p:nvSpPr>
          <p:cNvPr id="9" name="Freeform 9"/>
          <p:cNvSpPr/>
          <p:nvPr/>
        </p:nvSpPr>
        <p:spPr>
          <a:xfrm>
            <a:off x="5949895" y="2050434"/>
            <a:ext cx="199383" cy="124705"/>
          </a:xfrm>
          <a:custGeom>
            <a:avLst/>
            <a:gdLst/>
            <a:ahLst/>
            <a:cxnLst/>
            <a:rect l="l" t="t" r="r" b="b"/>
            <a:pathLst>
              <a:path w="199383" h="124705">
                <a:moveTo>
                  <a:pt x="0" y="0"/>
                </a:moveTo>
                <a:lnTo>
                  <a:pt x="199382" y="0"/>
                </a:lnTo>
                <a:lnTo>
                  <a:pt x="199382" y="124705"/>
                </a:lnTo>
                <a:lnTo>
                  <a:pt x="0" y="12470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pt-BR"/>
          </a:p>
        </p:txBody>
      </p:sp>
      <p:sp>
        <p:nvSpPr>
          <p:cNvPr id="10" name="Freeform 10"/>
          <p:cNvSpPr/>
          <p:nvPr/>
        </p:nvSpPr>
        <p:spPr>
          <a:xfrm>
            <a:off x="6972491" y="3141874"/>
            <a:ext cx="242872" cy="242872"/>
          </a:xfrm>
          <a:custGeom>
            <a:avLst/>
            <a:gdLst/>
            <a:ahLst/>
            <a:cxnLst/>
            <a:rect l="l" t="t" r="r" b="b"/>
            <a:pathLst>
              <a:path w="242872" h="242872">
                <a:moveTo>
                  <a:pt x="0" y="0"/>
                </a:moveTo>
                <a:lnTo>
                  <a:pt x="242872" y="0"/>
                </a:lnTo>
                <a:lnTo>
                  <a:pt x="242872" y="242872"/>
                </a:lnTo>
                <a:lnTo>
                  <a:pt x="0" y="24287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pt-BR"/>
          </a:p>
        </p:txBody>
      </p:sp>
      <p:grpSp>
        <p:nvGrpSpPr>
          <p:cNvPr id="11" name="Group 11"/>
          <p:cNvGrpSpPr/>
          <p:nvPr/>
        </p:nvGrpSpPr>
        <p:grpSpPr>
          <a:xfrm>
            <a:off x="8251300" y="2855734"/>
            <a:ext cx="4651075" cy="1058025"/>
            <a:chOff x="0" y="0"/>
            <a:chExt cx="1225573" cy="278793"/>
          </a:xfrm>
        </p:grpSpPr>
        <p:sp>
          <p:nvSpPr>
            <p:cNvPr id="12" name="Freeform 12"/>
            <p:cNvSpPr/>
            <p:nvPr/>
          </p:nvSpPr>
          <p:spPr>
            <a:xfrm>
              <a:off x="0" y="0"/>
              <a:ext cx="1225573" cy="278793"/>
            </a:xfrm>
            <a:custGeom>
              <a:avLst/>
              <a:gdLst/>
              <a:ahLst/>
              <a:cxnLst/>
              <a:rect l="l" t="t" r="r" b="b"/>
              <a:pathLst>
                <a:path w="1225573" h="278793">
                  <a:moveTo>
                    <a:pt x="16377" y="0"/>
                  </a:moveTo>
                  <a:lnTo>
                    <a:pt x="1209195" y="0"/>
                  </a:lnTo>
                  <a:cubicBezTo>
                    <a:pt x="1213539" y="0"/>
                    <a:pt x="1217705" y="1725"/>
                    <a:pt x="1220776" y="4797"/>
                  </a:cubicBezTo>
                  <a:cubicBezTo>
                    <a:pt x="1223847" y="7868"/>
                    <a:pt x="1225573" y="12034"/>
                    <a:pt x="1225573" y="16377"/>
                  </a:cubicBezTo>
                  <a:lnTo>
                    <a:pt x="1225573" y="262415"/>
                  </a:lnTo>
                  <a:cubicBezTo>
                    <a:pt x="1225573" y="266759"/>
                    <a:pt x="1223847" y="270925"/>
                    <a:pt x="1220776" y="273996"/>
                  </a:cubicBezTo>
                  <a:cubicBezTo>
                    <a:pt x="1217705" y="277067"/>
                    <a:pt x="1213539" y="278793"/>
                    <a:pt x="1209195" y="278793"/>
                  </a:cubicBezTo>
                  <a:lnTo>
                    <a:pt x="16377" y="278793"/>
                  </a:lnTo>
                  <a:cubicBezTo>
                    <a:pt x="12034" y="278793"/>
                    <a:pt x="7868" y="277067"/>
                    <a:pt x="4797" y="273996"/>
                  </a:cubicBezTo>
                  <a:cubicBezTo>
                    <a:pt x="1725" y="270925"/>
                    <a:pt x="0" y="266759"/>
                    <a:pt x="0" y="262415"/>
                  </a:cubicBezTo>
                  <a:lnTo>
                    <a:pt x="0" y="16377"/>
                  </a:lnTo>
                  <a:cubicBezTo>
                    <a:pt x="0" y="12034"/>
                    <a:pt x="1725" y="7868"/>
                    <a:pt x="4797" y="4797"/>
                  </a:cubicBezTo>
                  <a:cubicBezTo>
                    <a:pt x="7868" y="1725"/>
                    <a:pt x="12034" y="0"/>
                    <a:pt x="16377" y="0"/>
                  </a:cubicBezTo>
                  <a:close/>
                </a:path>
              </a:pathLst>
            </a:custGeom>
            <a:solidFill>
              <a:srgbClr val="FFFFFF"/>
            </a:solidFill>
            <a:ln w="57150" cap="sq">
              <a:solidFill>
                <a:srgbClr val="EDC20F"/>
              </a:solidFill>
              <a:prstDash val="solid"/>
              <a:miter/>
            </a:ln>
          </p:spPr>
          <p:txBody>
            <a:bodyPr/>
            <a:lstStyle/>
            <a:p>
              <a:endParaRPr lang="pt-BR"/>
            </a:p>
          </p:txBody>
        </p:sp>
        <p:sp>
          <p:nvSpPr>
            <p:cNvPr id="13" name="TextBox 13"/>
            <p:cNvSpPr txBox="1"/>
            <p:nvPr/>
          </p:nvSpPr>
          <p:spPr>
            <a:xfrm>
              <a:off x="0" y="-28575"/>
              <a:ext cx="1225573" cy="307368"/>
            </a:xfrm>
            <a:prstGeom prst="rect">
              <a:avLst/>
            </a:prstGeom>
          </p:spPr>
          <p:txBody>
            <a:bodyPr lIns="71403" tIns="71403" rIns="71403" bIns="71403" rtlCol="0" anchor="ctr"/>
            <a:lstStyle/>
            <a:p>
              <a:pPr algn="ctr">
                <a:lnSpc>
                  <a:spcPts val="2956"/>
                </a:lnSpc>
              </a:pPr>
              <a:endParaRPr/>
            </a:p>
          </p:txBody>
        </p:sp>
      </p:grpSp>
      <p:sp>
        <p:nvSpPr>
          <p:cNvPr id="14" name="TextBox 14"/>
          <p:cNvSpPr txBox="1"/>
          <p:nvPr/>
        </p:nvSpPr>
        <p:spPr>
          <a:xfrm>
            <a:off x="8406109" y="2867509"/>
            <a:ext cx="4341458" cy="1005899"/>
          </a:xfrm>
          <a:prstGeom prst="rect">
            <a:avLst/>
          </a:prstGeom>
        </p:spPr>
        <p:txBody>
          <a:bodyPr lIns="0" tIns="0" rIns="0" bIns="0" rtlCol="0" anchor="t">
            <a:spAutoFit/>
          </a:bodyPr>
          <a:lstStyle/>
          <a:p>
            <a:pPr algn="ctr">
              <a:lnSpc>
                <a:spcPts val="2740"/>
              </a:lnSpc>
              <a:spcBef>
                <a:spcPct val="0"/>
              </a:spcBef>
            </a:pPr>
            <a:r>
              <a:rPr lang="en-US" sz="2108" spc="-10">
                <a:solidFill>
                  <a:srgbClr val="000000"/>
                </a:solidFill>
                <a:latin typeface="Hammersmith One"/>
              </a:rPr>
              <a:t>Botão para outras funcionalidades, como o envio de atividades e/ou questionário</a:t>
            </a:r>
          </a:p>
        </p:txBody>
      </p:sp>
      <p:grpSp>
        <p:nvGrpSpPr>
          <p:cNvPr id="15" name="Group 15"/>
          <p:cNvGrpSpPr/>
          <p:nvPr/>
        </p:nvGrpSpPr>
        <p:grpSpPr>
          <a:xfrm>
            <a:off x="6873366" y="3019549"/>
            <a:ext cx="441121" cy="604645"/>
            <a:chOff x="0" y="0"/>
            <a:chExt cx="116237" cy="159326"/>
          </a:xfrm>
        </p:grpSpPr>
        <p:sp>
          <p:nvSpPr>
            <p:cNvPr id="16" name="Freeform 16"/>
            <p:cNvSpPr/>
            <p:nvPr/>
          </p:nvSpPr>
          <p:spPr>
            <a:xfrm>
              <a:off x="0" y="0"/>
              <a:ext cx="116237" cy="159326"/>
            </a:xfrm>
            <a:custGeom>
              <a:avLst/>
              <a:gdLst/>
              <a:ahLst/>
              <a:cxnLst/>
              <a:rect l="l" t="t" r="r" b="b"/>
              <a:pathLst>
                <a:path w="116237" h="159326">
                  <a:moveTo>
                    <a:pt x="58118" y="0"/>
                  </a:moveTo>
                  <a:lnTo>
                    <a:pt x="58118" y="0"/>
                  </a:lnTo>
                  <a:cubicBezTo>
                    <a:pt x="73532" y="0"/>
                    <a:pt x="88315" y="6123"/>
                    <a:pt x="99214" y="17022"/>
                  </a:cubicBezTo>
                  <a:cubicBezTo>
                    <a:pt x="110114" y="27922"/>
                    <a:pt x="116237" y="42704"/>
                    <a:pt x="116237" y="58118"/>
                  </a:cubicBezTo>
                  <a:lnTo>
                    <a:pt x="116237" y="101207"/>
                  </a:lnTo>
                  <a:cubicBezTo>
                    <a:pt x="116237" y="116621"/>
                    <a:pt x="110114" y="131404"/>
                    <a:pt x="99214" y="142303"/>
                  </a:cubicBezTo>
                  <a:cubicBezTo>
                    <a:pt x="88315" y="153203"/>
                    <a:pt x="73532" y="159326"/>
                    <a:pt x="58118" y="159326"/>
                  </a:cubicBezTo>
                  <a:lnTo>
                    <a:pt x="58118" y="159326"/>
                  </a:lnTo>
                  <a:cubicBezTo>
                    <a:pt x="42704" y="159326"/>
                    <a:pt x="27922" y="153203"/>
                    <a:pt x="17022" y="142303"/>
                  </a:cubicBezTo>
                  <a:cubicBezTo>
                    <a:pt x="6123" y="131404"/>
                    <a:pt x="0" y="116621"/>
                    <a:pt x="0" y="101207"/>
                  </a:cubicBezTo>
                  <a:lnTo>
                    <a:pt x="0" y="58118"/>
                  </a:lnTo>
                  <a:cubicBezTo>
                    <a:pt x="0" y="42704"/>
                    <a:pt x="6123" y="27922"/>
                    <a:pt x="17022" y="17022"/>
                  </a:cubicBezTo>
                  <a:cubicBezTo>
                    <a:pt x="27922" y="6123"/>
                    <a:pt x="42704" y="0"/>
                    <a:pt x="58118" y="0"/>
                  </a:cubicBezTo>
                  <a:close/>
                </a:path>
              </a:pathLst>
            </a:custGeom>
            <a:solidFill>
              <a:srgbClr val="000000">
                <a:alpha val="0"/>
              </a:srgbClr>
            </a:solidFill>
            <a:ln w="57150" cap="sq">
              <a:solidFill>
                <a:srgbClr val="EDC20F"/>
              </a:solidFill>
              <a:prstDash val="solid"/>
              <a:miter/>
            </a:ln>
          </p:spPr>
          <p:txBody>
            <a:bodyPr/>
            <a:lstStyle/>
            <a:p>
              <a:endParaRPr lang="pt-BR"/>
            </a:p>
          </p:txBody>
        </p:sp>
        <p:sp>
          <p:nvSpPr>
            <p:cNvPr id="17" name="TextBox 17"/>
            <p:cNvSpPr txBox="1"/>
            <p:nvPr/>
          </p:nvSpPr>
          <p:spPr>
            <a:xfrm>
              <a:off x="0" y="-28575"/>
              <a:ext cx="116237" cy="187901"/>
            </a:xfrm>
            <a:prstGeom prst="rect">
              <a:avLst/>
            </a:prstGeom>
          </p:spPr>
          <p:txBody>
            <a:bodyPr lIns="71403" tIns="71403" rIns="71403" bIns="71403" rtlCol="0" anchor="ctr"/>
            <a:lstStyle/>
            <a:p>
              <a:pPr algn="ctr">
                <a:lnSpc>
                  <a:spcPts val="2956"/>
                </a:lnSpc>
              </a:pPr>
              <a:endParaRPr/>
            </a:p>
          </p:txBody>
        </p:sp>
      </p:grpSp>
      <p:sp>
        <p:nvSpPr>
          <p:cNvPr id="18" name="TextBox 18"/>
          <p:cNvSpPr txBox="1"/>
          <p:nvPr/>
        </p:nvSpPr>
        <p:spPr>
          <a:xfrm>
            <a:off x="7951151" y="4484644"/>
            <a:ext cx="9592830" cy="4337724"/>
          </a:xfrm>
          <a:prstGeom prst="rect">
            <a:avLst/>
          </a:prstGeom>
        </p:spPr>
        <p:txBody>
          <a:bodyPr lIns="0" tIns="0" rIns="0" bIns="0" rtlCol="0" anchor="t">
            <a:spAutoFit/>
          </a:bodyPr>
          <a:lstStyle/>
          <a:p>
            <a:pPr algn="just">
              <a:lnSpc>
                <a:spcPts val="2923"/>
              </a:lnSpc>
              <a:spcBef>
                <a:spcPct val="0"/>
              </a:spcBef>
            </a:pPr>
            <a:r>
              <a:rPr lang="en-US" sz="2248" spc="-11">
                <a:solidFill>
                  <a:srgbClr val="FFFFFF"/>
                </a:solidFill>
                <a:latin typeface="Hammersmith One"/>
              </a:rPr>
              <a:t>Na versão para Web, existe apenas uma tela, onde na parte esquerda é onde é exibida os chats existentes e onde se pode procurar por outros usuários/chats, e na direita que é o chat em si (funciona do mesmo modo para conversas com usuários ou comunidades). No chat, é possível aceder a galeria de arquivos do computador para enviar fotos, vídeos e áudio, mas não é possível fazer isso diretamente, como acontece na versão do aplicativo onde é permitido enviar esses tipos de mídia em tempo real.</a:t>
            </a:r>
          </a:p>
          <a:p>
            <a:pPr algn="just">
              <a:lnSpc>
                <a:spcPts val="2923"/>
              </a:lnSpc>
              <a:spcBef>
                <a:spcPct val="0"/>
              </a:spcBef>
            </a:pPr>
            <a:r>
              <a:rPr lang="en-US" sz="2248" spc="-11">
                <a:solidFill>
                  <a:srgbClr val="FFFFFF"/>
                </a:solidFill>
                <a:latin typeface="Hammersmith One"/>
              </a:rPr>
              <a:t>Na versão web, a opção de envio de fotos, vídeos e áudios se limita ao acesso à galeria de arquivos do computador, o que implica que os usuários precisam selecionar e carregar manualmente os arquivos desejados de sua própria galeria local para enviar através do chat.</a:t>
            </a:r>
          </a:p>
        </p:txBody>
      </p:sp>
      <p:sp>
        <p:nvSpPr>
          <p:cNvPr id="19" name="AutoShape 19"/>
          <p:cNvSpPr/>
          <p:nvPr/>
        </p:nvSpPr>
        <p:spPr>
          <a:xfrm flipH="1" flipV="1">
            <a:off x="7321278" y="3295392"/>
            <a:ext cx="1084831" cy="89354"/>
          </a:xfrm>
          <a:prstGeom prst="line">
            <a:avLst/>
          </a:prstGeom>
          <a:ln w="57150" cap="flat">
            <a:solidFill>
              <a:srgbClr val="EFD010"/>
            </a:solidFill>
            <a:prstDash val="solid"/>
            <a:headEnd type="none" w="sm" len="sm"/>
            <a:tailEnd type="triangle" w="lg" len="med"/>
          </a:ln>
        </p:spPr>
        <p:txBody>
          <a:bodyPr/>
          <a:lstStyle/>
          <a:p>
            <a:endParaRPr lang="pt-BR"/>
          </a:p>
        </p:txBody>
      </p:sp>
      <p:grpSp>
        <p:nvGrpSpPr>
          <p:cNvPr id="20" name="Group 20"/>
          <p:cNvGrpSpPr/>
          <p:nvPr/>
        </p:nvGrpSpPr>
        <p:grpSpPr>
          <a:xfrm>
            <a:off x="6710687" y="9424827"/>
            <a:ext cx="788844" cy="455191"/>
            <a:chOff x="0" y="0"/>
            <a:chExt cx="207863" cy="119944"/>
          </a:xfrm>
        </p:grpSpPr>
        <p:sp>
          <p:nvSpPr>
            <p:cNvPr id="21" name="Freeform 21"/>
            <p:cNvSpPr/>
            <p:nvPr/>
          </p:nvSpPr>
          <p:spPr>
            <a:xfrm>
              <a:off x="0" y="0"/>
              <a:ext cx="207863" cy="119944"/>
            </a:xfrm>
            <a:custGeom>
              <a:avLst/>
              <a:gdLst/>
              <a:ahLst/>
              <a:cxnLst/>
              <a:rect l="l" t="t" r="r" b="b"/>
              <a:pathLst>
                <a:path w="207863" h="119944">
                  <a:moveTo>
                    <a:pt x="59972" y="0"/>
                  </a:moveTo>
                  <a:lnTo>
                    <a:pt x="147891" y="0"/>
                  </a:lnTo>
                  <a:cubicBezTo>
                    <a:pt x="163796" y="0"/>
                    <a:pt x="179050" y="6318"/>
                    <a:pt x="190297" y="17565"/>
                  </a:cubicBezTo>
                  <a:cubicBezTo>
                    <a:pt x="201544" y="28812"/>
                    <a:pt x="207863" y="44066"/>
                    <a:pt x="207863" y="59972"/>
                  </a:cubicBezTo>
                  <a:lnTo>
                    <a:pt x="207863" y="59972"/>
                  </a:lnTo>
                  <a:cubicBezTo>
                    <a:pt x="207863" y="75878"/>
                    <a:pt x="201544" y="91132"/>
                    <a:pt x="190297" y="102379"/>
                  </a:cubicBezTo>
                  <a:cubicBezTo>
                    <a:pt x="179050" y="113626"/>
                    <a:pt x="163796" y="119944"/>
                    <a:pt x="147891" y="119944"/>
                  </a:cubicBezTo>
                  <a:lnTo>
                    <a:pt x="59972" y="119944"/>
                  </a:lnTo>
                  <a:cubicBezTo>
                    <a:pt x="44066" y="119944"/>
                    <a:pt x="28812" y="113626"/>
                    <a:pt x="17565" y="102379"/>
                  </a:cubicBezTo>
                  <a:cubicBezTo>
                    <a:pt x="6318" y="91132"/>
                    <a:pt x="0" y="75878"/>
                    <a:pt x="0" y="59972"/>
                  </a:cubicBezTo>
                  <a:lnTo>
                    <a:pt x="0" y="59972"/>
                  </a:lnTo>
                  <a:cubicBezTo>
                    <a:pt x="0" y="44066"/>
                    <a:pt x="6318" y="28812"/>
                    <a:pt x="17565" y="17565"/>
                  </a:cubicBezTo>
                  <a:cubicBezTo>
                    <a:pt x="28812" y="6318"/>
                    <a:pt x="44066" y="0"/>
                    <a:pt x="59972" y="0"/>
                  </a:cubicBezTo>
                  <a:close/>
                </a:path>
              </a:pathLst>
            </a:custGeom>
            <a:solidFill>
              <a:srgbClr val="000000">
                <a:alpha val="0"/>
              </a:srgbClr>
            </a:solidFill>
            <a:ln w="57150" cap="sq">
              <a:solidFill>
                <a:srgbClr val="0CC0DF"/>
              </a:solidFill>
              <a:prstDash val="solid"/>
              <a:miter/>
            </a:ln>
          </p:spPr>
          <p:txBody>
            <a:bodyPr/>
            <a:lstStyle/>
            <a:p>
              <a:endParaRPr lang="pt-BR"/>
            </a:p>
          </p:txBody>
        </p:sp>
        <p:sp>
          <p:nvSpPr>
            <p:cNvPr id="22" name="TextBox 22"/>
            <p:cNvSpPr txBox="1"/>
            <p:nvPr/>
          </p:nvSpPr>
          <p:spPr>
            <a:xfrm>
              <a:off x="0" y="-28575"/>
              <a:ext cx="207863" cy="148519"/>
            </a:xfrm>
            <a:prstGeom prst="rect">
              <a:avLst/>
            </a:prstGeom>
          </p:spPr>
          <p:txBody>
            <a:bodyPr lIns="71403" tIns="71403" rIns="71403" bIns="71403" rtlCol="0" anchor="ctr"/>
            <a:lstStyle/>
            <a:p>
              <a:pPr algn="ctr">
                <a:lnSpc>
                  <a:spcPts val="2956"/>
                </a:lnSpc>
              </a:pPr>
              <a:endParaRPr/>
            </a:p>
          </p:txBody>
        </p:sp>
      </p:grpSp>
      <p:grpSp>
        <p:nvGrpSpPr>
          <p:cNvPr id="23" name="Group 23"/>
          <p:cNvGrpSpPr/>
          <p:nvPr/>
        </p:nvGrpSpPr>
        <p:grpSpPr>
          <a:xfrm>
            <a:off x="7856878" y="7388329"/>
            <a:ext cx="9872629" cy="1459103"/>
            <a:chOff x="0" y="0"/>
            <a:chExt cx="2601468" cy="384478"/>
          </a:xfrm>
        </p:grpSpPr>
        <p:sp>
          <p:nvSpPr>
            <p:cNvPr id="24" name="Freeform 24"/>
            <p:cNvSpPr/>
            <p:nvPr/>
          </p:nvSpPr>
          <p:spPr>
            <a:xfrm>
              <a:off x="0" y="0"/>
              <a:ext cx="2601468" cy="384478"/>
            </a:xfrm>
            <a:custGeom>
              <a:avLst/>
              <a:gdLst/>
              <a:ahLst/>
              <a:cxnLst/>
              <a:rect l="l" t="t" r="r" b="b"/>
              <a:pathLst>
                <a:path w="2601468" h="384478">
                  <a:moveTo>
                    <a:pt x="7716" y="0"/>
                  </a:moveTo>
                  <a:lnTo>
                    <a:pt x="2593753" y="0"/>
                  </a:lnTo>
                  <a:cubicBezTo>
                    <a:pt x="2595799" y="0"/>
                    <a:pt x="2597762" y="813"/>
                    <a:pt x="2599209" y="2260"/>
                  </a:cubicBezTo>
                  <a:cubicBezTo>
                    <a:pt x="2600655" y="3707"/>
                    <a:pt x="2601468" y="5669"/>
                    <a:pt x="2601468" y="7716"/>
                  </a:cubicBezTo>
                  <a:lnTo>
                    <a:pt x="2601468" y="376763"/>
                  </a:lnTo>
                  <a:cubicBezTo>
                    <a:pt x="2601468" y="381024"/>
                    <a:pt x="2598014" y="384478"/>
                    <a:pt x="2593753" y="384478"/>
                  </a:cubicBezTo>
                  <a:lnTo>
                    <a:pt x="7716" y="384478"/>
                  </a:lnTo>
                  <a:cubicBezTo>
                    <a:pt x="3454" y="384478"/>
                    <a:pt x="0" y="381024"/>
                    <a:pt x="0" y="376763"/>
                  </a:cubicBezTo>
                  <a:lnTo>
                    <a:pt x="0" y="7716"/>
                  </a:lnTo>
                  <a:cubicBezTo>
                    <a:pt x="0" y="3454"/>
                    <a:pt x="3454" y="0"/>
                    <a:pt x="7716" y="0"/>
                  </a:cubicBezTo>
                  <a:close/>
                </a:path>
              </a:pathLst>
            </a:custGeom>
            <a:solidFill>
              <a:srgbClr val="000000">
                <a:alpha val="0"/>
              </a:srgbClr>
            </a:solidFill>
            <a:ln w="57150" cap="sq">
              <a:solidFill>
                <a:srgbClr val="0CC0DF"/>
              </a:solidFill>
              <a:prstDash val="solid"/>
              <a:miter/>
            </a:ln>
          </p:spPr>
          <p:txBody>
            <a:bodyPr/>
            <a:lstStyle/>
            <a:p>
              <a:endParaRPr lang="pt-BR"/>
            </a:p>
          </p:txBody>
        </p:sp>
        <p:sp>
          <p:nvSpPr>
            <p:cNvPr id="25" name="TextBox 25"/>
            <p:cNvSpPr txBox="1"/>
            <p:nvPr/>
          </p:nvSpPr>
          <p:spPr>
            <a:xfrm>
              <a:off x="0" y="-28575"/>
              <a:ext cx="2601468" cy="413053"/>
            </a:xfrm>
            <a:prstGeom prst="rect">
              <a:avLst/>
            </a:prstGeom>
          </p:spPr>
          <p:txBody>
            <a:bodyPr lIns="71403" tIns="71403" rIns="71403" bIns="71403" rtlCol="0" anchor="ctr"/>
            <a:lstStyle/>
            <a:p>
              <a:pPr algn="ctr">
                <a:lnSpc>
                  <a:spcPts val="2956"/>
                </a:lnSpc>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A53B"/>
        </a:solidFill>
        <a:effectLst/>
      </p:bgPr>
    </p:bg>
    <p:spTree>
      <p:nvGrpSpPr>
        <p:cNvPr id="1" name=""/>
        <p:cNvGrpSpPr/>
        <p:nvPr/>
      </p:nvGrpSpPr>
      <p:grpSpPr>
        <a:xfrm>
          <a:off x="0" y="0"/>
          <a:ext cx="0" cy="0"/>
          <a:chOff x="0" y="0"/>
          <a:chExt cx="0" cy="0"/>
        </a:xfrm>
      </p:grpSpPr>
      <p:sp>
        <p:nvSpPr>
          <p:cNvPr id="2" name="TextBox 2"/>
          <p:cNvSpPr txBox="1"/>
          <p:nvPr/>
        </p:nvSpPr>
        <p:spPr>
          <a:xfrm>
            <a:off x="-975957" y="202195"/>
            <a:ext cx="6175370" cy="676861"/>
          </a:xfrm>
          <a:prstGeom prst="rect">
            <a:avLst/>
          </a:prstGeom>
        </p:spPr>
        <p:txBody>
          <a:bodyPr lIns="0" tIns="0" rIns="0" bIns="0" rtlCol="0" anchor="t">
            <a:spAutoFit/>
          </a:bodyPr>
          <a:lstStyle/>
          <a:p>
            <a:pPr marL="0" lvl="0" indent="0" algn="ctr">
              <a:lnSpc>
                <a:spcPts val="5481"/>
              </a:lnSpc>
              <a:spcBef>
                <a:spcPct val="0"/>
              </a:spcBef>
            </a:pPr>
            <a:r>
              <a:rPr lang="en-US" sz="4216" spc="-21">
                <a:solidFill>
                  <a:srgbClr val="FFFFFF"/>
                </a:solidFill>
                <a:latin typeface="Hammersmith One"/>
              </a:rPr>
              <a:t>Hobbie Switch</a:t>
            </a:r>
          </a:p>
        </p:txBody>
      </p:sp>
      <p:sp>
        <p:nvSpPr>
          <p:cNvPr id="3" name="TextBox 3"/>
          <p:cNvSpPr txBox="1"/>
          <p:nvPr/>
        </p:nvSpPr>
        <p:spPr>
          <a:xfrm>
            <a:off x="4133093" y="360805"/>
            <a:ext cx="12191560" cy="2042437"/>
          </a:xfrm>
          <a:prstGeom prst="rect">
            <a:avLst/>
          </a:prstGeom>
        </p:spPr>
        <p:txBody>
          <a:bodyPr lIns="0" tIns="0" rIns="0" bIns="0" rtlCol="0" anchor="t">
            <a:spAutoFit/>
          </a:bodyPr>
          <a:lstStyle/>
          <a:p>
            <a:pPr algn="ctr">
              <a:lnSpc>
                <a:spcPts val="5481"/>
              </a:lnSpc>
            </a:pPr>
            <a:r>
              <a:rPr lang="en-US" sz="4216" spc="-21">
                <a:solidFill>
                  <a:srgbClr val="000000"/>
                </a:solidFill>
                <a:latin typeface="Hammersmith One"/>
              </a:rPr>
              <a:t>• Diferenças entre cada versão</a:t>
            </a:r>
          </a:p>
          <a:p>
            <a:pPr algn="ctr">
              <a:lnSpc>
                <a:spcPts val="5481"/>
              </a:lnSpc>
            </a:pPr>
            <a:endParaRPr lang="en-US" sz="4216" spc="-21">
              <a:solidFill>
                <a:srgbClr val="000000"/>
              </a:solidFill>
              <a:latin typeface="Hammersmith One"/>
            </a:endParaRPr>
          </a:p>
          <a:p>
            <a:pPr algn="ctr">
              <a:lnSpc>
                <a:spcPts val="5481"/>
              </a:lnSpc>
              <a:spcBef>
                <a:spcPct val="0"/>
              </a:spcBef>
            </a:pPr>
            <a:endParaRPr lang="en-US" sz="4216" spc="-21">
              <a:solidFill>
                <a:srgbClr val="000000"/>
              </a:solidFill>
              <a:latin typeface="Hammersmith One"/>
            </a:endParaRPr>
          </a:p>
        </p:txBody>
      </p:sp>
      <p:sp>
        <p:nvSpPr>
          <p:cNvPr id="4" name="TextBox 4"/>
          <p:cNvSpPr txBox="1"/>
          <p:nvPr/>
        </p:nvSpPr>
        <p:spPr>
          <a:xfrm>
            <a:off x="847989" y="1377261"/>
            <a:ext cx="16889479" cy="6936780"/>
          </a:xfrm>
          <a:prstGeom prst="rect">
            <a:avLst/>
          </a:prstGeom>
        </p:spPr>
        <p:txBody>
          <a:bodyPr lIns="0" tIns="0" rIns="0" bIns="0" rtlCol="0" anchor="t">
            <a:spAutoFit/>
          </a:bodyPr>
          <a:lstStyle/>
          <a:p>
            <a:pPr algn="just">
              <a:lnSpc>
                <a:spcPts val="2740"/>
              </a:lnSpc>
            </a:pPr>
            <a:r>
              <a:rPr lang="en-US" sz="2108" spc="-10">
                <a:solidFill>
                  <a:srgbClr val="000000"/>
                </a:solidFill>
                <a:latin typeface="Hammersmith One"/>
              </a:rPr>
              <a:t>A página inicial sem login, na versão Web, mostra como funciona a plataforma, contando com páginas informativas e de suporte. Na versão do Aplicativo para dispositivos móveis, o APP irá mostrar diretamente a página de login/cadastro.</a:t>
            </a:r>
          </a:p>
          <a:p>
            <a:pPr algn="just">
              <a:lnSpc>
                <a:spcPts val="2740"/>
              </a:lnSpc>
            </a:pPr>
            <a:endParaRPr lang="en-US" sz="2108" spc="-10">
              <a:solidFill>
                <a:srgbClr val="000000"/>
              </a:solidFill>
              <a:latin typeface="Hammersmith One"/>
            </a:endParaRPr>
          </a:p>
          <a:p>
            <a:pPr algn="just">
              <a:lnSpc>
                <a:spcPts val="2740"/>
              </a:lnSpc>
            </a:pPr>
            <a:r>
              <a:rPr lang="en-US" sz="2108" spc="-10">
                <a:solidFill>
                  <a:srgbClr val="000000"/>
                </a:solidFill>
                <a:latin typeface="Hammersmith One"/>
              </a:rPr>
              <a:t>O chat no APP, devido ao tamanho do ecrã, foi separada em dois: uma para a vista geral de pessoas que estão em chat com o usuário e o chat em si. Na versão Web, encontram-se todas em uma única página.</a:t>
            </a:r>
          </a:p>
          <a:p>
            <a:pPr algn="just">
              <a:lnSpc>
                <a:spcPts val="2740"/>
              </a:lnSpc>
            </a:pPr>
            <a:endParaRPr lang="en-US" sz="2108" spc="-10">
              <a:solidFill>
                <a:srgbClr val="000000"/>
              </a:solidFill>
              <a:latin typeface="Hammersmith One"/>
            </a:endParaRPr>
          </a:p>
          <a:p>
            <a:pPr algn="just">
              <a:lnSpc>
                <a:spcPts val="2740"/>
              </a:lnSpc>
            </a:pPr>
            <a:r>
              <a:rPr lang="en-US" sz="2108" spc="-10">
                <a:solidFill>
                  <a:srgbClr val="000000"/>
                </a:solidFill>
                <a:latin typeface="Hammersmith One"/>
              </a:rPr>
              <a:t>Na versão Web, o Char é mostrado na página inicial, porém, na versão para APP, o char só é mostrado no Perfil do usuário. </a:t>
            </a:r>
          </a:p>
          <a:p>
            <a:pPr algn="just">
              <a:lnSpc>
                <a:spcPts val="2740"/>
              </a:lnSpc>
            </a:pPr>
            <a:endParaRPr lang="en-US" sz="2108" spc="-10">
              <a:solidFill>
                <a:srgbClr val="000000"/>
              </a:solidFill>
              <a:latin typeface="Hammersmith One"/>
            </a:endParaRPr>
          </a:p>
          <a:p>
            <a:pPr algn="just">
              <a:lnSpc>
                <a:spcPts val="2740"/>
              </a:lnSpc>
            </a:pPr>
            <a:r>
              <a:rPr lang="en-US" sz="2108" spc="-10">
                <a:solidFill>
                  <a:srgbClr val="000000"/>
                </a:solidFill>
                <a:latin typeface="Hammersmith One"/>
              </a:rPr>
              <a:t>Além disso, na versão APP é possível tirar fotos e fazer upload simultaneamente, bem como vídeos, isso é possível devido a arquitetura do mobile ter câmeras e vídeos. Além disso, na versão mobile, pode-se conceder permissão à plataforma para acesso ao GPS e a plataforma já fará o algoritmo de usuários mais próximos. Na versão Web é necessário configurar manualmente. </a:t>
            </a:r>
          </a:p>
          <a:p>
            <a:pPr algn="just">
              <a:lnSpc>
                <a:spcPts val="2740"/>
              </a:lnSpc>
            </a:pPr>
            <a:endParaRPr lang="en-US" sz="2108" spc="-10">
              <a:solidFill>
                <a:srgbClr val="000000"/>
              </a:solidFill>
              <a:latin typeface="Hammersmith One"/>
            </a:endParaRPr>
          </a:p>
          <a:p>
            <a:pPr algn="just">
              <a:lnSpc>
                <a:spcPts val="2740"/>
              </a:lnSpc>
            </a:pPr>
            <a:r>
              <a:rPr lang="en-US" sz="2108" spc="-10">
                <a:solidFill>
                  <a:srgbClr val="000000"/>
                </a:solidFill>
                <a:latin typeface="Hammersmith One"/>
              </a:rPr>
              <a:t>A presença da barra de navegação contínua na versão web oferece uma experiência de navegação mais direta e ágil, enquanto o aplicativo pode proporcionar maior mobilidade, embora com um possível passo adicional para retornar à página anterior, no caso, ter que pressionar no ícone de voltar para a página que inicialmente estava. </a:t>
            </a:r>
          </a:p>
          <a:p>
            <a:pPr algn="just">
              <a:lnSpc>
                <a:spcPts val="2740"/>
              </a:lnSpc>
            </a:pPr>
            <a:endParaRPr lang="en-US" sz="2108" spc="-10">
              <a:solidFill>
                <a:srgbClr val="000000"/>
              </a:solidFill>
              <a:latin typeface="Hammersmith One"/>
            </a:endParaRPr>
          </a:p>
          <a:p>
            <a:pPr algn="just">
              <a:lnSpc>
                <a:spcPts val="2740"/>
              </a:lnSpc>
            </a:pPr>
            <a:r>
              <a:rPr lang="en-US" sz="2108" spc="-10">
                <a:solidFill>
                  <a:srgbClr val="000000"/>
                </a:solidFill>
                <a:latin typeface="Hammersmith One"/>
              </a:rPr>
              <a:t>Priorização do Menu Header no site Web e do menu sanduíche no APP (isso exclui o fato de que ambas as versões podem ter qualquer um dos tipos de menu).</a:t>
            </a:r>
          </a:p>
          <a:p>
            <a:pPr algn="ctr">
              <a:lnSpc>
                <a:spcPts val="5481"/>
              </a:lnSpc>
              <a:spcBef>
                <a:spcPct val="0"/>
              </a:spcBef>
            </a:pPr>
            <a:endParaRPr lang="en-US" sz="2108" spc="-10">
              <a:solidFill>
                <a:srgbClr val="000000"/>
              </a:solidFill>
              <a:latin typeface="Hammersmith One"/>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A53B"/>
        </a:solidFill>
        <a:effectLst/>
      </p:bgPr>
    </p:bg>
    <p:spTree>
      <p:nvGrpSpPr>
        <p:cNvPr id="1" name=""/>
        <p:cNvGrpSpPr/>
        <p:nvPr/>
      </p:nvGrpSpPr>
      <p:grpSpPr>
        <a:xfrm>
          <a:off x="0" y="0"/>
          <a:ext cx="0" cy="0"/>
          <a:chOff x="0" y="0"/>
          <a:chExt cx="0" cy="0"/>
        </a:xfrm>
      </p:grpSpPr>
      <p:sp>
        <p:nvSpPr>
          <p:cNvPr id="2" name="TextBox 2"/>
          <p:cNvSpPr txBox="1"/>
          <p:nvPr/>
        </p:nvSpPr>
        <p:spPr>
          <a:xfrm>
            <a:off x="-975957" y="202195"/>
            <a:ext cx="6175370" cy="676861"/>
          </a:xfrm>
          <a:prstGeom prst="rect">
            <a:avLst/>
          </a:prstGeom>
        </p:spPr>
        <p:txBody>
          <a:bodyPr lIns="0" tIns="0" rIns="0" bIns="0" rtlCol="0" anchor="t">
            <a:spAutoFit/>
          </a:bodyPr>
          <a:lstStyle/>
          <a:p>
            <a:pPr marL="0" lvl="0" indent="0" algn="ctr">
              <a:lnSpc>
                <a:spcPts val="5481"/>
              </a:lnSpc>
              <a:spcBef>
                <a:spcPct val="0"/>
              </a:spcBef>
            </a:pPr>
            <a:r>
              <a:rPr lang="en-US" sz="4216" spc="-21">
                <a:solidFill>
                  <a:srgbClr val="FFFFFF"/>
                </a:solidFill>
                <a:latin typeface="Hammersmith One"/>
              </a:rPr>
              <a:t>Hobbie Switch</a:t>
            </a:r>
          </a:p>
        </p:txBody>
      </p:sp>
      <p:sp>
        <p:nvSpPr>
          <p:cNvPr id="3" name="TextBox 3"/>
          <p:cNvSpPr txBox="1"/>
          <p:nvPr/>
        </p:nvSpPr>
        <p:spPr>
          <a:xfrm>
            <a:off x="4359783" y="376997"/>
            <a:ext cx="11663415" cy="2042437"/>
          </a:xfrm>
          <a:prstGeom prst="rect">
            <a:avLst/>
          </a:prstGeom>
        </p:spPr>
        <p:txBody>
          <a:bodyPr lIns="0" tIns="0" rIns="0" bIns="0" rtlCol="0" anchor="t">
            <a:spAutoFit/>
          </a:bodyPr>
          <a:lstStyle/>
          <a:p>
            <a:pPr algn="ctr">
              <a:lnSpc>
                <a:spcPts val="5481"/>
              </a:lnSpc>
            </a:pPr>
            <a:r>
              <a:rPr lang="en-US" sz="4216" spc="-21">
                <a:solidFill>
                  <a:srgbClr val="000000"/>
                </a:solidFill>
                <a:latin typeface="Hammersmith One"/>
              </a:rPr>
              <a:t>• Diferenças entre cada versão</a:t>
            </a:r>
          </a:p>
          <a:p>
            <a:pPr algn="ctr">
              <a:lnSpc>
                <a:spcPts val="5481"/>
              </a:lnSpc>
            </a:pPr>
            <a:endParaRPr lang="en-US" sz="4216" spc="-21">
              <a:solidFill>
                <a:srgbClr val="000000"/>
              </a:solidFill>
              <a:latin typeface="Hammersmith One"/>
            </a:endParaRPr>
          </a:p>
          <a:p>
            <a:pPr algn="ctr">
              <a:lnSpc>
                <a:spcPts val="5481"/>
              </a:lnSpc>
              <a:spcBef>
                <a:spcPct val="0"/>
              </a:spcBef>
            </a:pPr>
            <a:endParaRPr lang="en-US" sz="4216" spc="-21">
              <a:solidFill>
                <a:srgbClr val="000000"/>
              </a:solidFill>
              <a:latin typeface="Hammersmith One"/>
            </a:endParaRPr>
          </a:p>
        </p:txBody>
      </p:sp>
      <p:sp>
        <p:nvSpPr>
          <p:cNvPr id="4" name="TextBox 4"/>
          <p:cNvSpPr txBox="1"/>
          <p:nvPr/>
        </p:nvSpPr>
        <p:spPr>
          <a:xfrm>
            <a:off x="1028198" y="1002133"/>
            <a:ext cx="16889479" cy="9759862"/>
          </a:xfrm>
          <a:prstGeom prst="rect">
            <a:avLst/>
          </a:prstGeom>
        </p:spPr>
        <p:txBody>
          <a:bodyPr lIns="0" tIns="0" rIns="0" bIns="0" rtlCol="0" anchor="t">
            <a:spAutoFit/>
          </a:bodyPr>
          <a:lstStyle/>
          <a:p>
            <a:pPr marL="515883" lvl="1" indent="-257941" algn="just">
              <a:lnSpc>
                <a:spcPts val="3106"/>
              </a:lnSpc>
              <a:buFont typeface="Arial"/>
              <a:buChar char="•"/>
            </a:pPr>
            <a:r>
              <a:rPr lang="en-US" sz="2389" spc="-11">
                <a:solidFill>
                  <a:srgbClr val="000000"/>
                </a:solidFill>
                <a:latin typeface="Hammersmith One"/>
              </a:rPr>
              <a:t>Versão Web (Navegador): </a:t>
            </a:r>
          </a:p>
          <a:p>
            <a:pPr marL="910384" lvl="2" indent="-303461" algn="just">
              <a:lnSpc>
                <a:spcPts val="2740"/>
              </a:lnSpc>
              <a:buFont typeface="Arial"/>
              <a:buChar char="⚬"/>
            </a:pPr>
            <a:r>
              <a:rPr lang="en-US" sz="2108" spc="-10">
                <a:solidFill>
                  <a:srgbClr val="000000"/>
                </a:solidFill>
                <a:latin typeface="Hammersmith One"/>
              </a:rPr>
              <a:t>Acessibilidade e Amplitude de Recursos: A versão web oferece uma gama ampla de recursos e funcionalidades devido à capacidade de processamento e exibição em telas maiores. </a:t>
            </a:r>
          </a:p>
          <a:p>
            <a:pPr marL="910384" lvl="2" indent="-303461" algn="just">
              <a:lnSpc>
                <a:spcPts val="2740"/>
              </a:lnSpc>
              <a:buFont typeface="Arial"/>
              <a:buChar char="⚬"/>
            </a:pPr>
            <a:r>
              <a:rPr lang="en-US" sz="2108" spc="-10">
                <a:solidFill>
                  <a:srgbClr val="000000"/>
                </a:solidFill>
                <a:latin typeface="Hammersmith One"/>
              </a:rPr>
              <a:t>Facilidade de Acesso: Acesso facilitador por meio de qualquer navegador web em dispositivos como desktops e laptops.</a:t>
            </a:r>
          </a:p>
          <a:p>
            <a:pPr marL="910384" lvl="2" indent="-303461" algn="just">
              <a:lnSpc>
                <a:spcPts val="2740"/>
              </a:lnSpc>
              <a:buFont typeface="Arial"/>
              <a:buChar char="⚬"/>
            </a:pPr>
            <a:r>
              <a:rPr lang="en-US" sz="2108" spc="-10">
                <a:solidFill>
                  <a:srgbClr val="000000"/>
                </a:solidFill>
                <a:latin typeface="Hammersmith One"/>
              </a:rPr>
              <a:t>Desenvolvimento e Manutenção: Usualmente tende a ser mais fácil de desenvolver e manter uma versão web, pois tende a ser compatível com diferentes navegadores e sistemas operacionais. </a:t>
            </a:r>
          </a:p>
          <a:p>
            <a:pPr marL="910384" lvl="2" indent="-303461" algn="just">
              <a:lnSpc>
                <a:spcPts val="2740"/>
              </a:lnSpc>
              <a:buFont typeface="Arial"/>
              <a:buChar char="⚬"/>
            </a:pPr>
            <a:r>
              <a:rPr lang="en-US" sz="2108" spc="-10">
                <a:solidFill>
                  <a:srgbClr val="000000"/>
                </a:solidFill>
                <a:latin typeface="Hammersmith One"/>
              </a:rPr>
              <a:t>Interoperabilidade: Integração mais fácil com outros serviços web e ferramentas online, facilitando o compartilhamento de conteúdo e links. </a:t>
            </a:r>
          </a:p>
          <a:p>
            <a:pPr marL="910384" lvl="2" indent="-303461" algn="just">
              <a:lnSpc>
                <a:spcPts val="2740"/>
              </a:lnSpc>
              <a:buFont typeface="Arial"/>
              <a:buChar char="⚬"/>
            </a:pPr>
            <a:r>
              <a:rPr lang="en-US" sz="2108" spc="-10">
                <a:solidFill>
                  <a:srgbClr val="000000"/>
                </a:solidFill>
                <a:latin typeface="Hammersmith One"/>
              </a:rPr>
              <a:t> Atualizações instantâneas.  </a:t>
            </a:r>
          </a:p>
          <a:p>
            <a:pPr algn="just">
              <a:lnSpc>
                <a:spcPts val="2740"/>
              </a:lnSpc>
            </a:pPr>
            <a:endParaRPr lang="en-US" sz="2108" spc="-10">
              <a:solidFill>
                <a:srgbClr val="000000"/>
              </a:solidFill>
              <a:latin typeface="Hammersmith One"/>
            </a:endParaRPr>
          </a:p>
          <a:p>
            <a:pPr marL="455192" lvl="1" indent="-227596" algn="just">
              <a:lnSpc>
                <a:spcPts val="2740"/>
              </a:lnSpc>
              <a:buFont typeface="Arial"/>
              <a:buChar char="•"/>
            </a:pPr>
            <a:r>
              <a:rPr lang="en-US" sz="2108" spc="-10">
                <a:solidFill>
                  <a:srgbClr val="000000"/>
                </a:solidFill>
                <a:latin typeface="Hammersmith One"/>
              </a:rPr>
              <a:t>Versão de Aplicativo Móvel: </a:t>
            </a:r>
          </a:p>
          <a:p>
            <a:pPr marL="910384" lvl="2" indent="-303461" algn="just">
              <a:lnSpc>
                <a:spcPts val="2740"/>
              </a:lnSpc>
              <a:buFont typeface="Arial"/>
              <a:buChar char="⚬"/>
            </a:pPr>
            <a:r>
              <a:rPr lang="en-US" sz="2108" spc="-10">
                <a:solidFill>
                  <a:srgbClr val="000000"/>
                </a:solidFill>
                <a:latin typeface="Hammersmith One"/>
              </a:rPr>
              <a:t>Mobilidade e Acesso: Oferece mobilidade e conveniência para acessar a plataforma a qualquer momento, especialmente em movimento. </a:t>
            </a:r>
          </a:p>
          <a:p>
            <a:pPr marL="910384" lvl="2" indent="-303461" algn="just">
              <a:lnSpc>
                <a:spcPts val="2740"/>
              </a:lnSpc>
              <a:buFont typeface="Arial"/>
              <a:buChar char="⚬"/>
            </a:pPr>
            <a:r>
              <a:rPr lang="en-US" sz="2108" spc="-10">
                <a:solidFill>
                  <a:srgbClr val="000000"/>
                </a:solidFill>
                <a:latin typeface="Hammersmith One"/>
              </a:rPr>
              <a:t>Interação com Funcionalidades do Dispositivo: Aproveitamento dos recursos específicos do dispositivo móvel, como notificações push, GPS, câmera, etc., para proporcionar uma experiência mais interativa e personalizada. </a:t>
            </a:r>
          </a:p>
          <a:p>
            <a:pPr marL="910384" lvl="2" indent="-303461" algn="just">
              <a:lnSpc>
                <a:spcPts val="2740"/>
              </a:lnSpc>
              <a:buFont typeface="Arial"/>
              <a:buChar char="⚬"/>
            </a:pPr>
            <a:r>
              <a:rPr lang="en-US" sz="2108" spc="-10">
                <a:solidFill>
                  <a:srgbClr val="000000"/>
                </a:solidFill>
                <a:latin typeface="Hammersmith One"/>
              </a:rPr>
              <a:t>Experiência do Usuário Otimizada: A interface do aplicativo é projetada especificamente para telas menores, oferecendo uma experiência adaptada aos dispositivos móveis. </a:t>
            </a:r>
          </a:p>
          <a:p>
            <a:pPr marL="910384" lvl="2" indent="-303461" algn="just">
              <a:lnSpc>
                <a:spcPts val="2740"/>
              </a:lnSpc>
              <a:buFont typeface="Arial"/>
              <a:buChar char="⚬"/>
            </a:pPr>
            <a:r>
              <a:rPr lang="en-US" sz="2108" spc="-10">
                <a:solidFill>
                  <a:srgbClr val="000000"/>
                </a:solidFill>
                <a:latin typeface="Hammersmith One"/>
              </a:rPr>
              <a:t>Acesso Offline: Alguns recursos podem funcionar mesmo quando não há conexão com a internet, permitindo que os usuários acessem determinadas funcionalidades sem necessiamente depender da conexão online, como por exemplo, o acesso à visualização de atividades e do char.</a:t>
            </a:r>
          </a:p>
          <a:p>
            <a:pPr marL="910384" lvl="2" indent="-303461" algn="just">
              <a:lnSpc>
                <a:spcPts val="2740"/>
              </a:lnSpc>
              <a:buFont typeface="Arial"/>
              <a:buChar char="⚬"/>
            </a:pPr>
            <a:r>
              <a:rPr lang="en-US" sz="2108" spc="-10">
                <a:solidFill>
                  <a:srgbClr val="000000"/>
                </a:solidFill>
                <a:latin typeface="Hammersmith One"/>
              </a:rPr>
              <a:t>Notificações Push: Envia alertas para manter os usuários atualizados sobre atividades e/ou interações na plataforma. Quando receber notificações na plataforma, será notificado por um push no telemóvel.</a:t>
            </a:r>
          </a:p>
          <a:p>
            <a:pPr marL="910384" lvl="2" indent="-303461" algn="just">
              <a:lnSpc>
                <a:spcPts val="2740"/>
              </a:lnSpc>
              <a:buFont typeface="Arial"/>
              <a:buChar char="⚬"/>
            </a:pPr>
            <a:r>
              <a:rPr lang="en-US" sz="2108" spc="-10">
                <a:solidFill>
                  <a:srgbClr val="000000"/>
                </a:solidFill>
                <a:latin typeface="Hammersmith One"/>
              </a:rPr>
              <a:t>Integração com Recursos do Dispositivo: A versão móvel pode oferecer uma melhor integração com a câmera, GPS, sistema de notificações, etc., para criar funcionalidades específicas. Isso é visto nas pesquisas, atividades e nos chats, principalmente.</a:t>
            </a:r>
          </a:p>
          <a:p>
            <a:pPr marL="910384" lvl="2" indent="-303461" algn="just">
              <a:lnSpc>
                <a:spcPts val="2740"/>
              </a:lnSpc>
              <a:buFont typeface="Arial"/>
              <a:buChar char="⚬"/>
            </a:pPr>
            <a:r>
              <a:rPr lang="en-US" sz="2108" spc="-10">
                <a:solidFill>
                  <a:srgbClr val="000000"/>
                </a:solidFill>
                <a:latin typeface="Hammersmith One"/>
              </a:rPr>
              <a:t>As atualizações de aplicativos móveis podem exigir aprovações nas lojas de aplicativos.</a:t>
            </a:r>
          </a:p>
          <a:p>
            <a:pPr algn="just">
              <a:lnSpc>
                <a:spcPts val="2740"/>
              </a:lnSpc>
            </a:pPr>
            <a:endParaRPr lang="en-US" sz="2108" spc="-10">
              <a:solidFill>
                <a:srgbClr val="000000"/>
              </a:solidFill>
              <a:latin typeface="Hammersmith One"/>
            </a:endParaRPr>
          </a:p>
          <a:p>
            <a:pPr algn="ctr">
              <a:lnSpc>
                <a:spcPts val="5481"/>
              </a:lnSpc>
              <a:spcBef>
                <a:spcPct val="0"/>
              </a:spcBef>
            </a:pPr>
            <a:endParaRPr lang="en-US" sz="2108" spc="-10">
              <a:solidFill>
                <a:srgbClr val="000000"/>
              </a:solidFill>
              <a:latin typeface="Hammersmith On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738E"/>
        </a:solidFill>
        <a:effectLst/>
      </p:bgPr>
    </p:bg>
    <p:spTree>
      <p:nvGrpSpPr>
        <p:cNvPr id="1" name=""/>
        <p:cNvGrpSpPr/>
        <p:nvPr/>
      </p:nvGrpSpPr>
      <p:grpSpPr>
        <a:xfrm>
          <a:off x="0" y="0"/>
          <a:ext cx="0" cy="0"/>
          <a:chOff x="0" y="0"/>
          <a:chExt cx="0" cy="0"/>
        </a:xfrm>
      </p:grpSpPr>
      <p:sp>
        <p:nvSpPr>
          <p:cNvPr id="2" name="TextBox 2"/>
          <p:cNvSpPr txBox="1"/>
          <p:nvPr/>
        </p:nvSpPr>
        <p:spPr>
          <a:xfrm>
            <a:off x="-975957" y="202195"/>
            <a:ext cx="6175370" cy="676861"/>
          </a:xfrm>
          <a:prstGeom prst="rect">
            <a:avLst/>
          </a:prstGeom>
        </p:spPr>
        <p:txBody>
          <a:bodyPr lIns="0" tIns="0" rIns="0" bIns="0" rtlCol="0" anchor="t">
            <a:spAutoFit/>
          </a:bodyPr>
          <a:lstStyle/>
          <a:p>
            <a:pPr marL="0" lvl="0" indent="0" algn="ctr">
              <a:lnSpc>
                <a:spcPts val="5481"/>
              </a:lnSpc>
              <a:spcBef>
                <a:spcPct val="0"/>
              </a:spcBef>
            </a:pPr>
            <a:r>
              <a:rPr lang="en-US" sz="4216" spc="-21">
                <a:solidFill>
                  <a:srgbClr val="FFFFFF"/>
                </a:solidFill>
                <a:latin typeface="Hammersmith One"/>
              </a:rPr>
              <a:t>Hobbie Switch</a:t>
            </a:r>
          </a:p>
        </p:txBody>
      </p:sp>
      <p:sp>
        <p:nvSpPr>
          <p:cNvPr id="3" name="TextBox 3"/>
          <p:cNvSpPr txBox="1"/>
          <p:nvPr/>
        </p:nvSpPr>
        <p:spPr>
          <a:xfrm>
            <a:off x="4098847" y="973558"/>
            <a:ext cx="9021625" cy="505915"/>
          </a:xfrm>
          <a:prstGeom prst="rect">
            <a:avLst/>
          </a:prstGeom>
        </p:spPr>
        <p:txBody>
          <a:bodyPr lIns="0" tIns="0" rIns="0" bIns="0" rtlCol="0" anchor="t">
            <a:spAutoFit/>
          </a:bodyPr>
          <a:lstStyle/>
          <a:p>
            <a:pPr algn="ctr">
              <a:lnSpc>
                <a:spcPts val="4014"/>
              </a:lnSpc>
              <a:spcBef>
                <a:spcPct val="0"/>
              </a:spcBef>
            </a:pPr>
            <a:r>
              <a:rPr lang="en-US" sz="2951" spc="82">
                <a:solidFill>
                  <a:srgbClr val="000000"/>
                </a:solidFill>
                <a:latin typeface="Open Sauce Semi-Bold"/>
              </a:rPr>
              <a:t>• Explicações importantes sobre a plataforma:</a:t>
            </a:r>
          </a:p>
        </p:txBody>
      </p:sp>
      <p:sp>
        <p:nvSpPr>
          <p:cNvPr id="4" name="TextBox 4"/>
          <p:cNvSpPr txBox="1"/>
          <p:nvPr/>
        </p:nvSpPr>
        <p:spPr>
          <a:xfrm>
            <a:off x="5583241" y="202195"/>
            <a:ext cx="7537232" cy="676861"/>
          </a:xfrm>
          <a:prstGeom prst="rect">
            <a:avLst/>
          </a:prstGeom>
        </p:spPr>
        <p:txBody>
          <a:bodyPr lIns="0" tIns="0" rIns="0" bIns="0" rtlCol="0" anchor="t">
            <a:spAutoFit/>
          </a:bodyPr>
          <a:lstStyle/>
          <a:p>
            <a:pPr algn="ctr">
              <a:lnSpc>
                <a:spcPts val="5481"/>
              </a:lnSpc>
              <a:spcBef>
                <a:spcPct val="0"/>
              </a:spcBef>
            </a:pPr>
            <a:r>
              <a:rPr lang="en-US" sz="4216" spc="-21">
                <a:solidFill>
                  <a:srgbClr val="000000"/>
                </a:solidFill>
                <a:latin typeface="Hammersmith One"/>
              </a:rPr>
              <a:t>Introdução à plataforma</a:t>
            </a:r>
          </a:p>
        </p:txBody>
      </p:sp>
      <p:sp>
        <p:nvSpPr>
          <p:cNvPr id="5" name="TextBox 5"/>
          <p:cNvSpPr txBox="1"/>
          <p:nvPr/>
        </p:nvSpPr>
        <p:spPr>
          <a:xfrm>
            <a:off x="275266" y="1954393"/>
            <a:ext cx="17737468" cy="8261299"/>
          </a:xfrm>
          <a:prstGeom prst="rect">
            <a:avLst/>
          </a:prstGeom>
        </p:spPr>
        <p:txBody>
          <a:bodyPr lIns="0" tIns="0" rIns="0" bIns="0" rtlCol="0" anchor="t">
            <a:spAutoFit/>
          </a:bodyPr>
          <a:lstStyle/>
          <a:p>
            <a:pPr algn="just">
              <a:lnSpc>
                <a:spcPts val="2923"/>
              </a:lnSpc>
            </a:pPr>
            <a:r>
              <a:rPr lang="en-US" sz="2248" spc="-11">
                <a:solidFill>
                  <a:srgbClr val="000000"/>
                </a:solidFill>
                <a:latin typeface="Hammersmith One"/>
              </a:rPr>
              <a:t>O Hobbie Switch é uma plataforma inovadora centrada na troca de interesses e habilidades. Inspirado por sites como Kesero, Duolingo e BeLiive, a plataforma visa conectar usuários com interesses semelhantes por meio da gamificação. Os usuários acumulam pontos ao completar tarefas, ao ofertar tarefas e pelo tempo (contado em dias) de utilização da plataforma, sendo classificados em diferentes níveis de acordo com sua participação, promovendo assim um ambiente colaborativo e de aprendizado mútuo.</a:t>
            </a:r>
          </a:p>
          <a:p>
            <a:pPr algn="just">
              <a:lnSpc>
                <a:spcPts val="2923"/>
              </a:lnSpc>
            </a:pPr>
            <a:endParaRPr lang="en-US" sz="2248" spc="-11">
              <a:solidFill>
                <a:srgbClr val="000000"/>
              </a:solidFill>
              <a:latin typeface="Hammersmith One"/>
            </a:endParaRPr>
          </a:p>
          <a:p>
            <a:pPr algn="just">
              <a:lnSpc>
                <a:spcPts val="2923"/>
              </a:lnSpc>
            </a:pPr>
            <a:r>
              <a:rPr lang="en-US" sz="2248" spc="-11">
                <a:solidFill>
                  <a:srgbClr val="000000"/>
                </a:solidFill>
                <a:latin typeface="Hammersmith One"/>
              </a:rPr>
              <a:t>Após o login, a página inicial os exibirá perfis de outros usuários, listando seus interesses em aprender e ensinar mais recentes de acordo com as preferências de configuração do usuário, junto com suas pontuações. Os usuários podem expressar interesse em se conectar diretamente, iniciando um chat para trocar habilidades. Os perfis dos usuários incluirão informações como interesses, avaliações, pontuações e prêmios conquistados, permitindo que outros usuários encontrem correspondências compatíveis.</a:t>
            </a:r>
          </a:p>
          <a:p>
            <a:pPr algn="just">
              <a:lnSpc>
                <a:spcPts val="2923"/>
              </a:lnSpc>
            </a:pPr>
            <a:endParaRPr lang="en-US" sz="2248" spc="-11">
              <a:solidFill>
                <a:srgbClr val="000000"/>
              </a:solidFill>
              <a:latin typeface="Hammersmith One"/>
            </a:endParaRPr>
          </a:p>
          <a:p>
            <a:pPr algn="just">
              <a:lnSpc>
                <a:spcPts val="2923"/>
              </a:lnSpc>
            </a:pPr>
            <a:r>
              <a:rPr lang="en-US" sz="2248" spc="-11">
                <a:solidFill>
                  <a:srgbClr val="000000"/>
                </a:solidFill>
                <a:latin typeface="Hammersmith One"/>
              </a:rPr>
              <a:t>Um sistema de pontuação premia os usuários com títulos e recompensas, baseados na frequência de uso, pontuações obtidas, tempo investido na plataforma, além de cumprir outras tasks sugeridas pela plataforma (Ex: faça 3 amigos). A personalização do "char" (personagem) é desbloqueada como recompensa, permitindo que os usuários o customizem conforme avançam nos níveis. Os usuários podem adicionar outros usuários como amigos, recebendo notificações sobre suas conquistas e interesses atualizados.</a:t>
            </a:r>
          </a:p>
          <a:p>
            <a:pPr algn="just">
              <a:lnSpc>
                <a:spcPts val="2923"/>
              </a:lnSpc>
            </a:pPr>
            <a:endParaRPr lang="en-US" sz="2248" spc="-11">
              <a:solidFill>
                <a:srgbClr val="000000"/>
              </a:solidFill>
              <a:latin typeface="Hammersmith One"/>
            </a:endParaRPr>
          </a:p>
          <a:p>
            <a:pPr algn="just">
              <a:lnSpc>
                <a:spcPts val="2923"/>
              </a:lnSpc>
            </a:pPr>
            <a:r>
              <a:rPr lang="en-US" sz="2248" spc="-11">
                <a:solidFill>
                  <a:srgbClr val="000000"/>
                </a:solidFill>
                <a:latin typeface="Hammersmith One"/>
              </a:rPr>
              <a:t>A plataforma é estruturada para facilitar a troca de habilidades e interesses, onde os usuários podem criar agendas semanais para aprender ou ensinar. A conclusão de atividades propostas gera pontos, e as avaliações dos usuários fornecem um sistema de feedback bidirecional para melhorias contínuas. A plataforma terá como redes sociais: instagram, facebook e twitter (X). </a:t>
            </a:r>
          </a:p>
          <a:p>
            <a:pPr algn="just">
              <a:lnSpc>
                <a:spcPts val="2923"/>
              </a:lnSpc>
            </a:pPr>
            <a:endParaRPr lang="en-US" sz="2248" spc="-11">
              <a:solidFill>
                <a:srgbClr val="000000"/>
              </a:solidFill>
              <a:latin typeface="Hammersmith One"/>
            </a:endParaRPr>
          </a:p>
          <a:p>
            <a:pPr algn="just">
              <a:lnSpc>
                <a:spcPts val="2923"/>
              </a:lnSpc>
            </a:pPr>
            <a:r>
              <a:rPr lang="en-US" sz="2248" spc="-11">
                <a:solidFill>
                  <a:srgbClr val="000000"/>
                </a:solidFill>
                <a:latin typeface="Hammersmith One"/>
              </a:rPr>
              <a:t>Será possível fazer amigos (envio e aceitação de oferta de amizade), bem como aderir à comunidades, participar de chats em conjunto, etc.</a:t>
            </a:r>
          </a:p>
          <a:p>
            <a:pPr algn="just">
              <a:lnSpc>
                <a:spcPts val="5481"/>
              </a:lnSpc>
              <a:spcBef>
                <a:spcPct val="0"/>
              </a:spcBef>
            </a:pPr>
            <a:endParaRPr lang="en-US" sz="2248" spc="-11">
              <a:solidFill>
                <a:srgbClr val="000000"/>
              </a:solidFill>
              <a:latin typeface="Hammersmith One"/>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CC0DF"/>
        </a:solidFill>
        <a:effectLst/>
      </p:bgPr>
    </p:bg>
    <p:spTree>
      <p:nvGrpSpPr>
        <p:cNvPr id="1" name=""/>
        <p:cNvGrpSpPr/>
        <p:nvPr/>
      </p:nvGrpSpPr>
      <p:grpSpPr>
        <a:xfrm>
          <a:off x="0" y="0"/>
          <a:ext cx="0" cy="0"/>
          <a:chOff x="0" y="0"/>
          <a:chExt cx="0" cy="0"/>
        </a:xfrm>
      </p:grpSpPr>
      <p:sp>
        <p:nvSpPr>
          <p:cNvPr id="2" name="TextBox 2"/>
          <p:cNvSpPr txBox="1"/>
          <p:nvPr/>
        </p:nvSpPr>
        <p:spPr>
          <a:xfrm>
            <a:off x="-975957" y="201093"/>
            <a:ext cx="6176602" cy="676987"/>
          </a:xfrm>
          <a:prstGeom prst="rect">
            <a:avLst/>
          </a:prstGeom>
        </p:spPr>
        <p:txBody>
          <a:bodyPr lIns="0" tIns="0" rIns="0" bIns="0" rtlCol="0" anchor="t">
            <a:spAutoFit/>
          </a:bodyPr>
          <a:lstStyle/>
          <a:p>
            <a:pPr marL="0" lvl="0" indent="0" algn="ctr">
              <a:lnSpc>
                <a:spcPts val="5482"/>
              </a:lnSpc>
              <a:spcBef>
                <a:spcPct val="0"/>
              </a:spcBef>
            </a:pPr>
            <a:r>
              <a:rPr lang="en-US" sz="4217" spc="-21">
                <a:solidFill>
                  <a:srgbClr val="FFFFFF"/>
                </a:solidFill>
                <a:latin typeface="Hammersmith One"/>
              </a:rPr>
              <a:t>Hobbie Switch</a:t>
            </a:r>
          </a:p>
        </p:txBody>
      </p:sp>
      <p:sp>
        <p:nvSpPr>
          <p:cNvPr id="3" name="TextBox 3"/>
          <p:cNvSpPr txBox="1"/>
          <p:nvPr/>
        </p:nvSpPr>
        <p:spPr>
          <a:xfrm>
            <a:off x="3289820" y="343512"/>
            <a:ext cx="14183908" cy="2042835"/>
          </a:xfrm>
          <a:prstGeom prst="rect">
            <a:avLst/>
          </a:prstGeom>
        </p:spPr>
        <p:txBody>
          <a:bodyPr lIns="0" tIns="0" rIns="0" bIns="0" rtlCol="0" anchor="t">
            <a:spAutoFit/>
          </a:bodyPr>
          <a:lstStyle/>
          <a:p>
            <a:pPr algn="ctr">
              <a:lnSpc>
                <a:spcPts val="5482"/>
              </a:lnSpc>
            </a:pPr>
            <a:r>
              <a:rPr lang="en-US" sz="4217" spc="-21">
                <a:solidFill>
                  <a:srgbClr val="000000"/>
                </a:solidFill>
                <a:latin typeface="Hammersmith One"/>
              </a:rPr>
              <a:t>• Possível versão infantil (Entre 10 e 15 anos)</a:t>
            </a:r>
          </a:p>
          <a:p>
            <a:pPr algn="ctr">
              <a:lnSpc>
                <a:spcPts val="5482"/>
              </a:lnSpc>
            </a:pPr>
            <a:endParaRPr lang="en-US" sz="4217" spc="-21">
              <a:solidFill>
                <a:srgbClr val="000000"/>
              </a:solidFill>
              <a:latin typeface="Hammersmith One"/>
            </a:endParaRPr>
          </a:p>
          <a:p>
            <a:pPr algn="ctr">
              <a:lnSpc>
                <a:spcPts val="5482"/>
              </a:lnSpc>
              <a:spcBef>
                <a:spcPct val="0"/>
              </a:spcBef>
            </a:pPr>
            <a:endParaRPr lang="en-US" sz="4217" spc="-21">
              <a:solidFill>
                <a:srgbClr val="000000"/>
              </a:solidFill>
              <a:latin typeface="Hammersmith One"/>
            </a:endParaRPr>
          </a:p>
        </p:txBody>
      </p:sp>
      <p:sp>
        <p:nvSpPr>
          <p:cNvPr id="4" name="TextBox 4"/>
          <p:cNvSpPr txBox="1"/>
          <p:nvPr/>
        </p:nvSpPr>
        <p:spPr>
          <a:xfrm>
            <a:off x="289362" y="1369692"/>
            <a:ext cx="17184366" cy="7707078"/>
          </a:xfrm>
          <a:prstGeom prst="rect">
            <a:avLst/>
          </a:prstGeom>
        </p:spPr>
        <p:txBody>
          <a:bodyPr lIns="0" tIns="0" rIns="0" bIns="0" rtlCol="0" anchor="t">
            <a:spAutoFit/>
          </a:bodyPr>
          <a:lstStyle/>
          <a:p>
            <a:pPr marL="424931" lvl="1" indent="-212466" algn="just">
              <a:lnSpc>
                <a:spcPts val="2558"/>
              </a:lnSpc>
              <a:buFont typeface="Arial"/>
              <a:buChar char="•"/>
            </a:pPr>
            <a:r>
              <a:rPr lang="en-US" sz="1968" spc="-9">
                <a:solidFill>
                  <a:srgbClr val="000000"/>
                </a:solidFill>
                <a:latin typeface="Hammersmith One"/>
              </a:rPr>
              <a:t>Vinculação com a Conta dos Pais: A conta das crianças deve, obrigatoriamente, estar vinculada à conta dos pais ou responsáveis para que eles tenham controle sobre as atividades e interações dos filhos na plataforma. Os pais devem autorizar e gerenciar todas as interações, atividades e comunicações das crianças na plataforma. </a:t>
            </a:r>
          </a:p>
          <a:p>
            <a:pPr marL="424931" lvl="1" indent="-212466" algn="just">
              <a:lnSpc>
                <a:spcPts val="2558"/>
              </a:lnSpc>
              <a:buFont typeface="Arial"/>
              <a:buChar char="•"/>
            </a:pPr>
            <a:r>
              <a:rPr lang="en-US" sz="1968" spc="-9">
                <a:solidFill>
                  <a:srgbClr val="000000"/>
                </a:solidFill>
                <a:latin typeface="Hammersmith One"/>
              </a:rPr>
              <a:t>Restrição do Chat e Comunicações: Limitação rigorosa do chat e a comunicação entre usuários, permitindo apenas interações predefinidas ou pré-aprovadas pela plataforma e/ou pais com uso de mensagens pré-escritas, emojis ou outras formas de comunicação pré-aprovadas. </a:t>
            </a:r>
          </a:p>
          <a:p>
            <a:pPr marL="424931" lvl="1" indent="-212466" algn="just">
              <a:lnSpc>
                <a:spcPts val="2558"/>
              </a:lnSpc>
              <a:buFont typeface="Arial"/>
              <a:buChar char="•"/>
            </a:pPr>
            <a:r>
              <a:rPr lang="en-US" sz="1968" spc="-9">
                <a:solidFill>
                  <a:srgbClr val="000000"/>
                </a:solidFill>
                <a:latin typeface="Hammersmith One"/>
              </a:rPr>
              <a:t>Personalização do "Char" para Crianças: O "Char" será mais direcionado ao público infantil, para se adequar à idade das crianças, com opções de customização que sejam apropriadas para o público em questão, evitando elementos que possam causar desconforto ou problemas. </a:t>
            </a:r>
          </a:p>
          <a:p>
            <a:pPr marL="424931" lvl="1" indent="-212466" algn="just">
              <a:lnSpc>
                <a:spcPts val="2558"/>
              </a:lnSpc>
              <a:buFont typeface="Arial"/>
              <a:buChar char="•"/>
            </a:pPr>
            <a:r>
              <a:rPr lang="en-US" sz="1968" spc="-9">
                <a:solidFill>
                  <a:srgbClr val="000000"/>
                </a:solidFill>
                <a:latin typeface="Hammersmith One"/>
              </a:rPr>
              <a:t>Restrições de Idade e Conexões: Restrições de idade para conexões entre usuários. Crianças acima de 10 anos só poderão se conectar com usuários da mesma idade, até um ano mais velho ou um ano mais novo. Obs: Usuários de 10 anos só poderão se comunicar com sua idade ou um ano acima e 15 anos, apenas com sua idade ou uma idade abaixo).</a:t>
            </a:r>
          </a:p>
          <a:p>
            <a:pPr marL="424931" lvl="1" indent="-212466" algn="just">
              <a:lnSpc>
                <a:spcPts val="2558"/>
              </a:lnSpc>
              <a:buFont typeface="Arial"/>
              <a:buChar char="•"/>
            </a:pPr>
            <a:r>
              <a:rPr lang="en-US" sz="1968" spc="-9">
                <a:solidFill>
                  <a:srgbClr val="000000"/>
                </a:solidFill>
                <a:latin typeface="Hammersmith One"/>
              </a:rPr>
              <a:t>Conteúdo Vedado e Atividades Conferidas: Proibições de certos tipos de conteúdo inadequado para crianças. Uma equipe de moderação será instaurada para garantir que todas as atividades e interações estejam em conformidade com as diretrizes e sejam apropriadas para a faixa etária. E a IA será ajustada para procura frequente de irregularidades.</a:t>
            </a:r>
          </a:p>
          <a:p>
            <a:pPr marL="424931" lvl="1" indent="-212466" algn="just">
              <a:lnSpc>
                <a:spcPts val="2558"/>
              </a:lnSpc>
              <a:buFont typeface="Arial"/>
              <a:buChar char="•"/>
            </a:pPr>
            <a:r>
              <a:rPr lang="en-US" sz="1968" spc="-9">
                <a:solidFill>
                  <a:srgbClr val="000000"/>
                </a:solidFill>
                <a:latin typeface="Hammersmith One"/>
              </a:rPr>
              <a:t>Criação de um sistema onde os pais tenham que aprovar ou revisar as atividades e respostas antes que sejam publicadas ou compartilhadas na plataforma. </a:t>
            </a:r>
          </a:p>
          <a:p>
            <a:pPr marL="424931" lvl="1" indent="-212466" algn="just">
              <a:lnSpc>
                <a:spcPts val="2558"/>
              </a:lnSpc>
              <a:buFont typeface="Arial"/>
              <a:buChar char="•"/>
            </a:pPr>
            <a:r>
              <a:rPr lang="en-US" sz="1968" spc="-9">
                <a:solidFill>
                  <a:srgbClr val="000000"/>
                </a:solidFill>
                <a:latin typeface="Hammersmith One"/>
              </a:rPr>
              <a:t>Configurações e Controles dos Pais: Os pais ou responsáveis ferramentas de controle detalhadas para gerenciar a conta das crianças, incluindo monitoramento de atividades, permissões para interações e configurações de privacidade. </a:t>
            </a:r>
          </a:p>
          <a:p>
            <a:pPr marL="424931" lvl="1" indent="-212466" algn="just">
              <a:lnSpc>
                <a:spcPts val="2558"/>
              </a:lnSpc>
              <a:buFont typeface="Arial"/>
              <a:buChar char="•"/>
            </a:pPr>
            <a:r>
              <a:rPr lang="en-US" sz="1968" spc="-9">
                <a:solidFill>
                  <a:srgbClr val="000000"/>
                </a:solidFill>
                <a:latin typeface="Hammersmith One"/>
              </a:rPr>
              <a:t>Constarão orientações claras e recursos educativos para os pais e crianças sobre segurança online, explicando como utilizar a plataforma de maneira segura e responsável. </a:t>
            </a:r>
          </a:p>
          <a:p>
            <a:pPr marL="424931" lvl="1" indent="-212466" algn="just">
              <a:lnSpc>
                <a:spcPts val="2558"/>
              </a:lnSpc>
              <a:buFont typeface="Arial"/>
              <a:buChar char="•"/>
            </a:pPr>
            <a:r>
              <a:rPr lang="en-US" sz="1968" spc="-9">
                <a:solidFill>
                  <a:srgbClr val="000000"/>
                </a:solidFill>
                <a:latin typeface="Hammersmith One"/>
              </a:rPr>
              <a:t>Avaliações regulares para garantir que as medidas de segurança e as restrições estejam sendo eficazes, além de manter um controlo para melhorar a segurança e a experiência do usuário. </a:t>
            </a:r>
          </a:p>
          <a:p>
            <a:pPr marL="424931" lvl="1" indent="-212466" algn="just">
              <a:lnSpc>
                <a:spcPts val="2558"/>
              </a:lnSpc>
              <a:buFont typeface="Arial"/>
              <a:buChar char="•"/>
            </a:pPr>
            <a:r>
              <a:rPr lang="en-US" sz="1968" spc="-9">
                <a:solidFill>
                  <a:srgbClr val="000000"/>
                </a:solidFill>
                <a:latin typeface="Hammersmith One"/>
              </a:rPr>
              <a:t>Terá design mais intuitivo, colorido e amigável para crianças, com fontes grandes, botões de fácil compreensão e elementos visuais atrativos, com uso de interface seja simples e direta, facilitando a navegação para as crianças. </a:t>
            </a:r>
          </a:p>
          <a:p>
            <a:pPr algn="ctr">
              <a:lnSpc>
                <a:spcPts val="2558"/>
              </a:lnSpc>
              <a:spcBef>
                <a:spcPct val="0"/>
              </a:spcBef>
            </a:pPr>
            <a:endParaRPr lang="en-US" sz="1968" spc="-9">
              <a:solidFill>
                <a:srgbClr val="000000"/>
              </a:solidFill>
              <a:latin typeface="Hammersmith One"/>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738E"/>
        </a:solidFill>
        <a:effectLst/>
      </p:bgPr>
    </p:bg>
    <p:spTree>
      <p:nvGrpSpPr>
        <p:cNvPr id="1" name=""/>
        <p:cNvGrpSpPr/>
        <p:nvPr/>
      </p:nvGrpSpPr>
      <p:grpSpPr>
        <a:xfrm>
          <a:off x="0" y="0"/>
          <a:ext cx="0" cy="0"/>
          <a:chOff x="0" y="0"/>
          <a:chExt cx="0" cy="0"/>
        </a:xfrm>
      </p:grpSpPr>
      <p:sp>
        <p:nvSpPr>
          <p:cNvPr id="2" name="TextBox 2"/>
          <p:cNvSpPr txBox="1"/>
          <p:nvPr/>
        </p:nvSpPr>
        <p:spPr>
          <a:xfrm>
            <a:off x="-975957" y="202195"/>
            <a:ext cx="6175370" cy="676861"/>
          </a:xfrm>
          <a:prstGeom prst="rect">
            <a:avLst/>
          </a:prstGeom>
        </p:spPr>
        <p:txBody>
          <a:bodyPr lIns="0" tIns="0" rIns="0" bIns="0" rtlCol="0" anchor="t">
            <a:spAutoFit/>
          </a:bodyPr>
          <a:lstStyle/>
          <a:p>
            <a:pPr marL="0" lvl="0" indent="0" algn="ctr">
              <a:lnSpc>
                <a:spcPts val="5481"/>
              </a:lnSpc>
              <a:spcBef>
                <a:spcPct val="0"/>
              </a:spcBef>
            </a:pPr>
            <a:r>
              <a:rPr lang="en-US" sz="4216" spc="-21">
                <a:solidFill>
                  <a:srgbClr val="FFFFFF"/>
                </a:solidFill>
                <a:latin typeface="Hammersmith One"/>
              </a:rPr>
              <a:t>Hobbie Switch</a:t>
            </a:r>
          </a:p>
        </p:txBody>
      </p:sp>
      <p:sp>
        <p:nvSpPr>
          <p:cNvPr id="3" name="TextBox 3"/>
          <p:cNvSpPr txBox="1"/>
          <p:nvPr/>
        </p:nvSpPr>
        <p:spPr>
          <a:xfrm>
            <a:off x="4771171" y="327071"/>
            <a:ext cx="9328575" cy="1359649"/>
          </a:xfrm>
          <a:prstGeom prst="rect">
            <a:avLst/>
          </a:prstGeom>
        </p:spPr>
        <p:txBody>
          <a:bodyPr lIns="0" tIns="0" rIns="0" bIns="0" rtlCol="0" anchor="t">
            <a:spAutoFit/>
          </a:bodyPr>
          <a:lstStyle/>
          <a:p>
            <a:pPr algn="ctr">
              <a:lnSpc>
                <a:spcPts val="5481"/>
              </a:lnSpc>
            </a:pPr>
            <a:r>
              <a:rPr lang="en-US" sz="4216" spc="-21">
                <a:solidFill>
                  <a:srgbClr val="000000"/>
                </a:solidFill>
                <a:latin typeface="Hammersmith One"/>
              </a:rPr>
              <a:t>• Conclusão</a:t>
            </a:r>
          </a:p>
          <a:p>
            <a:pPr algn="ctr">
              <a:lnSpc>
                <a:spcPts val="5481"/>
              </a:lnSpc>
              <a:spcBef>
                <a:spcPct val="0"/>
              </a:spcBef>
            </a:pPr>
            <a:endParaRPr lang="en-US" sz="4216" spc="-21">
              <a:solidFill>
                <a:srgbClr val="000000"/>
              </a:solidFill>
              <a:latin typeface="Hammersmith One"/>
            </a:endParaRPr>
          </a:p>
        </p:txBody>
      </p:sp>
      <p:sp>
        <p:nvSpPr>
          <p:cNvPr id="4" name="TextBox 4"/>
          <p:cNvSpPr txBox="1"/>
          <p:nvPr/>
        </p:nvSpPr>
        <p:spPr>
          <a:xfrm>
            <a:off x="420995" y="1847886"/>
            <a:ext cx="17494586" cy="6506579"/>
          </a:xfrm>
          <a:prstGeom prst="rect">
            <a:avLst/>
          </a:prstGeom>
        </p:spPr>
        <p:txBody>
          <a:bodyPr lIns="0" tIns="0" rIns="0" bIns="0" rtlCol="0" anchor="t">
            <a:spAutoFit/>
          </a:bodyPr>
          <a:lstStyle/>
          <a:p>
            <a:pPr algn="just">
              <a:lnSpc>
                <a:spcPts val="2923"/>
              </a:lnSpc>
            </a:pPr>
            <a:r>
              <a:rPr lang="en-US" sz="2248" spc="-11">
                <a:solidFill>
                  <a:srgbClr val="000000"/>
                </a:solidFill>
                <a:latin typeface="Hammersmith One"/>
              </a:rPr>
              <a:t>Neste estudo, examinamos as funcionalidades essenciais da plataforma HobbieSwitch, destinada a oferecer uma experiência personalizada aos usuários interessados em explorar e compartilhar seus hobbies.</a:t>
            </a:r>
          </a:p>
          <a:p>
            <a:pPr algn="just">
              <a:lnSpc>
                <a:spcPts val="2923"/>
              </a:lnSpc>
            </a:pPr>
            <a:endParaRPr lang="en-US" sz="2248" spc="-11">
              <a:solidFill>
                <a:srgbClr val="000000"/>
              </a:solidFill>
              <a:latin typeface="Hammersmith One"/>
            </a:endParaRPr>
          </a:p>
          <a:p>
            <a:pPr algn="just">
              <a:lnSpc>
                <a:spcPts val="2923"/>
              </a:lnSpc>
            </a:pPr>
            <a:r>
              <a:rPr lang="en-US" sz="2248" spc="-11">
                <a:solidFill>
                  <a:srgbClr val="000000"/>
                </a:solidFill>
                <a:latin typeface="Hammersmith One"/>
              </a:rPr>
              <a:t>É crucial notar a diferença marcante entre as versões web e aplicativo (APP) da HobbieSwitch. Enquanto a versão web oferece uma navegação mais ampla e familiar, com um menu fixo para acessibilidade imediata, a versão do aplicativo é adaptada para os telemóveis e suas restrições, muitas vezes simplificando as funcionalidades para melhor adequação ao uso em dispositivos móveis e também considerando as vantagens de sua arquitetura.</a:t>
            </a:r>
          </a:p>
          <a:p>
            <a:pPr algn="just">
              <a:lnSpc>
                <a:spcPts val="2923"/>
              </a:lnSpc>
            </a:pPr>
            <a:endParaRPr lang="en-US" sz="2248" spc="-11">
              <a:solidFill>
                <a:srgbClr val="000000"/>
              </a:solidFill>
              <a:latin typeface="Hammersmith One"/>
            </a:endParaRPr>
          </a:p>
          <a:p>
            <a:pPr algn="just">
              <a:lnSpc>
                <a:spcPts val="2923"/>
              </a:lnSpc>
            </a:pPr>
            <a:r>
              <a:rPr lang="en-US" sz="2248" spc="-11">
                <a:solidFill>
                  <a:srgbClr val="000000"/>
                </a:solidFill>
                <a:latin typeface="Hammersmith One"/>
              </a:rPr>
              <a:t>A escolha entre as versões da HobbieSwitch deve ser baseada nas preferências e necessidades individuais. Seja na versão web, com sua amplitude e acessibilidade, ou no aplicativo, proporcionando praticidade móvel, a decisão deve refletir a maneira como o usuário busca interagir e desfrutar de seus hobbies. Assim, ao considerar a plataforma HobbieSwitch, é essencial uma escolha consciente, alinhada com as expectativas e a forma de uso específica de cada usuário.</a:t>
            </a:r>
          </a:p>
          <a:p>
            <a:pPr algn="just">
              <a:lnSpc>
                <a:spcPts val="2923"/>
              </a:lnSpc>
            </a:pPr>
            <a:endParaRPr lang="en-US" sz="2248" spc="-11">
              <a:solidFill>
                <a:srgbClr val="000000"/>
              </a:solidFill>
              <a:latin typeface="Hammersmith One"/>
            </a:endParaRPr>
          </a:p>
          <a:p>
            <a:pPr algn="just">
              <a:lnSpc>
                <a:spcPts val="2923"/>
              </a:lnSpc>
              <a:spcBef>
                <a:spcPct val="0"/>
              </a:spcBef>
            </a:pPr>
            <a:r>
              <a:rPr lang="en-US" sz="2248" spc="-11">
                <a:solidFill>
                  <a:srgbClr val="000000"/>
                </a:solidFill>
                <a:latin typeface="Hammersmith One"/>
              </a:rPr>
              <a:t>Este estudo proporcionou uma inestimável oportunidade para aprofundar os conhecimentos em Arquitetura de Informação para Web e Dispositivos Móveis. Ao explorar as funcionalidades da proposta de plataforma HobbieSwitch e comparar suas versões web e APP, a compreensão sobre a adaptação da arquitetura de informação em ambientes digitais diversos foi significativamente ampliada. Esta análise reforçou a importância de estratégias específicas para atender às expectativas dos usuários em cada plataforma, destacando a necessidade de um design centrado no usuário na criação de soluções digitais.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A548FF"/>
        </a:solidFill>
        <a:effectLst/>
      </p:bgPr>
    </p:bg>
    <p:spTree>
      <p:nvGrpSpPr>
        <p:cNvPr id="1" name=""/>
        <p:cNvGrpSpPr/>
        <p:nvPr/>
      </p:nvGrpSpPr>
      <p:grpSpPr>
        <a:xfrm>
          <a:off x="0" y="0"/>
          <a:ext cx="0" cy="0"/>
          <a:chOff x="0" y="0"/>
          <a:chExt cx="0" cy="0"/>
        </a:xfrm>
      </p:grpSpPr>
      <p:sp>
        <p:nvSpPr>
          <p:cNvPr id="2" name="TextBox 2"/>
          <p:cNvSpPr txBox="1"/>
          <p:nvPr/>
        </p:nvSpPr>
        <p:spPr>
          <a:xfrm>
            <a:off x="-975957" y="202195"/>
            <a:ext cx="6175370" cy="676861"/>
          </a:xfrm>
          <a:prstGeom prst="rect">
            <a:avLst/>
          </a:prstGeom>
        </p:spPr>
        <p:txBody>
          <a:bodyPr lIns="0" tIns="0" rIns="0" bIns="0" rtlCol="0" anchor="t">
            <a:spAutoFit/>
          </a:bodyPr>
          <a:lstStyle/>
          <a:p>
            <a:pPr marL="0" lvl="0" indent="0" algn="ctr">
              <a:lnSpc>
                <a:spcPts val="5481"/>
              </a:lnSpc>
              <a:spcBef>
                <a:spcPct val="0"/>
              </a:spcBef>
            </a:pPr>
            <a:r>
              <a:rPr lang="en-US" sz="4216" spc="-21">
                <a:solidFill>
                  <a:srgbClr val="FFFFFF"/>
                </a:solidFill>
                <a:latin typeface="Hammersmith One"/>
              </a:rPr>
              <a:t>Hobbie Switch</a:t>
            </a:r>
          </a:p>
        </p:txBody>
      </p:sp>
      <p:sp>
        <p:nvSpPr>
          <p:cNvPr id="3" name="TextBox 3"/>
          <p:cNvSpPr txBox="1"/>
          <p:nvPr/>
        </p:nvSpPr>
        <p:spPr>
          <a:xfrm>
            <a:off x="3926539" y="353847"/>
            <a:ext cx="10629228" cy="676861"/>
          </a:xfrm>
          <a:prstGeom prst="rect">
            <a:avLst/>
          </a:prstGeom>
        </p:spPr>
        <p:txBody>
          <a:bodyPr lIns="0" tIns="0" rIns="0" bIns="0" rtlCol="0" anchor="t">
            <a:spAutoFit/>
          </a:bodyPr>
          <a:lstStyle/>
          <a:p>
            <a:pPr algn="ctr">
              <a:lnSpc>
                <a:spcPts val="5481"/>
              </a:lnSpc>
              <a:spcBef>
                <a:spcPct val="0"/>
              </a:spcBef>
            </a:pPr>
            <a:r>
              <a:rPr lang="en-US" sz="4216" spc="-21">
                <a:solidFill>
                  <a:srgbClr val="FFFFFF"/>
                </a:solidFill>
                <a:latin typeface="Hammersmith One"/>
              </a:rPr>
              <a:t>• Referências Bibliográficas</a:t>
            </a:r>
          </a:p>
        </p:txBody>
      </p:sp>
      <p:sp>
        <p:nvSpPr>
          <p:cNvPr id="4" name="TextBox 4"/>
          <p:cNvSpPr txBox="1"/>
          <p:nvPr/>
        </p:nvSpPr>
        <p:spPr>
          <a:xfrm>
            <a:off x="1234395" y="2074803"/>
            <a:ext cx="17166950" cy="2637142"/>
          </a:xfrm>
          <a:prstGeom prst="rect">
            <a:avLst/>
          </a:prstGeom>
        </p:spPr>
        <p:txBody>
          <a:bodyPr lIns="0" tIns="0" rIns="0" bIns="0" rtlCol="0" anchor="t">
            <a:spAutoFit/>
          </a:bodyPr>
          <a:lstStyle/>
          <a:p>
            <a:pPr>
              <a:lnSpc>
                <a:spcPts val="2375"/>
              </a:lnSpc>
            </a:pPr>
            <a:r>
              <a:rPr lang="en-US" sz="1827" spc="-9">
                <a:solidFill>
                  <a:srgbClr val="FFFFFF"/>
                </a:solidFill>
                <a:latin typeface="Hammersmith One"/>
              </a:rPr>
              <a:t>“Learning from the Magic Kingdom”, Arango, J., 2022</a:t>
            </a:r>
          </a:p>
          <a:p>
            <a:pPr>
              <a:lnSpc>
                <a:spcPts val="2375"/>
              </a:lnSpc>
            </a:pPr>
            <a:r>
              <a:rPr lang="en-US" sz="1827" spc="-9">
                <a:solidFill>
                  <a:srgbClr val="FFFFFF"/>
                </a:solidFill>
                <a:latin typeface="Hammersmith One"/>
              </a:rPr>
              <a:t>"Information Architecture for the World Wide Web"; 4th Ed.; L. Rosenfeld; P. Morville; J. Arango; O'Reilly 2015</a:t>
            </a:r>
          </a:p>
          <a:p>
            <a:pPr>
              <a:lnSpc>
                <a:spcPts val="2375"/>
              </a:lnSpc>
            </a:pPr>
            <a:r>
              <a:rPr lang="en-US" sz="1827" spc="-9">
                <a:solidFill>
                  <a:srgbClr val="FFFFFF"/>
                </a:solidFill>
                <a:latin typeface="Hammersmith One"/>
              </a:rPr>
              <a:t>"Mobile First"; L. Wroblewski; A Book Apart 2011</a:t>
            </a:r>
          </a:p>
          <a:p>
            <a:pPr>
              <a:lnSpc>
                <a:spcPts val="2375"/>
              </a:lnSpc>
            </a:pPr>
            <a:r>
              <a:rPr lang="en-US" sz="1827" spc="-9">
                <a:solidFill>
                  <a:srgbClr val="FFFFFF"/>
                </a:solidFill>
                <a:latin typeface="Hammersmith One"/>
              </a:rPr>
              <a:t>https://commons.wikimedia.org/wiki/File:Search_Icon.png https://commons.wikimedia.org/wiki/File:User_Avatar_Person_Info_Information-512.png https://commons.wikimedia.org/wiki/File:01_Icon-Community@2x.png https://pxhere.com/pt/photo/1447673 https://www.iconfinder.com/icons/2639877/online_support_icon https://iconscout.com/icons/menu https://iconscout.com/free-icon/hamburger-126 https://iconscout.com/free-icon/chat-2130787 https://www.canva.com/ https://lucid.app/ https://chat.openai.com/ https://kesero.com/ https://blog.beliive.com/ https://www.duolingo.com/welcome?welcomeStep=coursePicker https://www.instagram.com/</a:t>
            </a:r>
          </a:p>
          <a:p>
            <a:pPr>
              <a:lnSpc>
                <a:spcPts val="2375"/>
              </a:lnSpc>
              <a:spcBef>
                <a:spcPct val="0"/>
              </a:spcBef>
            </a:pPr>
            <a:endParaRPr lang="en-US" sz="1827" spc="-9">
              <a:solidFill>
                <a:srgbClr val="FFFFFF"/>
              </a:solidFill>
              <a:latin typeface="Hammersmith On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738E"/>
        </a:solidFill>
        <a:effectLst/>
      </p:bgPr>
    </p:bg>
    <p:spTree>
      <p:nvGrpSpPr>
        <p:cNvPr id="1" name=""/>
        <p:cNvGrpSpPr/>
        <p:nvPr/>
      </p:nvGrpSpPr>
      <p:grpSpPr>
        <a:xfrm>
          <a:off x="0" y="0"/>
          <a:ext cx="0" cy="0"/>
          <a:chOff x="0" y="0"/>
          <a:chExt cx="0" cy="0"/>
        </a:xfrm>
      </p:grpSpPr>
      <p:sp>
        <p:nvSpPr>
          <p:cNvPr id="2" name="TextBox 2"/>
          <p:cNvSpPr txBox="1"/>
          <p:nvPr/>
        </p:nvSpPr>
        <p:spPr>
          <a:xfrm>
            <a:off x="-975957" y="202195"/>
            <a:ext cx="6175370" cy="676861"/>
          </a:xfrm>
          <a:prstGeom prst="rect">
            <a:avLst/>
          </a:prstGeom>
        </p:spPr>
        <p:txBody>
          <a:bodyPr lIns="0" tIns="0" rIns="0" bIns="0" rtlCol="0" anchor="t">
            <a:spAutoFit/>
          </a:bodyPr>
          <a:lstStyle/>
          <a:p>
            <a:pPr marL="0" lvl="0" indent="0" algn="ctr">
              <a:lnSpc>
                <a:spcPts val="5481"/>
              </a:lnSpc>
              <a:spcBef>
                <a:spcPct val="0"/>
              </a:spcBef>
            </a:pPr>
            <a:r>
              <a:rPr lang="en-US" sz="4216" spc="-21">
                <a:solidFill>
                  <a:srgbClr val="FFFFFF"/>
                </a:solidFill>
                <a:latin typeface="Hammersmith One"/>
              </a:rPr>
              <a:t>Hobbie Switch</a:t>
            </a:r>
          </a:p>
        </p:txBody>
      </p:sp>
      <p:sp>
        <p:nvSpPr>
          <p:cNvPr id="3" name="TextBox 3"/>
          <p:cNvSpPr txBox="1"/>
          <p:nvPr/>
        </p:nvSpPr>
        <p:spPr>
          <a:xfrm>
            <a:off x="4098847" y="973558"/>
            <a:ext cx="9021625" cy="505915"/>
          </a:xfrm>
          <a:prstGeom prst="rect">
            <a:avLst/>
          </a:prstGeom>
        </p:spPr>
        <p:txBody>
          <a:bodyPr lIns="0" tIns="0" rIns="0" bIns="0" rtlCol="0" anchor="t">
            <a:spAutoFit/>
          </a:bodyPr>
          <a:lstStyle/>
          <a:p>
            <a:pPr algn="ctr">
              <a:lnSpc>
                <a:spcPts val="4014"/>
              </a:lnSpc>
              <a:spcBef>
                <a:spcPct val="0"/>
              </a:spcBef>
            </a:pPr>
            <a:r>
              <a:rPr lang="en-US" sz="2951" spc="82">
                <a:solidFill>
                  <a:srgbClr val="000000"/>
                </a:solidFill>
                <a:latin typeface="Open Sauce Semi-Bold"/>
              </a:rPr>
              <a:t>• Explicações importantes sobre a plataforma:</a:t>
            </a:r>
          </a:p>
        </p:txBody>
      </p:sp>
      <p:sp>
        <p:nvSpPr>
          <p:cNvPr id="4" name="TextBox 4"/>
          <p:cNvSpPr txBox="1"/>
          <p:nvPr/>
        </p:nvSpPr>
        <p:spPr>
          <a:xfrm>
            <a:off x="5583241" y="202195"/>
            <a:ext cx="9194111" cy="676861"/>
          </a:xfrm>
          <a:prstGeom prst="rect">
            <a:avLst/>
          </a:prstGeom>
        </p:spPr>
        <p:txBody>
          <a:bodyPr lIns="0" tIns="0" rIns="0" bIns="0" rtlCol="0" anchor="t">
            <a:spAutoFit/>
          </a:bodyPr>
          <a:lstStyle/>
          <a:p>
            <a:pPr algn="ctr">
              <a:lnSpc>
                <a:spcPts val="5481"/>
              </a:lnSpc>
              <a:spcBef>
                <a:spcPct val="0"/>
              </a:spcBef>
            </a:pPr>
            <a:r>
              <a:rPr lang="en-US" sz="4216" spc="-21">
                <a:solidFill>
                  <a:srgbClr val="000000"/>
                </a:solidFill>
                <a:latin typeface="Hammersmith One"/>
              </a:rPr>
              <a:t>Introdução à plataforma</a:t>
            </a:r>
          </a:p>
        </p:txBody>
      </p:sp>
      <p:sp>
        <p:nvSpPr>
          <p:cNvPr id="5" name="TextBox 5"/>
          <p:cNvSpPr txBox="1"/>
          <p:nvPr/>
        </p:nvSpPr>
        <p:spPr>
          <a:xfrm>
            <a:off x="275266" y="1598166"/>
            <a:ext cx="17737468" cy="9127056"/>
          </a:xfrm>
          <a:prstGeom prst="rect">
            <a:avLst/>
          </a:prstGeom>
        </p:spPr>
        <p:txBody>
          <a:bodyPr lIns="0" tIns="0" rIns="0" bIns="0" rtlCol="0" anchor="t">
            <a:spAutoFit/>
          </a:bodyPr>
          <a:lstStyle/>
          <a:p>
            <a:pPr algn="just">
              <a:lnSpc>
                <a:spcPts val="3654"/>
              </a:lnSpc>
            </a:pPr>
            <a:r>
              <a:rPr lang="en-US" sz="2811" spc="-14">
                <a:solidFill>
                  <a:srgbClr val="000000"/>
                </a:solidFill>
                <a:latin typeface="Hammersmith One"/>
              </a:rPr>
              <a:t>Explicação de como irá funcionar as interações entre professor/aluno:</a:t>
            </a:r>
          </a:p>
          <a:p>
            <a:pPr algn="just">
              <a:lnSpc>
                <a:spcPts val="2923"/>
              </a:lnSpc>
            </a:pPr>
            <a:endParaRPr lang="en-US" sz="2811" spc="-14">
              <a:solidFill>
                <a:srgbClr val="000000"/>
              </a:solidFill>
              <a:latin typeface="Hammersmith One"/>
            </a:endParaRPr>
          </a:p>
          <a:p>
            <a:pPr marL="485542" lvl="1" indent="-242771" algn="just">
              <a:lnSpc>
                <a:spcPts val="2923"/>
              </a:lnSpc>
              <a:buFont typeface="Arial"/>
              <a:buChar char="•"/>
            </a:pPr>
            <a:r>
              <a:rPr lang="en-US" sz="2248" spc="-11">
                <a:solidFill>
                  <a:srgbClr val="000000"/>
                </a:solidFill>
                <a:latin typeface="Hammersmith One Semi-Bold"/>
              </a:rPr>
              <a:t>Chat Inicial:</a:t>
            </a:r>
          </a:p>
          <a:p>
            <a:pPr marL="971083" lvl="2" indent="-323694" algn="just">
              <a:lnSpc>
                <a:spcPts val="2923"/>
              </a:lnSpc>
              <a:buFont typeface="Arial"/>
              <a:buChar char="⚬"/>
            </a:pPr>
            <a:r>
              <a:rPr lang="en-US" sz="2248" spc="-11">
                <a:solidFill>
                  <a:srgbClr val="000000"/>
                </a:solidFill>
                <a:latin typeface="Hammersmith One"/>
              </a:rPr>
              <a:t>O aluno inicia o contato com o professor através de um chat no HobbieSwitch, após pressionar “Tenho interesse em aprender” ou pode ser contactado por um professor que escolheu a opção “Tenho interesse em ensinar”. Em ambos os casos, as partes devem aceitar a interação.</a:t>
            </a:r>
          </a:p>
          <a:p>
            <a:pPr marL="971083" lvl="2" indent="-323694" algn="just">
              <a:lnSpc>
                <a:spcPts val="2923"/>
              </a:lnSpc>
              <a:buFont typeface="Arial"/>
              <a:buChar char="⚬"/>
            </a:pPr>
            <a:r>
              <a:rPr lang="en-US" sz="2248" spc="-11">
                <a:solidFill>
                  <a:srgbClr val="000000"/>
                </a:solidFill>
                <a:latin typeface="Hammersmith One"/>
              </a:rPr>
              <a:t>O chat pode ser usado para que aluno e professor compartilhem suas preferências, objetivos e disponibilidade de tempo.</a:t>
            </a:r>
          </a:p>
          <a:p>
            <a:pPr marL="485542" lvl="1" indent="-242771" algn="just">
              <a:lnSpc>
                <a:spcPts val="2923"/>
              </a:lnSpc>
              <a:buFont typeface="Arial"/>
              <a:buChar char="•"/>
            </a:pPr>
            <a:r>
              <a:rPr lang="en-US" sz="2248" spc="-11">
                <a:solidFill>
                  <a:srgbClr val="000000"/>
                </a:solidFill>
                <a:latin typeface="Hammersmith One Semi-Bold"/>
              </a:rPr>
              <a:t>Questionário Padrão:</a:t>
            </a:r>
          </a:p>
          <a:p>
            <a:pPr marL="971083" lvl="2" indent="-323694" algn="just">
              <a:lnSpc>
                <a:spcPts val="2923"/>
              </a:lnSpc>
              <a:buFont typeface="Arial"/>
              <a:buChar char="⚬"/>
            </a:pPr>
            <a:r>
              <a:rPr lang="en-US" sz="2248" spc="-11">
                <a:solidFill>
                  <a:srgbClr val="000000"/>
                </a:solidFill>
                <a:latin typeface="Hammersmith One"/>
              </a:rPr>
              <a:t>Após o primeiro contato, é enviado um questionário padrão para coletar mais informações sobre os interesses, habilidades e disponibilidade do aluno.</a:t>
            </a:r>
          </a:p>
          <a:p>
            <a:pPr marL="971083" lvl="2" indent="-323694" algn="just">
              <a:lnSpc>
                <a:spcPts val="2923"/>
              </a:lnSpc>
              <a:buFont typeface="Arial"/>
              <a:buChar char="⚬"/>
            </a:pPr>
            <a:r>
              <a:rPr lang="en-US" sz="2248" spc="-11">
                <a:solidFill>
                  <a:srgbClr val="000000"/>
                </a:solidFill>
                <a:latin typeface="Hammersmith One"/>
              </a:rPr>
              <a:t>Esse questionário pode ser enviado de forma automatizada, pressionando um botão no chat.</a:t>
            </a:r>
          </a:p>
          <a:p>
            <a:pPr marL="485542" lvl="1" indent="-242771" algn="just">
              <a:lnSpc>
                <a:spcPts val="2923"/>
              </a:lnSpc>
              <a:buFont typeface="Arial"/>
              <a:buChar char="•"/>
            </a:pPr>
            <a:r>
              <a:rPr lang="en-US" sz="2248" spc="-11">
                <a:solidFill>
                  <a:srgbClr val="000000"/>
                </a:solidFill>
                <a:latin typeface="Hammersmith One Semi-Bold"/>
              </a:rPr>
              <a:t>Checagem de Disponibilidade:</a:t>
            </a:r>
          </a:p>
          <a:p>
            <a:pPr marL="971083" lvl="2" indent="-323694" algn="just">
              <a:lnSpc>
                <a:spcPts val="2923"/>
              </a:lnSpc>
              <a:buFont typeface="Arial"/>
              <a:buChar char="⚬"/>
            </a:pPr>
            <a:r>
              <a:rPr lang="en-US" sz="2248" spc="-11">
                <a:solidFill>
                  <a:srgbClr val="000000"/>
                </a:solidFill>
                <a:latin typeface="Hammersmith One"/>
              </a:rPr>
              <a:t>O professor e o aluno compartilham suas disponibilidades para estabelecer dias e horários convenientes para ambas as partes.</a:t>
            </a:r>
          </a:p>
          <a:p>
            <a:pPr marL="485542" lvl="1" indent="-242771" algn="just">
              <a:lnSpc>
                <a:spcPts val="2923"/>
              </a:lnSpc>
              <a:buFont typeface="Arial"/>
              <a:buChar char="•"/>
            </a:pPr>
            <a:r>
              <a:rPr lang="en-US" sz="2248" spc="-11">
                <a:solidFill>
                  <a:srgbClr val="000000"/>
                </a:solidFill>
                <a:latin typeface="Hammersmith One Semi-Bold"/>
              </a:rPr>
              <a:t>Geração de Atividades:</a:t>
            </a:r>
          </a:p>
          <a:p>
            <a:pPr marL="971083" lvl="2" indent="-323694" algn="just">
              <a:lnSpc>
                <a:spcPts val="2923"/>
              </a:lnSpc>
              <a:buFont typeface="Arial"/>
              <a:buChar char="⚬"/>
            </a:pPr>
            <a:r>
              <a:rPr lang="en-US" sz="2248" spc="-11">
                <a:solidFill>
                  <a:srgbClr val="000000"/>
                </a:solidFill>
                <a:latin typeface="Hammersmith One"/>
              </a:rPr>
              <a:t>Com base nas informações coletadas, o professor cria atividades personalizadas, levando em conta as preferências e limitações de tempo (entre outras limitações que possam existir) de cada aluno.</a:t>
            </a:r>
          </a:p>
          <a:p>
            <a:pPr marL="971083" lvl="2" indent="-323694" algn="just">
              <a:lnSpc>
                <a:spcPts val="2923"/>
              </a:lnSpc>
              <a:buFont typeface="Arial"/>
              <a:buChar char="⚬"/>
            </a:pPr>
            <a:r>
              <a:rPr lang="en-US" sz="2248" spc="-11">
                <a:solidFill>
                  <a:srgbClr val="000000"/>
                </a:solidFill>
                <a:latin typeface="Hammersmith One"/>
              </a:rPr>
              <a:t>Essas atividades podem incluir vídeos, textos, indicação de livros, entre outros recursos educacionais.</a:t>
            </a:r>
          </a:p>
          <a:p>
            <a:pPr marL="971083" lvl="2" indent="-323694" algn="just">
              <a:lnSpc>
                <a:spcPts val="2923"/>
              </a:lnSpc>
              <a:buFont typeface="Arial"/>
              <a:buChar char="⚬"/>
            </a:pPr>
            <a:r>
              <a:rPr lang="en-US" sz="2248" spc="-11">
                <a:solidFill>
                  <a:srgbClr val="000000"/>
                </a:solidFill>
                <a:latin typeface="Hammersmith One"/>
              </a:rPr>
              <a:t>Além disso, as atividades elaboradas pelos professores são armazenadas em um banco de atividades para que eles possam reutilizá-las no futuro.</a:t>
            </a:r>
          </a:p>
          <a:p>
            <a:pPr marL="485542" lvl="1" indent="-242771" algn="just">
              <a:lnSpc>
                <a:spcPts val="2923"/>
              </a:lnSpc>
              <a:buFont typeface="Arial"/>
              <a:buChar char="•"/>
            </a:pPr>
            <a:r>
              <a:rPr lang="en-US" sz="2248" spc="-11">
                <a:solidFill>
                  <a:srgbClr val="000000"/>
                </a:solidFill>
                <a:latin typeface="Hammersmith One Semi-Bold"/>
              </a:rPr>
              <a:t>Agendamento ou Produção na Hora:</a:t>
            </a:r>
          </a:p>
          <a:p>
            <a:pPr marL="971083" lvl="2" indent="-323694" algn="just">
              <a:lnSpc>
                <a:spcPts val="2923"/>
              </a:lnSpc>
              <a:buFont typeface="Arial"/>
              <a:buChar char="⚬"/>
            </a:pPr>
            <a:r>
              <a:rPr lang="en-US" sz="2248" spc="-11">
                <a:solidFill>
                  <a:srgbClr val="000000"/>
                </a:solidFill>
                <a:latin typeface="Hammersmith One"/>
              </a:rPr>
              <a:t>As atividades podem ser agendadas para serem entregues em dias específicos ou produzidas em tempo real, conforme a preferência do aluno e do professor.</a:t>
            </a:r>
          </a:p>
          <a:p>
            <a:pPr algn="just">
              <a:lnSpc>
                <a:spcPts val="2923"/>
              </a:lnSpc>
            </a:pPr>
            <a:endParaRPr lang="en-US" sz="2248" spc="-11">
              <a:solidFill>
                <a:srgbClr val="000000"/>
              </a:solidFill>
              <a:latin typeface="Hammersmith One"/>
            </a:endParaRPr>
          </a:p>
          <a:p>
            <a:pPr algn="just">
              <a:lnSpc>
                <a:spcPts val="2923"/>
              </a:lnSpc>
              <a:spcBef>
                <a:spcPct val="0"/>
              </a:spcBef>
            </a:pPr>
            <a:endParaRPr lang="en-US" sz="2248" spc="-11">
              <a:solidFill>
                <a:srgbClr val="000000"/>
              </a:solidFill>
              <a:latin typeface="Hammersmith On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738E"/>
        </a:solidFill>
        <a:effectLst/>
      </p:bgPr>
    </p:bg>
    <p:spTree>
      <p:nvGrpSpPr>
        <p:cNvPr id="1" name=""/>
        <p:cNvGrpSpPr/>
        <p:nvPr/>
      </p:nvGrpSpPr>
      <p:grpSpPr>
        <a:xfrm>
          <a:off x="0" y="0"/>
          <a:ext cx="0" cy="0"/>
          <a:chOff x="0" y="0"/>
          <a:chExt cx="0" cy="0"/>
        </a:xfrm>
      </p:grpSpPr>
      <p:sp>
        <p:nvSpPr>
          <p:cNvPr id="2" name="TextBox 2"/>
          <p:cNvSpPr txBox="1"/>
          <p:nvPr/>
        </p:nvSpPr>
        <p:spPr>
          <a:xfrm>
            <a:off x="-975957" y="202195"/>
            <a:ext cx="6175370" cy="676861"/>
          </a:xfrm>
          <a:prstGeom prst="rect">
            <a:avLst/>
          </a:prstGeom>
        </p:spPr>
        <p:txBody>
          <a:bodyPr lIns="0" tIns="0" rIns="0" bIns="0" rtlCol="0" anchor="t">
            <a:spAutoFit/>
          </a:bodyPr>
          <a:lstStyle/>
          <a:p>
            <a:pPr marL="0" lvl="0" indent="0" algn="ctr">
              <a:lnSpc>
                <a:spcPts val="5481"/>
              </a:lnSpc>
              <a:spcBef>
                <a:spcPct val="0"/>
              </a:spcBef>
            </a:pPr>
            <a:r>
              <a:rPr lang="en-US" sz="4216" spc="-21">
                <a:solidFill>
                  <a:srgbClr val="FFFFFF"/>
                </a:solidFill>
                <a:latin typeface="Hammersmith One"/>
              </a:rPr>
              <a:t>Hobbie Switch</a:t>
            </a:r>
          </a:p>
        </p:txBody>
      </p:sp>
      <p:sp>
        <p:nvSpPr>
          <p:cNvPr id="3" name="TextBox 3"/>
          <p:cNvSpPr txBox="1"/>
          <p:nvPr/>
        </p:nvSpPr>
        <p:spPr>
          <a:xfrm>
            <a:off x="4098847" y="973558"/>
            <a:ext cx="10964681" cy="505915"/>
          </a:xfrm>
          <a:prstGeom prst="rect">
            <a:avLst/>
          </a:prstGeom>
        </p:spPr>
        <p:txBody>
          <a:bodyPr lIns="0" tIns="0" rIns="0" bIns="0" rtlCol="0" anchor="t">
            <a:spAutoFit/>
          </a:bodyPr>
          <a:lstStyle/>
          <a:p>
            <a:pPr algn="ctr">
              <a:lnSpc>
                <a:spcPts val="4014"/>
              </a:lnSpc>
              <a:spcBef>
                <a:spcPct val="0"/>
              </a:spcBef>
            </a:pPr>
            <a:r>
              <a:rPr lang="en-US" sz="2951" spc="82">
                <a:solidFill>
                  <a:srgbClr val="000000"/>
                </a:solidFill>
                <a:latin typeface="Open Sauce Semi-Bold"/>
              </a:rPr>
              <a:t>• Explicações importantes sobre a plataforma:</a:t>
            </a:r>
          </a:p>
        </p:txBody>
      </p:sp>
      <p:sp>
        <p:nvSpPr>
          <p:cNvPr id="4" name="TextBox 4"/>
          <p:cNvSpPr txBox="1"/>
          <p:nvPr/>
        </p:nvSpPr>
        <p:spPr>
          <a:xfrm>
            <a:off x="5583241" y="202195"/>
            <a:ext cx="8805500" cy="676861"/>
          </a:xfrm>
          <a:prstGeom prst="rect">
            <a:avLst/>
          </a:prstGeom>
        </p:spPr>
        <p:txBody>
          <a:bodyPr lIns="0" tIns="0" rIns="0" bIns="0" rtlCol="0" anchor="t">
            <a:spAutoFit/>
          </a:bodyPr>
          <a:lstStyle/>
          <a:p>
            <a:pPr algn="ctr">
              <a:lnSpc>
                <a:spcPts val="5481"/>
              </a:lnSpc>
              <a:spcBef>
                <a:spcPct val="0"/>
              </a:spcBef>
            </a:pPr>
            <a:r>
              <a:rPr lang="en-US" sz="4216" spc="-21">
                <a:solidFill>
                  <a:srgbClr val="000000"/>
                </a:solidFill>
                <a:latin typeface="Hammersmith One"/>
              </a:rPr>
              <a:t>Introdução à plataforma</a:t>
            </a:r>
          </a:p>
        </p:txBody>
      </p:sp>
      <p:sp>
        <p:nvSpPr>
          <p:cNvPr id="5" name="TextBox 5"/>
          <p:cNvSpPr txBox="1"/>
          <p:nvPr/>
        </p:nvSpPr>
        <p:spPr>
          <a:xfrm>
            <a:off x="275266" y="1954393"/>
            <a:ext cx="17737468" cy="7076908"/>
          </a:xfrm>
          <a:prstGeom prst="rect">
            <a:avLst/>
          </a:prstGeom>
        </p:spPr>
        <p:txBody>
          <a:bodyPr lIns="0" tIns="0" rIns="0" bIns="0" rtlCol="0" anchor="t">
            <a:spAutoFit/>
          </a:bodyPr>
          <a:lstStyle/>
          <a:p>
            <a:pPr algn="just">
              <a:lnSpc>
                <a:spcPts val="3837"/>
              </a:lnSpc>
            </a:pPr>
            <a:r>
              <a:rPr lang="en-US" sz="2951" spc="-14">
                <a:solidFill>
                  <a:srgbClr val="000000"/>
                </a:solidFill>
                <a:latin typeface="Hammersmith One"/>
              </a:rPr>
              <a:t>Explicação de como irá funcionar as interações entre professor/aluno:</a:t>
            </a:r>
          </a:p>
          <a:p>
            <a:pPr algn="just">
              <a:lnSpc>
                <a:spcPts val="3106"/>
              </a:lnSpc>
            </a:pPr>
            <a:endParaRPr lang="en-US" sz="2951" spc="-14">
              <a:solidFill>
                <a:srgbClr val="000000"/>
              </a:solidFill>
              <a:latin typeface="Hammersmith One"/>
            </a:endParaRPr>
          </a:p>
          <a:p>
            <a:pPr algn="just">
              <a:lnSpc>
                <a:spcPts val="3106"/>
              </a:lnSpc>
            </a:pPr>
            <a:r>
              <a:rPr lang="en-US" sz="2389" spc="-11">
                <a:solidFill>
                  <a:srgbClr val="000000"/>
                </a:solidFill>
                <a:latin typeface="Hammersmith One"/>
              </a:rPr>
              <a:t>  6. </a:t>
            </a:r>
            <a:r>
              <a:rPr lang="en-US" sz="2389" spc="-11">
                <a:solidFill>
                  <a:srgbClr val="000000"/>
                </a:solidFill>
                <a:latin typeface="Hammersmith One Semi-Bold"/>
              </a:rPr>
              <a:t>Notificação e Acesso do Aluno:</a:t>
            </a:r>
          </a:p>
          <a:p>
            <a:pPr marL="1031774" lvl="2" indent="-343925" algn="just">
              <a:lnSpc>
                <a:spcPts val="3106"/>
              </a:lnSpc>
              <a:buFont typeface="Arial"/>
              <a:buChar char="⚬"/>
            </a:pPr>
            <a:r>
              <a:rPr lang="en-US" sz="2389" spc="-11">
                <a:solidFill>
                  <a:srgbClr val="000000"/>
                </a:solidFill>
                <a:latin typeface="Hammersmith One"/>
              </a:rPr>
              <a:t>Assim que as atividades são preparadas, elas são automaticamente enviadas para a área designada do aluno na parte de “Atividades”, constante no perfil do usuário.</a:t>
            </a:r>
          </a:p>
          <a:p>
            <a:pPr marL="1031774" lvl="2" indent="-343925" algn="just">
              <a:lnSpc>
                <a:spcPts val="3106"/>
              </a:lnSpc>
              <a:buFont typeface="Arial"/>
              <a:buChar char="⚬"/>
            </a:pPr>
            <a:r>
              <a:rPr lang="en-US" sz="2389" spc="-11">
                <a:solidFill>
                  <a:srgbClr val="000000"/>
                </a:solidFill>
                <a:latin typeface="Hammersmith One"/>
              </a:rPr>
              <a:t>O aluno recebe uma notificação informando sobre a disponibilidade das atividades.</a:t>
            </a:r>
          </a:p>
          <a:p>
            <a:pPr algn="just">
              <a:lnSpc>
                <a:spcPts val="3106"/>
              </a:lnSpc>
            </a:pPr>
            <a:r>
              <a:rPr lang="en-US" sz="2389" spc="-11">
                <a:solidFill>
                  <a:srgbClr val="000000"/>
                </a:solidFill>
                <a:latin typeface="Hammersmith One"/>
              </a:rPr>
              <a:t>  7. </a:t>
            </a:r>
            <a:r>
              <a:rPr lang="en-US" sz="2389" spc="-11">
                <a:solidFill>
                  <a:srgbClr val="000000"/>
                </a:solidFill>
                <a:latin typeface="Hammersmith One Semi-Bold"/>
              </a:rPr>
              <a:t>Conclusão da Atividade:</a:t>
            </a:r>
          </a:p>
          <a:p>
            <a:pPr marL="1031774" lvl="2" indent="-343925" algn="just">
              <a:lnSpc>
                <a:spcPts val="3106"/>
              </a:lnSpc>
              <a:buFont typeface="Arial"/>
              <a:buChar char="⚬"/>
            </a:pPr>
            <a:r>
              <a:rPr lang="en-US" sz="2389" spc="-11">
                <a:solidFill>
                  <a:srgbClr val="000000"/>
                </a:solidFill>
                <a:latin typeface="Hammersmith One"/>
              </a:rPr>
              <a:t>O aluno assiste/realiza a atividade proposta pelo professor.</a:t>
            </a:r>
          </a:p>
          <a:p>
            <a:pPr marL="1031774" lvl="2" indent="-343925" algn="just">
              <a:lnSpc>
                <a:spcPts val="3106"/>
              </a:lnSpc>
              <a:buFont typeface="Arial"/>
              <a:buChar char="⚬"/>
            </a:pPr>
            <a:r>
              <a:rPr lang="en-US" sz="2389" spc="-11">
                <a:solidFill>
                  <a:srgbClr val="000000"/>
                </a:solidFill>
                <a:latin typeface="Hammersmith One"/>
              </a:rPr>
              <a:t>A atividade é marcada como concluída somente quando o aluno entrega a resolução conforme acordado, seja por meio de texto, vídeo, etc.</a:t>
            </a:r>
          </a:p>
          <a:p>
            <a:pPr algn="just">
              <a:lnSpc>
                <a:spcPts val="3106"/>
              </a:lnSpc>
            </a:pPr>
            <a:r>
              <a:rPr lang="en-US" sz="2389" spc="-11">
                <a:solidFill>
                  <a:srgbClr val="000000"/>
                </a:solidFill>
                <a:latin typeface="Hammersmith One"/>
              </a:rPr>
              <a:t>  8. </a:t>
            </a:r>
            <a:r>
              <a:rPr lang="en-US" sz="2389" spc="-11">
                <a:solidFill>
                  <a:srgbClr val="000000"/>
                </a:solidFill>
                <a:latin typeface="Hammersmith One Semi-Bold"/>
              </a:rPr>
              <a:t>Feedback e Avaliação:</a:t>
            </a:r>
          </a:p>
          <a:p>
            <a:pPr marL="1031774" lvl="2" indent="-343925" algn="just">
              <a:lnSpc>
                <a:spcPts val="3106"/>
              </a:lnSpc>
              <a:buFont typeface="Arial"/>
              <a:buChar char="⚬"/>
            </a:pPr>
            <a:r>
              <a:rPr lang="en-US" sz="2389" spc="-11">
                <a:solidFill>
                  <a:srgbClr val="000000"/>
                </a:solidFill>
                <a:latin typeface="Hammersmith One"/>
              </a:rPr>
              <a:t>Após a entrega da atividade, há espaço para feedback, onde o professor pode avaliar a resolução do aluno e fornecer orientações para melhorias.</a:t>
            </a:r>
          </a:p>
          <a:p>
            <a:pPr algn="just">
              <a:lnSpc>
                <a:spcPts val="3106"/>
              </a:lnSpc>
            </a:pPr>
            <a:r>
              <a:rPr lang="en-US" sz="2389" spc="-11">
                <a:solidFill>
                  <a:srgbClr val="000000"/>
                </a:solidFill>
                <a:latin typeface="Hammersmith One"/>
              </a:rPr>
              <a:t>  9. </a:t>
            </a:r>
            <a:r>
              <a:rPr lang="en-US" sz="2389" spc="-11">
                <a:solidFill>
                  <a:srgbClr val="000000"/>
                </a:solidFill>
                <a:latin typeface="Hammersmith One Semi-Bold"/>
              </a:rPr>
              <a:t>Compartilhamento Público:</a:t>
            </a:r>
          </a:p>
          <a:p>
            <a:pPr marL="1031774" lvl="2" indent="-343925" algn="just">
              <a:lnSpc>
                <a:spcPts val="3106"/>
              </a:lnSpc>
              <a:buFont typeface="Arial"/>
              <a:buChar char="⚬"/>
            </a:pPr>
            <a:r>
              <a:rPr lang="en-US" sz="2389" spc="-11">
                <a:solidFill>
                  <a:srgbClr val="000000"/>
                </a:solidFill>
                <a:latin typeface="Hammersmith One"/>
              </a:rPr>
              <a:t>Após receber o feedback do professor, o aluno pode optar por compartilhar a atividade concluída com o público geral.</a:t>
            </a:r>
          </a:p>
          <a:p>
            <a:pPr marL="1031774" lvl="2" indent="-343925" algn="just">
              <a:lnSpc>
                <a:spcPts val="3106"/>
              </a:lnSpc>
              <a:buFont typeface="Arial"/>
              <a:buChar char="⚬"/>
            </a:pPr>
            <a:r>
              <a:rPr lang="en-US" sz="2389" spc="-11">
                <a:solidFill>
                  <a:srgbClr val="000000"/>
                </a:solidFill>
                <a:latin typeface="Hammersmith One"/>
              </a:rPr>
              <a:t>Outros usuários interessados na área relacionada podem visualizá-la, deixar comentários e fornecer feedback adicional, promovendo interação e aprendizado colaborativo.</a:t>
            </a:r>
          </a:p>
          <a:p>
            <a:pPr algn="just">
              <a:lnSpc>
                <a:spcPts val="3106"/>
              </a:lnSpc>
              <a:spcBef>
                <a:spcPct val="0"/>
              </a:spcBef>
            </a:pPr>
            <a:endParaRPr lang="en-US" sz="2389" spc="-11">
              <a:solidFill>
                <a:srgbClr val="000000"/>
              </a:solidFill>
              <a:latin typeface="Hammersmith On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738E"/>
        </a:solidFill>
        <a:effectLst/>
      </p:bgPr>
    </p:bg>
    <p:spTree>
      <p:nvGrpSpPr>
        <p:cNvPr id="1" name=""/>
        <p:cNvGrpSpPr/>
        <p:nvPr/>
      </p:nvGrpSpPr>
      <p:grpSpPr>
        <a:xfrm>
          <a:off x="0" y="0"/>
          <a:ext cx="0" cy="0"/>
          <a:chOff x="0" y="0"/>
          <a:chExt cx="0" cy="0"/>
        </a:xfrm>
      </p:grpSpPr>
      <p:sp>
        <p:nvSpPr>
          <p:cNvPr id="2" name="TextBox 2"/>
          <p:cNvSpPr txBox="1"/>
          <p:nvPr/>
        </p:nvSpPr>
        <p:spPr>
          <a:xfrm>
            <a:off x="-975957" y="202195"/>
            <a:ext cx="6175370" cy="676861"/>
          </a:xfrm>
          <a:prstGeom prst="rect">
            <a:avLst/>
          </a:prstGeom>
        </p:spPr>
        <p:txBody>
          <a:bodyPr lIns="0" tIns="0" rIns="0" bIns="0" rtlCol="0" anchor="t">
            <a:spAutoFit/>
          </a:bodyPr>
          <a:lstStyle/>
          <a:p>
            <a:pPr marL="0" lvl="0" indent="0" algn="ctr">
              <a:lnSpc>
                <a:spcPts val="5481"/>
              </a:lnSpc>
              <a:spcBef>
                <a:spcPct val="0"/>
              </a:spcBef>
            </a:pPr>
            <a:r>
              <a:rPr lang="en-US" sz="4216" spc="-21">
                <a:solidFill>
                  <a:srgbClr val="FFFFFF"/>
                </a:solidFill>
                <a:latin typeface="Hammersmith One"/>
              </a:rPr>
              <a:t>Hobbie Switch</a:t>
            </a:r>
          </a:p>
        </p:txBody>
      </p:sp>
      <p:sp>
        <p:nvSpPr>
          <p:cNvPr id="3" name="TextBox 3"/>
          <p:cNvSpPr txBox="1"/>
          <p:nvPr/>
        </p:nvSpPr>
        <p:spPr>
          <a:xfrm>
            <a:off x="4098847" y="821906"/>
            <a:ext cx="10964681" cy="505915"/>
          </a:xfrm>
          <a:prstGeom prst="rect">
            <a:avLst/>
          </a:prstGeom>
        </p:spPr>
        <p:txBody>
          <a:bodyPr lIns="0" tIns="0" rIns="0" bIns="0" rtlCol="0" anchor="t">
            <a:spAutoFit/>
          </a:bodyPr>
          <a:lstStyle/>
          <a:p>
            <a:pPr algn="ctr">
              <a:lnSpc>
                <a:spcPts val="4014"/>
              </a:lnSpc>
              <a:spcBef>
                <a:spcPct val="0"/>
              </a:spcBef>
            </a:pPr>
            <a:r>
              <a:rPr lang="en-US" sz="2951" spc="82">
                <a:solidFill>
                  <a:srgbClr val="000000"/>
                </a:solidFill>
                <a:latin typeface="Open Sauce Semi-Bold"/>
              </a:rPr>
              <a:t>• Explicações importantes sobre a plataforma:</a:t>
            </a:r>
          </a:p>
        </p:txBody>
      </p:sp>
      <p:sp>
        <p:nvSpPr>
          <p:cNvPr id="4" name="TextBox 4"/>
          <p:cNvSpPr txBox="1"/>
          <p:nvPr/>
        </p:nvSpPr>
        <p:spPr>
          <a:xfrm>
            <a:off x="5583241" y="202195"/>
            <a:ext cx="8481657" cy="676861"/>
          </a:xfrm>
          <a:prstGeom prst="rect">
            <a:avLst/>
          </a:prstGeom>
        </p:spPr>
        <p:txBody>
          <a:bodyPr lIns="0" tIns="0" rIns="0" bIns="0" rtlCol="0" anchor="t">
            <a:spAutoFit/>
          </a:bodyPr>
          <a:lstStyle/>
          <a:p>
            <a:pPr algn="ctr">
              <a:lnSpc>
                <a:spcPts val="5481"/>
              </a:lnSpc>
              <a:spcBef>
                <a:spcPct val="0"/>
              </a:spcBef>
            </a:pPr>
            <a:r>
              <a:rPr lang="en-US" sz="4216" spc="-21">
                <a:solidFill>
                  <a:srgbClr val="000000"/>
                </a:solidFill>
                <a:latin typeface="Hammersmith One"/>
              </a:rPr>
              <a:t>Introdução à plataforma</a:t>
            </a:r>
          </a:p>
        </p:txBody>
      </p:sp>
      <p:sp>
        <p:nvSpPr>
          <p:cNvPr id="5" name="TextBox 5"/>
          <p:cNvSpPr txBox="1"/>
          <p:nvPr/>
        </p:nvSpPr>
        <p:spPr>
          <a:xfrm>
            <a:off x="275266" y="1450899"/>
            <a:ext cx="17737468" cy="9888386"/>
          </a:xfrm>
          <a:prstGeom prst="rect">
            <a:avLst/>
          </a:prstGeom>
        </p:spPr>
        <p:txBody>
          <a:bodyPr lIns="0" tIns="0" rIns="0" bIns="0" rtlCol="0" anchor="t">
            <a:spAutoFit/>
          </a:bodyPr>
          <a:lstStyle/>
          <a:p>
            <a:pPr algn="just">
              <a:lnSpc>
                <a:spcPts val="3837"/>
              </a:lnSpc>
            </a:pPr>
            <a:r>
              <a:rPr lang="en-US" sz="2951" spc="-14" dirty="0" err="1">
                <a:solidFill>
                  <a:srgbClr val="000000"/>
                </a:solidFill>
                <a:latin typeface="Hammersmith One"/>
              </a:rPr>
              <a:t>Exemplo</a:t>
            </a:r>
            <a:r>
              <a:rPr lang="en-US" sz="2951" spc="-14" dirty="0">
                <a:solidFill>
                  <a:srgbClr val="000000"/>
                </a:solidFill>
                <a:latin typeface="Hammersmith One"/>
              </a:rPr>
              <a:t> de </a:t>
            </a:r>
            <a:r>
              <a:rPr lang="en-US" sz="2951" spc="-14" dirty="0" err="1">
                <a:solidFill>
                  <a:srgbClr val="000000"/>
                </a:solidFill>
                <a:latin typeface="Hammersmith One"/>
              </a:rPr>
              <a:t>interações</a:t>
            </a:r>
            <a:r>
              <a:rPr lang="en-US" sz="2951" spc="-14" dirty="0">
                <a:solidFill>
                  <a:srgbClr val="000000"/>
                </a:solidFill>
                <a:latin typeface="Hammersmith One"/>
              </a:rPr>
              <a:t> entre professor/</a:t>
            </a:r>
            <a:r>
              <a:rPr lang="en-US" sz="2951" spc="-14" dirty="0" err="1">
                <a:solidFill>
                  <a:srgbClr val="000000"/>
                </a:solidFill>
                <a:latin typeface="Hammersmith One"/>
              </a:rPr>
              <a:t>aluno</a:t>
            </a:r>
            <a:r>
              <a:rPr lang="en-US" sz="2951" spc="-14" dirty="0">
                <a:solidFill>
                  <a:srgbClr val="000000"/>
                </a:solidFill>
                <a:latin typeface="Hammersmith One"/>
              </a:rPr>
              <a:t>:</a:t>
            </a:r>
          </a:p>
          <a:p>
            <a:pPr algn="just">
              <a:lnSpc>
                <a:spcPts val="3837"/>
              </a:lnSpc>
            </a:pPr>
            <a:endParaRPr lang="en-US" sz="2951" spc="-14" dirty="0">
              <a:solidFill>
                <a:srgbClr val="000000"/>
              </a:solidFill>
              <a:latin typeface="Hammersmith One"/>
            </a:endParaRPr>
          </a:p>
          <a:p>
            <a:pPr algn="just">
              <a:lnSpc>
                <a:spcPts val="3106"/>
              </a:lnSpc>
            </a:pPr>
            <a:r>
              <a:rPr lang="en-US" sz="2389" spc="-11" dirty="0">
                <a:solidFill>
                  <a:srgbClr val="000000"/>
                </a:solidFill>
                <a:latin typeface="Hammersmith One"/>
              </a:rPr>
              <a:t>Um </a:t>
            </a:r>
            <a:r>
              <a:rPr lang="en-US" sz="2389" spc="-11" dirty="0" err="1">
                <a:solidFill>
                  <a:srgbClr val="000000"/>
                </a:solidFill>
                <a:latin typeface="Hammersmith One"/>
              </a:rPr>
              <a:t>aluno</a:t>
            </a:r>
            <a:r>
              <a:rPr lang="en-US" sz="2389" spc="-11" dirty="0">
                <a:solidFill>
                  <a:srgbClr val="000000"/>
                </a:solidFill>
                <a:latin typeface="Hammersmith One"/>
              </a:rPr>
              <a:t> </a:t>
            </a:r>
            <a:r>
              <a:rPr lang="en-US" sz="2389" spc="-11" dirty="0" err="1">
                <a:solidFill>
                  <a:srgbClr val="000000"/>
                </a:solidFill>
                <a:latin typeface="Hammersmith One"/>
              </a:rPr>
              <a:t>chamado</a:t>
            </a:r>
            <a:r>
              <a:rPr lang="en-US" sz="2389" spc="-11" dirty="0">
                <a:solidFill>
                  <a:srgbClr val="000000"/>
                </a:solidFill>
                <a:latin typeface="Hammersmith One"/>
              </a:rPr>
              <a:t> João </a:t>
            </a:r>
            <a:r>
              <a:rPr lang="en-US" sz="2389" spc="-11" dirty="0" err="1">
                <a:solidFill>
                  <a:srgbClr val="000000"/>
                </a:solidFill>
                <a:latin typeface="Hammersmith One"/>
              </a:rPr>
              <a:t>está</a:t>
            </a:r>
            <a:r>
              <a:rPr lang="en-US" sz="2389" spc="-11" dirty="0">
                <a:solidFill>
                  <a:srgbClr val="000000"/>
                </a:solidFill>
                <a:latin typeface="Hammersmith One"/>
              </a:rPr>
              <a:t> </a:t>
            </a:r>
            <a:r>
              <a:rPr lang="en-US" sz="2389" spc="-11" dirty="0" err="1">
                <a:solidFill>
                  <a:srgbClr val="000000"/>
                </a:solidFill>
                <a:latin typeface="Hammersmith One"/>
              </a:rPr>
              <a:t>interessado</a:t>
            </a:r>
            <a:r>
              <a:rPr lang="en-US" sz="2389" spc="-11" dirty="0">
                <a:solidFill>
                  <a:srgbClr val="000000"/>
                </a:solidFill>
                <a:latin typeface="Hammersmith One"/>
              </a:rPr>
              <a:t> </a:t>
            </a:r>
            <a:r>
              <a:rPr lang="en-US" sz="2389" spc="-11" dirty="0" err="1">
                <a:solidFill>
                  <a:srgbClr val="000000"/>
                </a:solidFill>
                <a:latin typeface="Hammersmith One"/>
              </a:rPr>
              <a:t>em</a:t>
            </a:r>
            <a:r>
              <a:rPr lang="en-US" sz="2389" spc="-11" dirty="0">
                <a:solidFill>
                  <a:srgbClr val="000000"/>
                </a:solidFill>
                <a:latin typeface="Hammersmith One"/>
              </a:rPr>
              <a:t> </a:t>
            </a:r>
            <a:r>
              <a:rPr lang="en-US" sz="2389" spc="-11" dirty="0" err="1">
                <a:solidFill>
                  <a:srgbClr val="000000"/>
                </a:solidFill>
                <a:latin typeface="Hammersmith One"/>
              </a:rPr>
              <a:t>aprender</a:t>
            </a:r>
            <a:r>
              <a:rPr lang="en-US" sz="2389" spc="-11" dirty="0">
                <a:solidFill>
                  <a:srgbClr val="000000"/>
                </a:solidFill>
                <a:latin typeface="Hammersmith One"/>
              </a:rPr>
              <a:t> </a:t>
            </a:r>
            <a:r>
              <a:rPr lang="en-US" sz="2389" spc="-11" dirty="0" err="1">
                <a:solidFill>
                  <a:srgbClr val="000000"/>
                </a:solidFill>
                <a:latin typeface="Hammersmith One"/>
              </a:rPr>
              <a:t>mais</a:t>
            </a:r>
            <a:r>
              <a:rPr lang="en-US" sz="2389" spc="-11" dirty="0">
                <a:solidFill>
                  <a:srgbClr val="000000"/>
                </a:solidFill>
                <a:latin typeface="Hammersmith One"/>
              </a:rPr>
              <a:t> </a:t>
            </a:r>
            <a:r>
              <a:rPr lang="en-US" sz="2389" spc="-11" dirty="0" err="1">
                <a:solidFill>
                  <a:srgbClr val="000000"/>
                </a:solidFill>
                <a:latin typeface="Hammersmith One"/>
              </a:rPr>
              <a:t>sobre</a:t>
            </a:r>
            <a:r>
              <a:rPr lang="en-US" sz="2389" spc="-11" dirty="0">
                <a:solidFill>
                  <a:srgbClr val="000000"/>
                </a:solidFill>
                <a:latin typeface="Hammersmith One"/>
              </a:rPr>
              <a:t> "</a:t>
            </a:r>
            <a:r>
              <a:rPr lang="en-US" sz="2389" spc="-11" dirty="0" err="1">
                <a:solidFill>
                  <a:srgbClr val="000000"/>
                </a:solidFill>
                <a:latin typeface="Hammersmith One"/>
              </a:rPr>
              <a:t>Filmes</a:t>
            </a:r>
            <a:r>
              <a:rPr lang="en-US" sz="2389" spc="-11" dirty="0">
                <a:solidFill>
                  <a:srgbClr val="000000"/>
                </a:solidFill>
                <a:latin typeface="Hammersmith One"/>
              </a:rPr>
              <a:t> de Romance de </a:t>
            </a:r>
            <a:r>
              <a:rPr lang="en-US" sz="2389" spc="-11" dirty="0" err="1">
                <a:solidFill>
                  <a:srgbClr val="000000"/>
                </a:solidFill>
                <a:latin typeface="Hammersmith One"/>
              </a:rPr>
              <a:t>Época</a:t>
            </a:r>
            <a:r>
              <a:rPr lang="en-US" sz="2389" spc="-11" dirty="0">
                <a:solidFill>
                  <a:srgbClr val="000000"/>
                </a:solidFill>
                <a:latin typeface="Hammersmith One"/>
              </a:rPr>
              <a:t>" e decide usar a </a:t>
            </a:r>
            <a:r>
              <a:rPr lang="en-US" sz="2389" spc="-11" dirty="0" err="1">
                <a:solidFill>
                  <a:srgbClr val="000000"/>
                </a:solidFill>
                <a:latin typeface="Hammersmith One"/>
              </a:rPr>
              <a:t>plataforma</a:t>
            </a:r>
            <a:r>
              <a:rPr lang="en-US" sz="2389" spc="-11" dirty="0">
                <a:solidFill>
                  <a:srgbClr val="000000"/>
                </a:solidFill>
                <a:latin typeface="Hammersmith One"/>
              </a:rPr>
              <a:t> </a:t>
            </a:r>
            <a:r>
              <a:rPr lang="en-US" sz="2389" spc="-11" dirty="0" err="1">
                <a:solidFill>
                  <a:srgbClr val="000000"/>
                </a:solidFill>
                <a:latin typeface="Hammersmith One"/>
              </a:rPr>
              <a:t>HobbieSwitch</a:t>
            </a:r>
            <a:r>
              <a:rPr lang="en-US" sz="2389" spc="-11" dirty="0">
                <a:solidFill>
                  <a:srgbClr val="000000"/>
                </a:solidFill>
                <a:latin typeface="Hammersmith One"/>
              </a:rPr>
              <a:t> para </a:t>
            </a:r>
            <a:r>
              <a:rPr lang="en-US" sz="2389" spc="-11" dirty="0" err="1">
                <a:solidFill>
                  <a:srgbClr val="000000"/>
                </a:solidFill>
                <a:latin typeface="Hammersmith One"/>
              </a:rPr>
              <a:t>interagir</a:t>
            </a:r>
            <a:r>
              <a:rPr lang="en-US" sz="2389" spc="-11" dirty="0">
                <a:solidFill>
                  <a:srgbClr val="000000"/>
                </a:solidFill>
                <a:latin typeface="Hammersmith One"/>
              </a:rPr>
              <a:t> com um professor que </a:t>
            </a:r>
            <a:r>
              <a:rPr lang="en-US" sz="2389" spc="-11" dirty="0" err="1">
                <a:solidFill>
                  <a:srgbClr val="000000"/>
                </a:solidFill>
                <a:latin typeface="Hammersmith One"/>
              </a:rPr>
              <a:t>oferece</a:t>
            </a:r>
            <a:r>
              <a:rPr lang="en-US" sz="2389" spc="-11" dirty="0">
                <a:solidFill>
                  <a:srgbClr val="000000"/>
                </a:solidFill>
                <a:latin typeface="Hammersmith One"/>
              </a:rPr>
              <a:t> </a:t>
            </a:r>
            <a:r>
              <a:rPr lang="en-US" sz="2389" spc="-11" dirty="0" err="1">
                <a:solidFill>
                  <a:srgbClr val="000000"/>
                </a:solidFill>
                <a:latin typeface="Hammersmith One"/>
              </a:rPr>
              <a:t>orientação</a:t>
            </a:r>
            <a:r>
              <a:rPr lang="en-US" sz="2389" spc="-11" dirty="0">
                <a:solidFill>
                  <a:srgbClr val="000000"/>
                </a:solidFill>
                <a:latin typeface="Hammersmith One"/>
              </a:rPr>
              <a:t> </a:t>
            </a:r>
            <a:r>
              <a:rPr lang="en-US" sz="2389" spc="-11" dirty="0" err="1">
                <a:solidFill>
                  <a:srgbClr val="000000"/>
                </a:solidFill>
                <a:latin typeface="Hammersmith One"/>
              </a:rPr>
              <a:t>nesse</a:t>
            </a:r>
            <a:r>
              <a:rPr lang="en-US" sz="2389" spc="-11" dirty="0">
                <a:solidFill>
                  <a:srgbClr val="000000"/>
                </a:solidFill>
                <a:latin typeface="Hammersmith One"/>
              </a:rPr>
              <a:t> </a:t>
            </a:r>
            <a:r>
              <a:rPr lang="en-US" sz="2389" spc="-11" dirty="0" err="1">
                <a:solidFill>
                  <a:srgbClr val="000000"/>
                </a:solidFill>
                <a:latin typeface="Hammersmith One"/>
              </a:rPr>
              <a:t>tema</a:t>
            </a:r>
            <a:r>
              <a:rPr lang="en-US" sz="2389" spc="-11" dirty="0">
                <a:solidFill>
                  <a:srgbClr val="000000"/>
                </a:solidFill>
                <a:latin typeface="Hammersmith One"/>
              </a:rPr>
              <a:t>.</a:t>
            </a:r>
          </a:p>
          <a:p>
            <a:pPr marL="515887" lvl="1" indent="-257944" algn="just">
              <a:lnSpc>
                <a:spcPts val="3106"/>
              </a:lnSpc>
              <a:buFont typeface="Arial"/>
              <a:buChar char="•"/>
            </a:pPr>
            <a:r>
              <a:rPr lang="en-US" sz="2389" spc="-11" dirty="0" err="1">
                <a:solidFill>
                  <a:srgbClr val="000000"/>
                </a:solidFill>
                <a:latin typeface="Hammersmith One"/>
              </a:rPr>
              <a:t>Início</a:t>
            </a:r>
            <a:r>
              <a:rPr lang="en-US" sz="2389" spc="-11" dirty="0">
                <a:solidFill>
                  <a:srgbClr val="000000"/>
                </a:solidFill>
                <a:latin typeface="Hammersmith One"/>
              </a:rPr>
              <a:t> da </a:t>
            </a:r>
            <a:r>
              <a:rPr lang="en-US" sz="2389" spc="-11" dirty="0" err="1">
                <a:solidFill>
                  <a:srgbClr val="000000"/>
                </a:solidFill>
                <a:latin typeface="Hammersmith One"/>
              </a:rPr>
              <a:t>Interação</a:t>
            </a:r>
            <a:r>
              <a:rPr lang="en-US" sz="2389" spc="-11" dirty="0">
                <a:solidFill>
                  <a:srgbClr val="000000"/>
                </a:solidFill>
                <a:latin typeface="Hammersmith One"/>
              </a:rPr>
              <a:t>:</a:t>
            </a:r>
          </a:p>
          <a:p>
            <a:pPr marL="1031774" lvl="2" indent="-343925" algn="just">
              <a:lnSpc>
                <a:spcPts val="3106"/>
              </a:lnSpc>
              <a:buFont typeface="Arial"/>
              <a:buChar char="⚬"/>
            </a:pPr>
            <a:r>
              <a:rPr lang="en-US" sz="2389" spc="-11" dirty="0">
                <a:solidFill>
                  <a:srgbClr val="000000"/>
                </a:solidFill>
                <a:latin typeface="Hammersmith One"/>
              </a:rPr>
              <a:t>João </a:t>
            </a:r>
            <a:r>
              <a:rPr lang="en-US" sz="2389" spc="-11" dirty="0" err="1">
                <a:solidFill>
                  <a:srgbClr val="000000"/>
                </a:solidFill>
                <a:latin typeface="Hammersmith One"/>
              </a:rPr>
              <a:t>acessa</a:t>
            </a:r>
            <a:r>
              <a:rPr lang="en-US" sz="2389" spc="-11" dirty="0">
                <a:solidFill>
                  <a:srgbClr val="000000"/>
                </a:solidFill>
                <a:latin typeface="Hammersmith One"/>
              </a:rPr>
              <a:t> a </a:t>
            </a:r>
            <a:r>
              <a:rPr lang="en-US" sz="2389" spc="-11" dirty="0" err="1">
                <a:solidFill>
                  <a:srgbClr val="000000"/>
                </a:solidFill>
                <a:latin typeface="Hammersmith One"/>
              </a:rPr>
              <a:t>plataforma</a:t>
            </a:r>
            <a:r>
              <a:rPr lang="en-US" sz="2389" spc="-11" dirty="0">
                <a:solidFill>
                  <a:srgbClr val="000000"/>
                </a:solidFill>
                <a:latin typeface="Hammersmith One"/>
              </a:rPr>
              <a:t> </a:t>
            </a:r>
            <a:r>
              <a:rPr lang="en-US" sz="2389" spc="-11" dirty="0" err="1">
                <a:solidFill>
                  <a:srgbClr val="000000"/>
                </a:solidFill>
                <a:latin typeface="Hammersmith One"/>
              </a:rPr>
              <a:t>HobbieSwitch</a:t>
            </a:r>
            <a:r>
              <a:rPr lang="en-US" sz="2389" spc="-11" dirty="0">
                <a:solidFill>
                  <a:srgbClr val="000000"/>
                </a:solidFill>
                <a:latin typeface="Hammersmith One"/>
              </a:rPr>
              <a:t> e </a:t>
            </a:r>
            <a:r>
              <a:rPr lang="en-US" sz="2389" spc="-11" dirty="0" err="1">
                <a:solidFill>
                  <a:srgbClr val="000000"/>
                </a:solidFill>
                <a:latin typeface="Hammersmith One"/>
              </a:rPr>
              <a:t>procura</a:t>
            </a:r>
            <a:r>
              <a:rPr lang="en-US" sz="2389" spc="-11" dirty="0">
                <a:solidFill>
                  <a:srgbClr val="000000"/>
                </a:solidFill>
                <a:latin typeface="Hammersmith One"/>
              </a:rPr>
              <a:t> </a:t>
            </a:r>
            <a:r>
              <a:rPr lang="en-US" sz="2389" spc="-11" dirty="0" err="1">
                <a:solidFill>
                  <a:srgbClr val="000000"/>
                </a:solidFill>
                <a:latin typeface="Hammersmith One"/>
              </a:rPr>
              <a:t>por</a:t>
            </a:r>
            <a:r>
              <a:rPr lang="en-US" sz="2389" spc="-11" dirty="0">
                <a:solidFill>
                  <a:srgbClr val="000000"/>
                </a:solidFill>
                <a:latin typeface="Hammersmith One"/>
              </a:rPr>
              <a:t> usuários que </a:t>
            </a:r>
            <a:r>
              <a:rPr lang="en-US" sz="2389" spc="-11" dirty="0" err="1">
                <a:solidFill>
                  <a:srgbClr val="000000"/>
                </a:solidFill>
                <a:latin typeface="Hammersmith One"/>
              </a:rPr>
              <a:t>gostariam</a:t>
            </a:r>
            <a:r>
              <a:rPr lang="en-US" sz="2389" spc="-11" dirty="0">
                <a:solidFill>
                  <a:srgbClr val="000000"/>
                </a:solidFill>
                <a:latin typeface="Hammersmith One"/>
              </a:rPr>
              <a:t> de </a:t>
            </a:r>
            <a:r>
              <a:rPr lang="en-US" sz="2389" spc="-11" dirty="0" err="1">
                <a:solidFill>
                  <a:srgbClr val="000000"/>
                </a:solidFill>
                <a:latin typeface="Hammersmith One"/>
              </a:rPr>
              <a:t>ensinar</a:t>
            </a:r>
            <a:r>
              <a:rPr lang="en-US" sz="2389" spc="-11" dirty="0">
                <a:solidFill>
                  <a:srgbClr val="000000"/>
                </a:solidFill>
                <a:latin typeface="Hammersmith One"/>
              </a:rPr>
              <a:t> </a:t>
            </a:r>
            <a:r>
              <a:rPr lang="en-US" sz="2389" spc="-11" dirty="0" err="1">
                <a:solidFill>
                  <a:srgbClr val="000000"/>
                </a:solidFill>
                <a:latin typeface="Hammersmith One"/>
              </a:rPr>
              <a:t>sobre</a:t>
            </a:r>
            <a:r>
              <a:rPr lang="en-US" sz="2389" spc="-11" dirty="0">
                <a:solidFill>
                  <a:srgbClr val="000000"/>
                </a:solidFill>
                <a:latin typeface="Hammersmith One"/>
              </a:rPr>
              <a:t> </a:t>
            </a:r>
            <a:r>
              <a:rPr lang="en-US" sz="2389" spc="-11" dirty="0" err="1">
                <a:solidFill>
                  <a:srgbClr val="000000"/>
                </a:solidFill>
                <a:latin typeface="Hammersmith One"/>
              </a:rPr>
              <a:t>Filmes</a:t>
            </a:r>
            <a:r>
              <a:rPr lang="en-US" sz="2389" spc="-11" dirty="0">
                <a:solidFill>
                  <a:srgbClr val="000000"/>
                </a:solidFill>
                <a:latin typeface="Hammersmith One"/>
              </a:rPr>
              <a:t> de Romance de </a:t>
            </a:r>
            <a:r>
              <a:rPr lang="en-US" sz="2389" spc="-11" dirty="0" err="1">
                <a:solidFill>
                  <a:srgbClr val="000000"/>
                </a:solidFill>
                <a:latin typeface="Hammersmith One"/>
              </a:rPr>
              <a:t>Época</a:t>
            </a:r>
            <a:r>
              <a:rPr lang="en-US" sz="2389" spc="-11" dirty="0">
                <a:solidFill>
                  <a:srgbClr val="000000"/>
                </a:solidFill>
                <a:latin typeface="Hammersmith One"/>
              </a:rPr>
              <a:t>.</a:t>
            </a:r>
          </a:p>
          <a:p>
            <a:pPr marL="1031774" lvl="2" indent="-343925" algn="just">
              <a:lnSpc>
                <a:spcPts val="3106"/>
              </a:lnSpc>
              <a:buFont typeface="Arial"/>
              <a:buChar char="⚬"/>
            </a:pPr>
            <a:r>
              <a:rPr lang="en-US" sz="2389" spc="-11" dirty="0">
                <a:solidFill>
                  <a:srgbClr val="000000"/>
                </a:solidFill>
                <a:latin typeface="Hammersmith One"/>
              </a:rPr>
              <a:t>Ele </a:t>
            </a:r>
            <a:r>
              <a:rPr lang="en-US" sz="2389" spc="-11" dirty="0" err="1">
                <a:solidFill>
                  <a:srgbClr val="000000"/>
                </a:solidFill>
                <a:latin typeface="Hammersmith One"/>
              </a:rPr>
              <a:t>encontra</a:t>
            </a:r>
            <a:r>
              <a:rPr lang="en-US" sz="2389" spc="-11" dirty="0">
                <a:solidFill>
                  <a:srgbClr val="000000"/>
                </a:solidFill>
                <a:latin typeface="Hammersmith One"/>
              </a:rPr>
              <a:t> o </a:t>
            </a:r>
            <a:r>
              <a:rPr lang="en-US" sz="2389" spc="-11" dirty="0" err="1">
                <a:solidFill>
                  <a:srgbClr val="000000"/>
                </a:solidFill>
                <a:latin typeface="Hammersmith One"/>
              </a:rPr>
              <a:t>perfil</a:t>
            </a:r>
            <a:r>
              <a:rPr lang="en-US" sz="2389" spc="-11" dirty="0">
                <a:solidFill>
                  <a:srgbClr val="000000"/>
                </a:solidFill>
                <a:latin typeface="Hammersmith One"/>
              </a:rPr>
              <a:t> da Maria, que </a:t>
            </a:r>
            <a:r>
              <a:rPr lang="en-US" sz="2389" spc="-11" dirty="0" err="1">
                <a:solidFill>
                  <a:srgbClr val="000000"/>
                </a:solidFill>
                <a:latin typeface="Hammersmith One"/>
              </a:rPr>
              <a:t>listou</a:t>
            </a:r>
            <a:r>
              <a:rPr lang="en-US" sz="2389" spc="-11" dirty="0">
                <a:solidFill>
                  <a:srgbClr val="000000"/>
                </a:solidFill>
                <a:latin typeface="Hammersmith One"/>
              </a:rPr>
              <a:t> </a:t>
            </a:r>
            <a:r>
              <a:rPr lang="en-US" sz="2389" spc="-11" dirty="0" err="1">
                <a:solidFill>
                  <a:srgbClr val="000000"/>
                </a:solidFill>
                <a:latin typeface="Hammersmith One"/>
              </a:rPr>
              <a:t>este</a:t>
            </a:r>
            <a:r>
              <a:rPr lang="en-US" sz="2389" spc="-11" dirty="0">
                <a:solidFill>
                  <a:srgbClr val="000000"/>
                </a:solidFill>
                <a:latin typeface="Hammersmith One"/>
              </a:rPr>
              <a:t> </a:t>
            </a:r>
            <a:r>
              <a:rPr lang="en-US" sz="2389" spc="-11" dirty="0" err="1">
                <a:solidFill>
                  <a:srgbClr val="000000"/>
                </a:solidFill>
                <a:latin typeface="Hammersmith One"/>
              </a:rPr>
              <a:t>tópico</a:t>
            </a:r>
            <a:r>
              <a:rPr lang="en-US" sz="2389" spc="-11" dirty="0">
                <a:solidFill>
                  <a:srgbClr val="000000"/>
                </a:solidFill>
                <a:latin typeface="Hammersmith One"/>
              </a:rPr>
              <a:t> </a:t>
            </a:r>
            <a:r>
              <a:rPr lang="en-US" sz="2389" spc="-11" dirty="0" err="1">
                <a:solidFill>
                  <a:srgbClr val="000000"/>
                </a:solidFill>
                <a:latin typeface="Hammersmith One"/>
              </a:rPr>
              <a:t>como</a:t>
            </a:r>
            <a:r>
              <a:rPr lang="en-US" sz="2389" spc="-11" dirty="0">
                <a:solidFill>
                  <a:srgbClr val="000000"/>
                </a:solidFill>
                <a:latin typeface="Hammersmith One"/>
              </a:rPr>
              <a:t> </a:t>
            </a:r>
            <a:r>
              <a:rPr lang="en-US" sz="2389" spc="-11" dirty="0" err="1">
                <a:solidFill>
                  <a:srgbClr val="000000"/>
                </a:solidFill>
                <a:latin typeface="Hammersmith One"/>
              </a:rPr>
              <a:t>uma</a:t>
            </a:r>
            <a:r>
              <a:rPr lang="en-US" sz="2389" spc="-11" dirty="0">
                <a:solidFill>
                  <a:srgbClr val="000000"/>
                </a:solidFill>
                <a:latin typeface="Hammersmith One"/>
              </a:rPr>
              <a:t> de </a:t>
            </a:r>
            <a:r>
              <a:rPr lang="en-US" sz="2389" spc="-11" dirty="0" err="1">
                <a:solidFill>
                  <a:srgbClr val="000000"/>
                </a:solidFill>
                <a:latin typeface="Hammersmith One"/>
              </a:rPr>
              <a:t>suas</a:t>
            </a:r>
            <a:r>
              <a:rPr lang="en-US" sz="2389" spc="-11" dirty="0">
                <a:solidFill>
                  <a:srgbClr val="000000"/>
                </a:solidFill>
                <a:latin typeface="Hammersmith One"/>
              </a:rPr>
              <a:t> </a:t>
            </a:r>
            <a:r>
              <a:rPr lang="en-US" sz="2389" spc="-11" dirty="0" err="1">
                <a:solidFill>
                  <a:srgbClr val="000000"/>
                </a:solidFill>
                <a:latin typeface="Hammersmith One"/>
              </a:rPr>
              <a:t>áreas</a:t>
            </a:r>
            <a:r>
              <a:rPr lang="en-US" sz="2389" spc="-11" dirty="0">
                <a:solidFill>
                  <a:srgbClr val="000000"/>
                </a:solidFill>
                <a:latin typeface="Hammersmith One"/>
              </a:rPr>
              <a:t> de interesse </a:t>
            </a:r>
            <a:r>
              <a:rPr lang="en-US" sz="2389" spc="-11" dirty="0" err="1">
                <a:solidFill>
                  <a:srgbClr val="000000"/>
                </a:solidFill>
                <a:latin typeface="Hammersmith One"/>
              </a:rPr>
              <a:t>em</a:t>
            </a:r>
            <a:r>
              <a:rPr lang="en-US" sz="2389" spc="-11" dirty="0">
                <a:solidFill>
                  <a:srgbClr val="000000"/>
                </a:solidFill>
                <a:latin typeface="Hammersmith One"/>
              </a:rPr>
              <a:t> </a:t>
            </a:r>
            <a:r>
              <a:rPr lang="en-US" sz="2389" spc="-11" dirty="0" err="1">
                <a:solidFill>
                  <a:srgbClr val="000000"/>
                </a:solidFill>
                <a:latin typeface="Hammersmith One"/>
              </a:rPr>
              <a:t>ensinar</a:t>
            </a:r>
            <a:r>
              <a:rPr lang="en-US" sz="2389" spc="-11" dirty="0">
                <a:solidFill>
                  <a:srgbClr val="000000"/>
                </a:solidFill>
                <a:latin typeface="Hammersmith One"/>
              </a:rPr>
              <a:t>.</a:t>
            </a:r>
          </a:p>
          <a:p>
            <a:pPr marL="515887" lvl="1" indent="-257944" algn="just">
              <a:lnSpc>
                <a:spcPts val="3106"/>
              </a:lnSpc>
              <a:buFont typeface="Arial"/>
              <a:buChar char="•"/>
            </a:pPr>
            <a:r>
              <a:rPr lang="en-US" sz="2389" spc="-11" dirty="0" err="1">
                <a:solidFill>
                  <a:srgbClr val="000000"/>
                </a:solidFill>
                <a:latin typeface="Hammersmith One"/>
              </a:rPr>
              <a:t>Contato</a:t>
            </a:r>
            <a:r>
              <a:rPr lang="en-US" sz="2389" spc="-11" dirty="0">
                <a:solidFill>
                  <a:srgbClr val="000000"/>
                </a:solidFill>
                <a:latin typeface="Hammersmith One"/>
              </a:rPr>
              <a:t> </a:t>
            </a:r>
            <a:r>
              <a:rPr lang="en-US" sz="2389" spc="-11" dirty="0" err="1">
                <a:solidFill>
                  <a:srgbClr val="000000"/>
                </a:solidFill>
                <a:latin typeface="Hammersmith One"/>
              </a:rPr>
              <a:t>Inicial</a:t>
            </a:r>
            <a:r>
              <a:rPr lang="en-US" sz="2389" spc="-11" dirty="0">
                <a:solidFill>
                  <a:srgbClr val="000000"/>
                </a:solidFill>
                <a:latin typeface="Hammersmith One"/>
              </a:rPr>
              <a:t>:</a:t>
            </a:r>
          </a:p>
          <a:p>
            <a:pPr marL="1031774" lvl="2" indent="-343925" algn="just">
              <a:lnSpc>
                <a:spcPts val="3106"/>
              </a:lnSpc>
              <a:buFont typeface="Arial"/>
              <a:buChar char="⚬"/>
            </a:pPr>
            <a:r>
              <a:rPr lang="en-US" sz="2389" spc="-11" dirty="0">
                <a:solidFill>
                  <a:srgbClr val="000000"/>
                </a:solidFill>
                <a:latin typeface="Hammersmith One"/>
              </a:rPr>
              <a:t>João </a:t>
            </a:r>
            <a:r>
              <a:rPr lang="en-US" sz="2389" spc="-11" dirty="0" err="1">
                <a:solidFill>
                  <a:srgbClr val="000000"/>
                </a:solidFill>
                <a:latin typeface="Hammersmith One"/>
              </a:rPr>
              <a:t>inicia</a:t>
            </a:r>
            <a:r>
              <a:rPr lang="en-US" sz="2389" spc="-11" dirty="0">
                <a:solidFill>
                  <a:srgbClr val="000000"/>
                </a:solidFill>
                <a:latin typeface="Hammersmith One"/>
              </a:rPr>
              <a:t> um chat com Maria </a:t>
            </a:r>
            <a:r>
              <a:rPr lang="en-US" sz="2389" spc="-11" dirty="0" err="1">
                <a:solidFill>
                  <a:srgbClr val="000000"/>
                </a:solidFill>
                <a:latin typeface="Hammersmith One"/>
              </a:rPr>
              <a:t>através</a:t>
            </a:r>
            <a:r>
              <a:rPr lang="en-US" sz="2389" spc="-11" dirty="0">
                <a:solidFill>
                  <a:srgbClr val="000000"/>
                </a:solidFill>
                <a:latin typeface="Hammersmith One"/>
              </a:rPr>
              <a:t> da </a:t>
            </a:r>
            <a:r>
              <a:rPr lang="en-US" sz="2389" spc="-11" dirty="0" err="1">
                <a:solidFill>
                  <a:srgbClr val="000000"/>
                </a:solidFill>
                <a:latin typeface="Hammersmith One"/>
              </a:rPr>
              <a:t>plataforma</a:t>
            </a:r>
            <a:r>
              <a:rPr lang="en-US" sz="2389" spc="-11" dirty="0">
                <a:solidFill>
                  <a:srgbClr val="000000"/>
                </a:solidFill>
                <a:latin typeface="Hammersmith One"/>
              </a:rPr>
              <a:t>, </a:t>
            </a:r>
            <a:r>
              <a:rPr lang="en-US" sz="2389" spc="-11" dirty="0" err="1">
                <a:solidFill>
                  <a:srgbClr val="000000"/>
                </a:solidFill>
                <a:latin typeface="Hammersmith One"/>
              </a:rPr>
              <a:t>após</a:t>
            </a:r>
            <a:r>
              <a:rPr lang="en-US" sz="2389" spc="-11" dirty="0">
                <a:solidFill>
                  <a:srgbClr val="000000"/>
                </a:solidFill>
                <a:latin typeface="Hammersmith One"/>
              </a:rPr>
              <a:t> a </a:t>
            </a:r>
            <a:r>
              <a:rPr lang="en-US" sz="2389" spc="-11" dirty="0" err="1">
                <a:solidFill>
                  <a:srgbClr val="000000"/>
                </a:solidFill>
                <a:latin typeface="Hammersmith One"/>
              </a:rPr>
              <a:t>mesma</a:t>
            </a:r>
            <a:r>
              <a:rPr lang="en-US" sz="2389" spc="-11" dirty="0">
                <a:solidFill>
                  <a:srgbClr val="000000"/>
                </a:solidFill>
                <a:latin typeface="Hammersmith One"/>
              </a:rPr>
              <a:t> </a:t>
            </a:r>
            <a:r>
              <a:rPr lang="en-US" sz="2389" spc="-11" dirty="0" err="1">
                <a:solidFill>
                  <a:srgbClr val="000000"/>
                </a:solidFill>
                <a:latin typeface="Hammersmith One"/>
              </a:rPr>
              <a:t>aceitar</a:t>
            </a:r>
            <a:r>
              <a:rPr lang="en-US" sz="2389" spc="-11" dirty="0">
                <a:solidFill>
                  <a:srgbClr val="000000"/>
                </a:solidFill>
                <a:latin typeface="Hammersmith One"/>
              </a:rPr>
              <a:t> a </a:t>
            </a:r>
            <a:r>
              <a:rPr lang="en-US" sz="2389" spc="-11" dirty="0" err="1">
                <a:solidFill>
                  <a:srgbClr val="000000"/>
                </a:solidFill>
                <a:latin typeface="Hammersmith One"/>
              </a:rPr>
              <a:t>interação</a:t>
            </a:r>
            <a:r>
              <a:rPr lang="en-US" sz="2389" spc="-11" dirty="0">
                <a:solidFill>
                  <a:srgbClr val="000000"/>
                </a:solidFill>
                <a:latin typeface="Hammersmith One"/>
              </a:rPr>
              <a:t>.</a:t>
            </a:r>
          </a:p>
          <a:p>
            <a:pPr marL="1031774" lvl="2" indent="-343925" algn="just">
              <a:lnSpc>
                <a:spcPts val="3106"/>
              </a:lnSpc>
              <a:buFont typeface="Arial"/>
              <a:buChar char="⚬"/>
            </a:pPr>
            <a:r>
              <a:rPr lang="en-US" sz="2389" spc="-11" dirty="0">
                <a:solidFill>
                  <a:srgbClr val="000000"/>
                </a:solidFill>
                <a:latin typeface="Hammersmith One"/>
              </a:rPr>
              <a:t>Ele </a:t>
            </a:r>
            <a:r>
              <a:rPr lang="en-US" sz="2389" spc="-11" dirty="0" err="1">
                <a:solidFill>
                  <a:srgbClr val="000000"/>
                </a:solidFill>
                <a:latin typeface="Hammersmith One"/>
              </a:rPr>
              <a:t>expressa</a:t>
            </a:r>
            <a:r>
              <a:rPr lang="en-US" sz="2389" spc="-11" dirty="0">
                <a:solidFill>
                  <a:srgbClr val="000000"/>
                </a:solidFill>
                <a:latin typeface="Hammersmith One"/>
              </a:rPr>
              <a:t> </a:t>
            </a:r>
            <a:r>
              <a:rPr lang="en-US" sz="2389" spc="-11" dirty="0" err="1">
                <a:solidFill>
                  <a:srgbClr val="000000"/>
                </a:solidFill>
                <a:latin typeface="Hammersmith One"/>
              </a:rPr>
              <a:t>seu</a:t>
            </a:r>
            <a:r>
              <a:rPr lang="en-US" sz="2389" spc="-11" dirty="0">
                <a:solidFill>
                  <a:srgbClr val="000000"/>
                </a:solidFill>
                <a:latin typeface="Hammersmith One"/>
              </a:rPr>
              <a:t> interesse </a:t>
            </a:r>
            <a:r>
              <a:rPr lang="en-US" sz="2389" spc="-11" dirty="0" err="1">
                <a:solidFill>
                  <a:srgbClr val="000000"/>
                </a:solidFill>
                <a:latin typeface="Hammersmith One"/>
              </a:rPr>
              <a:t>específico</a:t>
            </a:r>
            <a:r>
              <a:rPr lang="en-US" sz="2389" spc="-11" dirty="0">
                <a:solidFill>
                  <a:srgbClr val="000000"/>
                </a:solidFill>
                <a:latin typeface="Hammersmith One"/>
              </a:rPr>
              <a:t> </a:t>
            </a:r>
            <a:r>
              <a:rPr lang="en-US" sz="2389" spc="-11" dirty="0" err="1">
                <a:solidFill>
                  <a:srgbClr val="000000"/>
                </a:solidFill>
                <a:latin typeface="Hammersmith One"/>
              </a:rPr>
              <a:t>em</a:t>
            </a:r>
            <a:r>
              <a:rPr lang="en-US" sz="2389" spc="-11" dirty="0">
                <a:solidFill>
                  <a:srgbClr val="000000"/>
                </a:solidFill>
                <a:latin typeface="Hammersmith One"/>
              </a:rPr>
              <a:t> </a:t>
            </a:r>
            <a:r>
              <a:rPr lang="en-US" sz="2389" spc="-11" dirty="0" err="1">
                <a:solidFill>
                  <a:srgbClr val="000000"/>
                </a:solidFill>
                <a:latin typeface="Hammersmith One"/>
              </a:rPr>
              <a:t>aprender</a:t>
            </a:r>
            <a:r>
              <a:rPr lang="en-US" sz="2389" spc="-11" dirty="0">
                <a:solidFill>
                  <a:srgbClr val="000000"/>
                </a:solidFill>
                <a:latin typeface="Hammersmith One"/>
              </a:rPr>
              <a:t> </a:t>
            </a:r>
            <a:r>
              <a:rPr lang="en-US" sz="2389" spc="-11" dirty="0" err="1">
                <a:solidFill>
                  <a:srgbClr val="000000"/>
                </a:solidFill>
                <a:latin typeface="Hammersmith One"/>
              </a:rPr>
              <a:t>mais</a:t>
            </a:r>
            <a:r>
              <a:rPr lang="en-US" sz="2389" spc="-11" dirty="0">
                <a:solidFill>
                  <a:srgbClr val="000000"/>
                </a:solidFill>
                <a:latin typeface="Hammersmith One"/>
              </a:rPr>
              <a:t> </a:t>
            </a:r>
            <a:r>
              <a:rPr lang="en-US" sz="2389" spc="-11" dirty="0" err="1">
                <a:solidFill>
                  <a:srgbClr val="000000"/>
                </a:solidFill>
                <a:latin typeface="Hammersmith One"/>
              </a:rPr>
              <a:t>sobre</a:t>
            </a:r>
            <a:r>
              <a:rPr lang="en-US" sz="2389" spc="-11" dirty="0">
                <a:solidFill>
                  <a:srgbClr val="000000"/>
                </a:solidFill>
                <a:latin typeface="Hammersmith One"/>
              </a:rPr>
              <a:t> a </a:t>
            </a:r>
            <a:r>
              <a:rPr lang="en-US" sz="2389" spc="-11" dirty="0" err="1">
                <a:solidFill>
                  <a:srgbClr val="000000"/>
                </a:solidFill>
                <a:latin typeface="Hammersmith One"/>
              </a:rPr>
              <a:t>história</a:t>
            </a:r>
            <a:r>
              <a:rPr lang="en-US" sz="2389" spc="-11" dirty="0">
                <a:solidFill>
                  <a:srgbClr val="000000"/>
                </a:solidFill>
                <a:latin typeface="Hammersmith One"/>
              </a:rPr>
              <a:t>, </a:t>
            </a:r>
            <a:r>
              <a:rPr lang="en-US" sz="2389" spc="-11" dirty="0" err="1">
                <a:solidFill>
                  <a:srgbClr val="000000"/>
                </a:solidFill>
                <a:latin typeface="Hammersmith One"/>
              </a:rPr>
              <a:t>características</a:t>
            </a:r>
            <a:r>
              <a:rPr lang="en-US" sz="2389" spc="-11" dirty="0">
                <a:solidFill>
                  <a:srgbClr val="000000"/>
                </a:solidFill>
                <a:latin typeface="Hammersmith One"/>
              </a:rPr>
              <a:t> e </a:t>
            </a:r>
            <a:r>
              <a:rPr lang="en-US" sz="2389" spc="-11" dirty="0" err="1">
                <a:solidFill>
                  <a:srgbClr val="000000"/>
                </a:solidFill>
                <a:latin typeface="Hammersmith One"/>
              </a:rPr>
              <a:t>análises</a:t>
            </a:r>
            <a:r>
              <a:rPr lang="en-US" sz="2389" spc="-11" dirty="0">
                <a:solidFill>
                  <a:srgbClr val="000000"/>
                </a:solidFill>
                <a:latin typeface="Hammersmith One"/>
              </a:rPr>
              <a:t> de </a:t>
            </a:r>
            <a:r>
              <a:rPr lang="en-US" sz="2389" spc="-11" dirty="0" err="1">
                <a:solidFill>
                  <a:srgbClr val="000000"/>
                </a:solidFill>
                <a:latin typeface="Hammersmith One"/>
              </a:rPr>
              <a:t>filmes</a:t>
            </a:r>
            <a:r>
              <a:rPr lang="en-US" sz="2389" spc="-11" dirty="0">
                <a:solidFill>
                  <a:srgbClr val="000000"/>
                </a:solidFill>
                <a:latin typeface="Hammersmith One"/>
              </a:rPr>
              <a:t> </a:t>
            </a:r>
            <a:r>
              <a:rPr lang="en-US" sz="2389" spc="-11" dirty="0" err="1">
                <a:solidFill>
                  <a:srgbClr val="000000"/>
                </a:solidFill>
                <a:latin typeface="Hammersmith One"/>
              </a:rPr>
              <a:t>desse</a:t>
            </a:r>
            <a:r>
              <a:rPr lang="en-US" sz="2389" spc="-11" dirty="0">
                <a:solidFill>
                  <a:srgbClr val="000000"/>
                </a:solidFill>
                <a:latin typeface="Hammersmith One"/>
              </a:rPr>
              <a:t> </a:t>
            </a:r>
            <a:r>
              <a:rPr lang="en-US" sz="2389" spc="-11" dirty="0" err="1">
                <a:solidFill>
                  <a:srgbClr val="000000"/>
                </a:solidFill>
                <a:latin typeface="Hammersmith One"/>
              </a:rPr>
              <a:t>gênero</a:t>
            </a:r>
            <a:r>
              <a:rPr lang="en-US" sz="2389" spc="-11" dirty="0">
                <a:solidFill>
                  <a:srgbClr val="000000"/>
                </a:solidFill>
                <a:latin typeface="Hammersmith One"/>
              </a:rPr>
              <a:t>.</a:t>
            </a:r>
          </a:p>
          <a:p>
            <a:pPr marL="515887" lvl="1" indent="-257944" algn="just">
              <a:lnSpc>
                <a:spcPts val="3106"/>
              </a:lnSpc>
              <a:buFont typeface="Arial"/>
              <a:buChar char="•"/>
            </a:pPr>
            <a:r>
              <a:rPr lang="en-US" sz="2389" spc="-11" dirty="0" err="1">
                <a:solidFill>
                  <a:srgbClr val="000000"/>
                </a:solidFill>
                <a:latin typeface="Hammersmith One"/>
              </a:rPr>
              <a:t>Questionário</a:t>
            </a:r>
            <a:r>
              <a:rPr lang="en-US" sz="2389" spc="-11" dirty="0">
                <a:solidFill>
                  <a:srgbClr val="000000"/>
                </a:solidFill>
                <a:latin typeface="Hammersmith One"/>
              </a:rPr>
              <a:t> </a:t>
            </a:r>
            <a:r>
              <a:rPr lang="en-US" sz="2389" spc="-11" dirty="0" err="1">
                <a:solidFill>
                  <a:srgbClr val="000000"/>
                </a:solidFill>
                <a:latin typeface="Hammersmith One"/>
              </a:rPr>
              <a:t>Padrão</a:t>
            </a:r>
            <a:r>
              <a:rPr lang="en-US" sz="2389" spc="-11" dirty="0">
                <a:solidFill>
                  <a:srgbClr val="000000"/>
                </a:solidFill>
                <a:latin typeface="Hammersmith One"/>
              </a:rPr>
              <a:t>:</a:t>
            </a:r>
          </a:p>
          <a:p>
            <a:pPr marL="1031774" lvl="2" indent="-343925" algn="just">
              <a:lnSpc>
                <a:spcPts val="3106"/>
              </a:lnSpc>
              <a:buFont typeface="Arial"/>
              <a:buChar char="⚬"/>
            </a:pPr>
            <a:r>
              <a:rPr lang="en-US" sz="2389" spc="-11" dirty="0">
                <a:solidFill>
                  <a:srgbClr val="000000"/>
                </a:solidFill>
                <a:latin typeface="Hammersmith One"/>
              </a:rPr>
              <a:t>Maria </a:t>
            </a:r>
            <a:r>
              <a:rPr lang="en-US" sz="2389" spc="-11" dirty="0" err="1">
                <a:solidFill>
                  <a:srgbClr val="000000"/>
                </a:solidFill>
                <a:latin typeface="Hammersmith One"/>
              </a:rPr>
              <a:t>envia</a:t>
            </a:r>
            <a:r>
              <a:rPr lang="en-US" sz="2389" spc="-11" dirty="0">
                <a:solidFill>
                  <a:srgbClr val="000000"/>
                </a:solidFill>
                <a:latin typeface="Hammersmith One"/>
              </a:rPr>
              <a:t> a João um </a:t>
            </a:r>
            <a:r>
              <a:rPr lang="en-US" sz="2389" spc="-11" dirty="0" err="1">
                <a:solidFill>
                  <a:srgbClr val="000000"/>
                </a:solidFill>
                <a:latin typeface="Hammersmith One"/>
              </a:rPr>
              <a:t>questionário</a:t>
            </a:r>
            <a:r>
              <a:rPr lang="en-US" sz="2389" spc="-11" dirty="0">
                <a:solidFill>
                  <a:srgbClr val="000000"/>
                </a:solidFill>
                <a:latin typeface="Hammersmith One"/>
              </a:rPr>
              <a:t> </a:t>
            </a:r>
            <a:r>
              <a:rPr lang="en-US" sz="2389" spc="-11" dirty="0" err="1">
                <a:solidFill>
                  <a:srgbClr val="000000"/>
                </a:solidFill>
                <a:latin typeface="Hammersmith One"/>
              </a:rPr>
              <a:t>padrão</a:t>
            </a:r>
            <a:r>
              <a:rPr lang="en-US" sz="2389" spc="-11" dirty="0">
                <a:solidFill>
                  <a:srgbClr val="000000"/>
                </a:solidFill>
                <a:latin typeface="Hammersmith One"/>
              </a:rPr>
              <a:t> para </a:t>
            </a:r>
            <a:r>
              <a:rPr lang="en-US" sz="2389" spc="-11" dirty="0" err="1">
                <a:solidFill>
                  <a:srgbClr val="000000"/>
                </a:solidFill>
                <a:latin typeface="Hammersmith One"/>
              </a:rPr>
              <a:t>entender</a:t>
            </a:r>
            <a:r>
              <a:rPr lang="en-US" sz="2389" spc="-11" dirty="0">
                <a:solidFill>
                  <a:srgbClr val="000000"/>
                </a:solidFill>
                <a:latin typeface="Hammersmith One"/>
              </a:rPr>
              <a:t> </a:t>
            </a:r>
            <a:r>
              <a:rPr lang="en-US" sz="2389" spc="-11" dirty="0" err="1">
                <a:solidFill>
                  <a:srgbClr val="000000"/>
                </a:solidFill>
                <a:latin typeface="Hammersmith One"/>
              </a:rPr>
              <a:t>melhor</a:t>
            </a:r>
            <a:r>
              <a:rPr lang="en-US" sz="2389" spc="-11" dirty="0">
                <a:solidFill>
                  <a:srgbClr val="000000"/>
                </a:solidFill>
                <a:latin typeface="Hammersmith One"/>
              </a:rPr>
              <a:t> </a:t>
            </a:r>
            <a:r>
              <a:rPr lang="en-US" sz="2389" spc="-11" dirty="0" err="1">
                <a:solidFill>
                  <a:srgbClr val="000000"/>
                </a:solidFill>
                <a:latin typeface="Hammersmith One"/>
              </a:rPr>
              <a:t>seus</a:t>
            </a:r>
            <a:r>
              <a:rPr lang="en-US" sz="2389" spc="-11" dirty="0">
                <a:solidFill>
                  <a:srgbClr val="000000"/>
                </a:solidFill>
                <a:latin typeface="Hammersmith One"/>
              </a:rPr>
              <a:t> interesses </a:t>
            </a:r>
            <a:r>
              <a:rPr lang="en-US" sz="2389" spc="-11" dirty="0" err="1">
                <a:solidFill>
                  <a:srgbClr val="000000"/>
                </a:solidFill>
                <a:latin typeface="Hammersmith One"/>
              </a:rPr>
              <a:t>específicos</a:t>
            </a:r>
            <a:r>
              <a:rPr lang="en-US" sz="2389" spc="-11" dirty="0">
                <a:solidFill>
                  <a:srgbClr val="000000"/>
                </a:solidFill>
                <a:latin typeface="Hammersmith One"/>
              </a:rPr>
              <a:t>, </a:t>
            </a:r>
            <a:r>
              <a:rPr lang="en-US" sz="2389" spc="-11" dirty="0" err="1">
                <a:solidFill>
                  <a:srgbClr val="000000"/>
                </a:solidFill>
                <a:latin typeface="Hammersmith One"/>
              </a:rPr>
              <a:t>filmes</a:t>
            </a:r>
            <a:r>
              <a:rPr lang="en-US" sz="2389" spc="-11" dirty="0">
                <a:solidFill>
                  <a:srgbClr val="000000"/>
                </a:solidFill>
                <a:latin typeface="Hammersmith One"/>
              </a:rPr>
              <a:t> </a:t>
            </a:r>
            <a:r>
              <a:rPr lang="en-US" sz="2389" spc="-11" dirty="0" err="1">
                <a:solidFill>
                  <a:srgbClr val="000000"/>
                </a:solidFill>
                <a:latin typeface="Hammersmith One"/>
              </a:rPr>
              <a:t>favoritos</a:t>
            </a:r>
            <a:r>
              <a:rPr lang="en-US" sz="2389" spc="-11" dirty="0">
                <a:solidFill>
                  <a:srgbClr val="000000"/>
                </a:solidFill>
                <a:latin typeface="Hammersmith One"/>
              </a:rPr>
              <a:t> </a:t>
            </a:r>
            <a:r>
              <a:rPr lang="en-US" sz="2389" spc="-11" dirty="0" err="1">
                <a:solidFill>
                  <a:srgbClr val="000000"/>
                </a:solidFill>
                <a:latin typeface="Hammersmith One"/>
              </a:rPr>
              <a:t>dentro</a:t>
            </a:r>
            <a:r>
              <a:rPr lang="en-US" sz="2389" spc="-11" dirty="0">
                <a:solidFill>
                  <a:srgbClr val="000000"/>
                </a:solidFill>
                <a:latin typeface="Hammersmith One"/>
              </a:rPr>
              <a:t> </a:t>
            </a:r>
            <a:r>
              <a:rPr lang="en-US" sz="2389" spc="-11" dirty="0" err="1">
                <a:solidFill>
                  <a:srgbClr val="000000"/>
                </a:solidFill>
                <a:latin typeface="Hammersmith One"/>
              </a:rPr>
              <a:t>desse</a:t>
            </a:r>
            <a:r>
              <a:rPr lang="en-US" sz="2389" spc="-11" dirty="0">
                <a:solidFill>
                  <a:srgbClr val="000000"/>
                </a:solidFill>
                <a:latin typeface="Hammersmith One"/>
              </a:rPr>
              <a:t> </a:t>
            </a:r>
            <a:r>
              <a:rPr lang="en-US" sz="2389" spc="-11" dirty="0" err="1">
                <a:solidFill>
                  <a:srgbClr val="000000"/>
                </a:solidFill>
                <a:latin typeface="Hammersmith One"/>
              </a:rPr>
              <a:t>gênero</a:t>
            </a:r>
            <a:r>
              <a:rPr lang="en-US" sz="2389" spc="-11" dirty="0">
                <a:solidFill>
                  <a:srgbClr val="000000"/>
                </a:solidFill>
                <a:latin typeface="Hammersmith One"/>
              </a:rPr>
              <a:t>, </a:t>
            </a:r>
            <a:r>
              <a:rPr lang="en-US" sz="2389" spc="-11" dirty="0" err="1">
                <a:solidFill>
                  <a:srgbClr val="000000"/>
                </a:solidFill>
                <a:latin typeface="Hammersmith One"/>
              </a:rPr>
              <a:t>disponibilidade</a:t>
            </a:r>
            <a:r>
              <a:rPr lang="en-US" sz="2389" spc="-11" dirty="0">
                <a:solidFill>
                  <a:srgbClr val="000000"/>
                </a:solidFill>
                <a:latin typeface="Hammersmith One"/>
              </a:rPr>
              <a:t> de tempo para </a:t>
            </a:r>
            <a:r>
              <a:rPr lang="en-US" sz="2389" spc="-11" dirty="0" err="1">
                <a:solidFill>
                  <a:srgbClr val="000000"/>
                </a:solidFill>
                <a:latin typeface="Hammersmith One"/>
              </a:rPr>
              <a:t>estudo</a:t>
            </a:r>
            <a:r>
              <a:rPr lang="en-US" sz="2389" spc="-11" dirty="0">
                <a:solidFill>
                  <a:srgbClr val="000000"/>
                </a:solidFill>
                <a:latin typeface="Hammersmith One"/>
              </a:rPr>
              <a:t>, entre outros </a:t>
            </a:r>
            <a:r>
              <a:rPr lang="en-US" sz="2389" spc="-11" dirty="0" err="1">
                <a:solidFill>
                  <a:srgbClr val="000000"/>
                </a:solidFill>
                <a:latin typeface="Hammersmith One"/>
              </a:rPr>
              <a:t>detalhes</a:t>
            </a:r>
            <a:r>
              <a:rPr lang="en-US" sz="2389" spc="-11" dirty="0">
                <a:solidFill>
                  <a:srgbClr val="000000"/>
                </a:solidFill>
                <a:latin typeface="Hammersmith One"/>
              </a:rPr>
              <a:t> </a:t>
            </a:r>
            <a:r>
              <a:rPr lang="en-US" sz="2389" spc="-11" dirty="0" err="1">
                <a:solidFill>
                  <a:srgbClr val="000000"/>
                </a:solidFill>
                <a:latin typeface="Hammersmith One"/>
              </a:rPr>
              <a:t>relevantes</a:t>
            </a:r>
            <a:r>
              <a:rPr lang="en-US" sz="2389" spc="-11" dirty="0">
                <a:solidFill>
                  <a:srgbClr val="000000"/>
                </a:solidFill>
                <a:latin typeface="Hammersmith One"/>
              </a:rPr>
              <a:t>.</a:t>
            </a:r>
          </a:p>
          <a:p>
            <a:pPr marL="515887" lvl="1" indent="-257944" algn="just">
              <a:lnSpc>
                <a:spcPts val="3106"/>
              </a:lnSpc>
              <a:buFont typeface="Arial"/>
              <a:buChar char="•"/>
            </a:pPr>
            <a:r>
              <a:rPr lang="en-US" sz="2389" spc="-11" dirty="0" err="1">
                <a:solidFill>
                  <a:srgbClr val="000000"/>
                </a:solidFill>
                <a:latin typeface="Hammersmith One"/>
              </a:rPr>
              <a:t>Checagem</a:t>
            </a:r>
            <a:r>
              <a:rPr lang="en-US" sz="2389" spc="-11" dirty="0">
                <a:solidFill>
                  <a:srgbClr val="000000"/>
                </a:solidFill>
                <a:latin typeface="Hammersmith One"/>
              </a:rPr>
              <a:t> de </a:t>
            </a:r>
            <a:r>
              <a:rPr lang="en-US" sz="2389" spc="-11" dirty="0" err="1">
                <a:solidFill>
                  <a:srgbClr val="000000"/>
                </a:solidFill>
                <a:latin typeface="Hammersmith One"/>
              </a:rPr>
              <a:t>Disponibilidade</a:t>
            </a:r>
            <a:r>
              <a:rPr lang="en-US" sz="2389" spc="-11" dirty="0">
                <a:solidFill>
                  <a:srgbClr val="000000"/>
                </a:solidFill>
                <a:latin typeface="Hammersmith One"/>
              </a:rPr>
              <a:t>:</a:t>
            </a:r>
          </a:p>
          <a:p>
            <a:pPr marL="1031774" lvl="2" indent="-343925" algn="just">
              <a:lnSpc>
                <a:spcPts val="3106"/>
              </a:lnSpc>
              <a:buFont typeface="Arial"/>
              <a:buChar char="⚬"/>
            </a:pPr>
            <a:r>
              <a:rPr lang="en-US" sz="2389" spc="-11" dirty="0">
                <a:solidFill>
                  <a:srgbClr val="000000"/>
                </a:solidFill>
                <a:latin typeface="Hammersmith One"/>
              </a:rPr>
              <a:t>Eles </a:t>
            </a:r>
            <a:r>
              <a:rPr lang="en-US" sz="2389" spc="-11" dirty="0" err="1">
                <a:solidFill>
                  <a:srgbClr val="000000"/>
                </a:solidFill>
                <a:latin typeface="Hammersmith One"/>
              </a:rPr>
              <a:t>trocam</a:t>
            </a:r>
            <a:r>
              <a:rPr lang="en-US" sz="2389" spc="-11" dirty="0">
                <a:solidFill>
                  <a:srgbClr val="000000"/>
                </a:solidFill>
                <a:latin typeface="Hammersmith One"/>
              </a:rPr>
              <a:t> </a:t>
            </a:r>
            <a:r>
              <a:rPr lang="en-US" sz="2389" spc="-11" dirty="0" err="1">
                <a:solidFill>
                  <a:srgbClr val="000000"/>
                </a:solidFill>
                <a:latin typeface="Hammersmith One"/>
              </a:rPr>
              <a:t>informações</a:t>
            </a:r>
            <a:r>
              <a:rPr lang="en-US" sz="2389" spc="-11" dirty="0">
                <a:solidFill>
                  <a:srgbClr val="000000"/>
                </a:solidFill>
                <a:latin typeface="Hammersmith One"/>
              </a:rPr>
              <a:t> </a:t>
            </a:r>
            <a:r>
              <a:rPr lang="en-US" sz="2389" spc="-11" dirty="0" err="1">
                <a:solidFill>
                  <a:srgbClr val="000000"/>
                </a:solidFill>
                <a:latin typeface="Hammersmith One"/>
              </a:rPr>
              <a:t>sobre</a:t>
            </a:r>
            <a:r>
              <a:rPr lang="en-US" sz="2389" spc="-11" dirty="0">
                <a:solidFill>
                  <a:srgbClr val="000000"/>
                </a:solidFill>
                <a:latin typeface="Hammersmith One"/>
              </a:rPr>
              <a:t> </a:t>
            </a:r>
            <a:r>
              <a:rPr lang="en-US" sz="2389" spc="-11" dirty="0" err="1">
                <a:solidFill>
                  <a:srgbClr val="000000"/>
                </a:solidFill>
                <a:latin typeface="Hammersmith One"/>
              </a:rPr>
              <a:t>os</a:t>
            </a:r>
            <a:r>
              <a:rPr lang="en-US" sz="2389" spc="-11" dirty="0">
                <a:solidFill>
                  <a:srgbClr val="000000"/>
                </a:solidFill>
                <a:latin typeface="Hammersmith One"/>
              </a:rPr>
              <a:t> </a:t>
            </a:r>
            <a:r>
              <a:rPr lang="en-US" sz="2389" spc="-11" dirty="0" err="1">
                <a:solidFill>
                  <a:srgbClr val="000000"/>
                </a:solidFill>
                <a:latin typeface="Hammersmith One"/>
              </a:rPr>
              <a:t>horários</a:t>
            </a:r>
            <a:r>
              <a:rPr lang="en-US" sz="2389" spc="-11" dirty="0">
                <a:solidFill>
                  <a:srgbClr val="000000"/>
                </a:solidFill>
                <a:latin typeface="Hammersmith One"/>
              </a:rPr>
              <a:t> </a:t>
            </a:r>
            <a:r>
              <a:rPr lang="en-US" sz="2389" spc="-11" dirty="0" err="1">
                <a:solidFill>
                  <a:srgbClr val="000000"/>
                </a:solidFill>
                <a:latin typeface="Hammersmith One"/>
              </a:rPr>
              <a:t>disponíveis</a:t>
            </a:r>
            <a:r>
              <a:rPr lang="en-US" sz="2389" spc="-11" dirty="0">
                <a:solidFill>
                  <a:srgbClr val="000000"/>
                </a:solidFill>
                <a:latin typeface="Hammersmith One"/>
              </a:rPr>
              <a:t> para </a:t>
            </a:r>
            <a:r>
              <a:rPr lang="en-US" sz="2389" spc="-11" dirty="0" err="1">
                <a:solidFill>
                  <a:srgbClr val="000000"/>
                </a:solidFill>
                <a:latin typeface="Hammersmith One"/>
              </a:rPr>
              <a:t>sessões</a:t>
            </a:r>
            <a:r>
              <a:rPr lang="en-US" sz="2389" spc="-11" dirty="0">
                <a:solidFill>
                  <a:srgbClr val="000000"/>
                </a:solidFill>
                <a:latin typeface="Hammersmith One"/>
              </a:rPr>
              <a:t> de </a:t>
            </a:r>
            <a:r>
              <a:rPr lang="en-US" sz="2389" spc="-11" dirty="0" err="1">
                <a:solidFill>
                  <a:srgbClr val="000000"/>
                </a:solidFill>
                <a:latin typeface="Hammersmith One"/>
              </a:rPr>
              <a:t>estudo</a:t>
            </a:r>
            <a:r>
              <a:rPr lang="en-US" sz="2389" spc="-11" dirty="0">
                <a:solidFill>
                  <a:srgbClr val="000000"/>
                </a:solidFill>
                <a:latin typeface="Hammersmith One"/>
              </a:rPr>
              <a:t>, </a:t>
            </a:r>
            <a:r>
              <a:rPr lang="en-US" sz="2389" spc="-11" dirty="0" err="1">
                <a:solidFill>
                  <a:srgbClr val="000000"/>
                </a:solidFill>
                <a:latin typeface="Hammersmith One"/>
              </a:rPr>
              <a:t>discussões</a:t>
            </a:r>
            <a:r>
              <a:rPr lang="en-US" sz="2389" spc="-11" dirty="0">
                <a:solidFill>
                  <a:srgbClr val="000000"/>
                </a:solidFill>
                <a:latin typeface="Hammersmith One"/>
              </a:rPr>
              <a:t> </a:t>
            </a:r>
            <a:r>
              <a:rPr lang="en-US" sz="2389" spc="-11" dirty="0" err="1">
                <a:solidFill>
                  <a:srgbClr val="000000"/>
                </a:solidFill>
                <a:latin typeface="Hammersmith One"/>
              </a:rPr>
              <a:t>ou</a:t>
            </a:r>
            <a:r>
              <a:rPr lang="en-US" sz="2389" spc="-11" dirty="0">
                <a:solidFill>
                  <a:srgbClr val="000000"/>
                </a:solidFill>
                <a:latin typeface="Hammersmith One"/>
              </a:rPr>
              <a:t> </a:t>
            </a:r>
            <a:r>
              <a:rPr lang="en-US" sz="2389" spc="-11" dirty="0" err="1">
                <a:solidFill>
                  <a:srgbClr val="000000"/>
                </a:solidFill>
                <a:latin typeface="Hammersmith One"/>
              </a:rPr>
              <a:t>atividades</a:t>
            </a:r>
            <a:r>
              <a:rPr lang="en-US" sz="2389" spc="-11" dirty="0">
                <a:solidFill>
                  <a:srgbClr val="000000"/>
                </a:solidFill>
                <a:latin typeface="Hammersmith One"/>
              </a:rPr>
              <a:t> </a:t>
            </a:r>
            <a:r>
              <a:rPr lang="en-US" sz="2389" spc="-11" dirty="0" err="1">
                <a:solidFill>
                  <a:srgbClr val="000000"/>
                </a:solidFill>
                <a:latin typeface="Hammersmith One"/>
              </a:rPr>
              <a:t>relacionadas</a:t>
            </a:r>
            <a:r>
              <a:rPr lang="en-US" sz="2389" spc="-11" dirty="0">
                <a:solidFill>
                  <a:srgbClr val="000000"/>
                </a:solidFill>
                <a:latin typeface="Hammersmith One"/>
              </a:rPr>
              <a:t> </a:t>
            </a:r>
            <a:r>
              <a:rPr lang="en-US" sz="2389" spc="-11" dirty="0" err="1">
                <a:solidFill>
                  <a:srgbClr val="000000"/>
                </a:solidFill>
                <a:latin typeface="Hammersmith One"/>
              </a:rPr>
              <a:t>aos</a:t>
            </a:r>
            <a:r>
              <a:rPr lang="en-US" sz="2389" spc="-11" dirty="0">
                <a:solidFill>
                  <a:srgbClr val="000000"/>
                </a:solidFill>
                <a:latin typeface="Hammersmith One"/>
              </a:rPr>
              <a:t> </a:t>
            </a:r>
            <a:r>
              <a:rPr lang="en-US" sz="2389" spc="-11" dirty="0" err="1">
                <a:solidFill>
                  <a:srgbClr val="000000"/>
                </a:solidFill>
                <a:latin typeface="Hammersmith One"/>
              </a:rPr>
              <a:t>filmes</a:t>
            </a:r>
            <a:r>
              <a:rPr lang="en-US" sz="2389" spc="-11" dirty="0">
                <a:solidFill>
                  <a:srgbClr val="000000"/>
                </a:solidFill>
                <a:latin typeface="Hammersmith One"/>
              </a:rPr>
              <a:t> de romance de </a:t>
            </a:r>
            <a:r>
              <a:rPr lang="en-US" sz="2389" spc="-11" dirty="0" err="1">
                <a:solidFill>
                  <a:srgbClr val="000000"/>
                </a:solidFill>
                <a:latin typeface="Hammersmith One"/>
              </a:rPr>
              <a:t>época</a:t>
            </a:r>
            <a:r>
              <a:rPr lang="en-US" sz="2389" spc="-11" dirty="0">
                <a:solidFill>
                  <a:srgbClr val="000000"/>
                </a:solidFill>
                <a:latin typeface="Hammersmith One"/>
              </a:rPr>
              <a:t>.</a:t>
            </a:r>
          </a:p>
          <a:p>
            <a:pPr marL="515887" lvl="1" indent="-257944" algn="just">
              <a:lnSpc>
                <a:spcPts val="3106"/>
              </a:lnSpc>
              <a:buFont typeface="Arial"/>
              <a:buChar char="•"/>
            </a:pPr>
            <a:r>
              <a:rPr lang="en-US" sz="2389" spc="-11" dirty="0" err="1">
                <a:solidFill>
                  <a:srgbClr val="000000"/>
                </a:solidFill>
                <a:latin typeface="Hammersmith One"/>
              </a:rPr>
              <a:t>Geração</a:t>
            </a:r>
            <a:r>
              <a:rPr lang="en-US" sz="2389" spc="-11" dirty="0">
                <a:solidFill>
                  <a:srgbClr val="000000"/>
                </a:solidFill>
                <a:latin typeface="Hammersmith One"/>
              </a:rPr>
              <a:t> de </a:t>
            </a:r>
            <a:r>
              <a:rPr lang="en-US" sz="2389" spc="-11" dirty="0" err="1">
                <a:solidFill>
                  <a:srgbClr val="000000"/>
                </a:solidFill>
                <a:latin typeface="Hammersmith One"/>
              </a:rPr>
              <a:t>Atividades</a:t>
            </a:r>
            <a:r>
              <a:rPr lang="en-US" sz="2389" spc="-11" dirty="0">
                <a:solidFill>
                  <a:srgbClr val="000000"/>
                </a:solidFill>
                <a:latin typeface="Hammersmith One"/>
              </a:rPr>
              <a:t>:</a:t>
            </a:r>
          </a:p>
          <a:p>
            <a:pPr marL="1031774" lvl="2" indent="-343925" algn="just">
              <a:lnSpc>
                <a:spcPts val="3106"/>
              </a:lnSpc>
              <a:buFont typeface="Arial"/>
              <a:buChar char="⚬"/>
            </a:pPr>
            <a:r>
              <a:rPr lang="en-US" sz="2389" spc="-11" dirty="0">
                <a:solidFill>
                  <a:srgbClr val="000000"/>
                </a:solidFill>
                <a:latin typeface="Hammersmith One"/>
              </a:rPr>
              <a:t>Com base </a:t>
            </a:r>
            <a:r>
              <a:rPr lang="en-US" sz="2389" spc="-11" dirty="0" err="1">
                <a:solidFill>
                  <a:srgbClr val="000000"/>
                </a:solidFill>
                <a:latin typeface="Hammersmith One"/>
              </a:rPr>
              <a:t>nas</a:t>
            </a:r>
            <a:r>
              <a:rPr lang="en-US" sz="2389" spc="-11" dirty="0">
                <a:solidFill>
                  <a:srgbClr val="000000"/>
                </a:solidFill>
                <a:latin typeface="Hammersmith One"/>
              </a:rPr>
              <a:t> </a:t>
            </a:r>
            <a:r>
              <a:rPr lang="en-US" sz="2389" spc="-11" dirty="0" err="1">
                <a:solidFill>
                  <a:srgbClr val="000000"/>
                </a:solidFill>
                <a:latin typeface="Hammersmith One"/>
              </a:rPr>
              <a:t>respostas</a:t>
            </a:r>
            <a:r>
              <a:rPr lang="en-US" sz="2389" spc="-11" dirty="0">
                <a:solidFill>
                  <a:srgbClr val="000000"/>
                </a:solidFill>
                <a:latin typeface="Hammersmith One"/>
              </a:rPr>
              <a:t> de João, a </a:t>
            </a:r>
            <a:r>
              <a:rPr lang="en-US" sz="2389" spc="-11" dirty="0" err="1">
                <a:solidFill>
                  <a:srgbClr val="000000"/>
                </a:solidFill>
                <a:latin typeface="Hammersmith One"/>
              </a:rPr>
              <a:t>Professora</a:t>
            </a:r>
            <a:r>
              <a:rPr lang="en-US" sz="2389" spc="-11" dirty="0">
                <a:solidFill>
                  <a:srgbClr val="000000"/>
                </a:solidFill>
                <a:latin typeface="Hammersmith One"/>
              </a:rPr>
              <a:t> Maria </a:t>
            </a:r>
            <a:r>
              <a:rPr lang="en-US" sz="2389" spc="-11" dirty="0" err="1">
                <a:solidFill>
                  <a:srgbClr val="000000"/>
                </a:solidFill>
                <a:latin typeface="Hammersmith One"/>
              </a:rPr>
              <a:t>prepara</a:t>
            </a:r>
            <a:r>
              <a:rPr lang="en-US" sz="2389" spc="-11" dirty="0">
                <a:solidFill>
                  <a:srgbClr val="000000"/>
                </a:solidFill>
                <a:latin typeface="Hammersmith One"/>
              </a:rPr>
              <a:t> </a:t>
            </a:r>
            <a:r>
              <a:rPr lang="en-US" sz="2389" spc="-11" dirty="0" err="1">
                <a:solidFill>
                  <a:srgbClr val="000000"/>
                </a:solidFill>
                <a:latin typeface="Hammersmith One"/>
              </a:rPr>
              <a:t>uma</a:t>
            </a:r>
            <a:r>
              <a:rPr lang="en-US" sz="2389" spc="-11" dirty="0">
                <a:solidFill>
                  <a:srgbClr val="000000"/>
                </a:solidFill>
                <a:latin typeface="Hammersmith One"/>
              </a:rPr>
              <a:t> </a:t>
            </a:r>
            <a:r>
              <a:rPr lang="en-US" sz="2389" spc="-11" dirty="0" err="1">
                <a:solidFill>
                  <a:srgbClr val="000000"/>
                </a:solidFill>
                <a:latin typeface="Hammersmith One"/>
              </a:rPr>
              <a:t>série</a:t>
            </a:r>
            <a:r>
              <a:rPr lang="en-US" sz="2389" spc="-11" dirty="0">
                <a:solidFill>
                  <a:srgbClr val="000000"/>
                </a:solidFill>
                <a:latin typeface="Hammersmith One"/>
              </a:rPr>
              <a:t> de </a:t>
            </a:r>
            <a:r>
              <a:rPr lang="en-US" sz="2389" spc="-11" dirty="0" err="1">
                <a:solidFill>
                  <a:srgbClr val="000000"/>
                </a:solidFill>
                <a:latin typeface="Hammersmith One"/>
              </a:rPr>
              <a:t>atividades</a:t>
            </a:r>
            <a:r>
              <a:rPr lang="en-US" sz="2389" spc="-11" dirty="0">
                <a:solidFill>
                  <a:srgbClr val="000000"/>
                </a:solidFill>
                <a:latin typeface="Hammersmith One"/>
              </a:rPr>
              <a:t> </a:t>
            </a:r>
            <a:r>
              <a:rPr lang="en-US" sz="2389" spc="-11" dirty="0" err="1">
                <a:solidFill>
                  <a:srgbClr val="000000"/>
                </a:solidFill>
                <a:latin typeface="Hammersmith One"/>
              </a:rPr>
              <a:t>personalizadas</a:t>
            </a:r>
            <a:r>
              <a:rPr lang="en-US" sz="2389" spc="-11" dirty="0">
                <a:solidFill>
                  <a:srgbClr val="000000"/>
                </a:solidFill>
                <a:latin typeface="Hammersmith One"/>
              </a:rPr>
              <a:t>.</a:t>
            </a:r>
          </a:p>
          <a:p>
            <a:pPr marL="1031774" lvl="2" indent="-343925" algn="just">
              <a:lnSpc>
                <a:spcPts val="3106"/>
              </a:lnSpc>
              <a:buFont typeface="Arial"/>
              <a:buChar char="⚬"/>
            </a:pPr>
            <a:r>
              <a:rPr lang="en-US" sz="2389" spc="-11" dirty="0" err="1">
                <a:solidFill>
                  <a:srgbClr val="000000"/>
                </a:solidFill>
                <a:latin typeface="Hammersmith One"/>
              </a:rPr>
              <a:t>Essas</a:t>
            </a:r>
            <a:r>
              <a:rPr lang="en-US" sz="2389" spc="-11" dirty="0">
                <a:solidFill>
                  <a:srgbClr val="000000"/>
                </a:solidFill>
                <a:latin typeface="Hammersmith One"/>
              </a:rPr>
              <a:t> </a:t>
            </a:r>
            <a:r>
              <a:rPr lang="en-US" sz="2389" spc="-11" dirty="0" err="1">
                <a:solidFill>
                  <a:srgbClr val="000000"/>
                </a:solidFill>
                <a:latin typeface="Hammersmith One"/>
              </a:rPr>
              <a:t>atividades</a:t>
            </a:r>
            <a:r>
              <a:rPr lang="en-US" sz="2389" spc="-11" dirty="0">
                <a:solidFill>
                  <a:srgbClr val="000000"/>
                </a:solidFill>
                <a:latin typeface="Hammersmith One"/>
              </a:rPr>
              <a:t> </a:t>
            </a:r>
            <a:r>
              <a:rPr lang="en-US" sz="2389" spc="-11" dirty="0" err="1">
                <a:solidFill>
                  <a:srgbClr val="000000"/>
                </a:solidFill>
                <a:latin typeface="Hammersmith One"/>
              </a:rPr>
              <a:t>incluem</a:t>
            </a:r>
            <a:r>
              <a:rPr lang="en-US" sz="2389" spc="-11" dirty="0">
                <a:solidFill>
                  <a:srgbClr val="000000"/>
                </a:solidFill>
                <a:latin typeface="Hammersmith One"/>
              </a:rPr>
              <a:t> </a:t>
            </a:r>
            <a:r>
              <a:rPr lang="en-US" sz="2389" spc="-11" dirty="0" err="1">
                <a:solidFill>
                  <a:srgbClr val="000000"/>
                </a:solidFill>
                <a:latin typeface="Hammersmith One"/>
              </a:rPr>
              <a:t>recomendações</a:t>
            </a:r>
            <a:r>
              <a:rPr lang="en-US" sz="2389" spc="-11" dirty="0">
                <a:solidFill>
                  <a:srgbClr val="000000"/>
                </a:solidFill>
                <a:latin typeface="Hammersmith One"/>
              </a:rPr>
              <a:t> de </a:t>
            </a:r>
            <a:r>
              <a:rPr lang="en-US" sz="2389" spc="-11" dirty="0" err="1">
                <a:solidFill>
                  <a:srgbClr val="000000"/>
                </a:solidFill>
                <a:latin typeface="Hammersmith One"/>
              </a:rPr>
              <a:t>filmes</a:t>
            </a:r>
            <a:r>
              <a:rPr lang="en-US" sz="2389" spc="-11" dirty="0">
                <a:solidFill>
                  <a:srgbClr val="000000"/>
                </a:solidFill>
                <a:latin typeface="Hammersmith One"/>
              </a:rPr>
              <a:t> </a:t>
            </a:r>
            <a:r>
              <a:rPr lang="en-US" sz="2389" spc="-11" dirty="0" err="1">
                <a:solidFill>
                  <a:srgbClr val="000000"/>
                </a:solidFill>
                <a:latin typeface="Hammersmith One"/>
              </a:rPr>
              <a:t>específicos</a:t>
            </a:r>
            <a:r>
              <a:rPr lang="en-US" sz="2389" spc="-11" dirty="0">
                <a:solidFill>
                  <a:srgbClr val="000000"/>
                </a:solidFill>
                <a:latin typeface="Hammersmith One"/>
              </a:rPr>
              <a:t>, </a:t>
            </a:r>
            <a:r>
              <a:rPr lang="en-US" sz="2389" spc="-11" dirty="0" err="1">
                <a:solidFill>
                  <a:srgbClr val="000000"/>
                </a:solidFill>
                <a:latin typeface="Hammersmith One"/>
              </a:rPr>
              <a:t>análises</a:t>
            </a:r>
            <a:r>
              <a:rPr lang="en-US" sz="2389" spc="-11" dirty="0">
                <a:solidFill>
                  <a:srgbClr val="000000"/>
                </a:solidFill>
                <a:latin typeface="Hammersmith One"/>
              </a:rPr>
              <a:t> de </a:t>
            </a:r>
            <a:r>
              <a:rPr lang="en-US" sz="2389" spc="-11" dirty="0" err="1">
                <a:solidFill>
                  <a:srgbClr val="000000"/>
                </a:solidFill>
                <a:latin typeface="Hammersmith One"/>
              </a:rPr>
              <a:t>personagens</a:t>
            </a:r>
            <a:r>
              <a:rPr lang="en-US" sz="2389" spc="-11" dirty="0">
                <a:solidFill>
                  <a:srgbClr val="000000"/>
                </a:solidFill>
                <a:latin typeface="Hammersmith One"/>
              </a:rPr>
              <a:t>, </a:t>
            </a:r>
            <a:r>
              <a:rPr lang="en-US" sz="2389" spc="-11" dirty="0" err="1">
                <a:solidFill>
                  <a:srgbClr val="000000"/>
                </a:solidFill>
                <a:latin typeface="Hammersmith One"/>
              </a:rPr>
              <a:t>discussões</a:t>
            </a:r>
            <a:r>
              <a:rPr lang="en-US" sz="2389" spc="-11" dirty="0">
                <a:solidFill>
                  <a:srgbClr val="000000"/>
                </a:solidFill>
                <a:latin typeface="Hammersmith One"/>
              </a:rPr>
              <a:t> </a:t>
            </a:r>
            <a:r>
              <a:rPr lang="en-US" sz="2389" spc="-11" dirty="0" err="1">
                <a:solidFill>
                  <a:srgbClr val="000000"/>
                </a:solidFill>
                <a:latin typeface="Hammersmith One"/>
              </a:rPr>
              <a:t>sobre</a:t>
            </a:r>
            <a:r>
              <a:rPr lang="en-US" sz="2389" spc="-11" dirty="0">
                <a:solidFill>
                  <a:srgbClr val="000000"/>
                </a:solidFill>
                <a:latin typeface="Hammersmith One"/>
              </a:rPr>
              <a:t> </a:t>
            </a:r>
            <a:r>
              <a:rPr lang="en-US" sz="2389" spc="-11" dirty="0" err="1">
                <a:solidFill>
                  <a:srgbClr val="000000"/>
                </a:solidFill>
                <a:latin typeface="Hammersmith One"/>
              </a:rPr>
              <a:t>temas</a:t>
            </a:r>
            <a:r>
              <a:rPr lang="en-US" sz="2389" spc="-11" dirty="0">
                <a:solidFill>
                  <a:srgbClr val="000000"/>
                </a:solidFill>
                <a:latin typeface="Hammersmith One"/>
              </a:rPr>
              <a:t> </a:t>
            </a:r>
            <a:r>
              <a:rPr lang="en-US" sz="2389" spc="-11" dirty="0" err="1">
                <a:solidFill>
                  <a:srgbClr val="000000"/>
                </a:solidFill>
                <a:latin typeface="Hammersmith One"/>
              </a:rPr>
              <a:t>recorrentes</a:t>
            </a:r>
            <a:r>
              <a:rPr lang="en-US" sz="2389" spc="-11" dirty="0">
                <a:solidFill>
                  <a:srgbClr val="000000"/>
                </a:solidFill>
                <a:latin typeface="Hammersmith One"/>
              </a:rPr>
              <a:t>, e </a:t>
            </a:r>
            <a:r>
              <a:rPr lang="en-US" sz="2389" spc="-11" dirty="0" err="1">
                <a:solidFill>
                  <a:srgbClr val="000000"/>
                </a:solidFill>
                <a:latin typeface="Hammersmith One"/>
              </a:rPr>
              <a:t>sugestões</a:t>
            </a:r>
            <a:r>
              <a:rPr lang="en-US" sz="2389" spc="-11" dirty="0">
                <a:solidFill>
                  <a:srgbClr val="000000"/>
                </a:solidFill>
                <a:latin typeface="Hammersmith One"/>
              </a:rPr>
              <a:t> de </a:t>
            </a:r>
            <a:r>
              <a:rPr lang="en-US" sz="2389" spc="-11" dirty="0" err="1">
                <a:solidFill>
                  <a:srgbClr val="000000"/>
                </a:solidFill>
                <a:latin typeface="Hammersmith One"/>
              </a:rPr>
              <a:t>leituras</a:t>
            </a:r>
            <a:r>
              <a:rPr lang="en-US" sz="2389" spc="-11" dirty="0">
                <a:solidFill>
                  <a:srgbClr val="000000"/>
                </a:solidFill>
                <a:latin typeface="Hammersmith One"/>
              </a:rPr>
              <a:t> </a:t>
            </a:r>
            <a:r>
              <a:rPr lang="en-US" sz="2389" spc="-11" dirty="0" err="1">
                <a:solidFill>
                  <a:srgbClr val="000000"/>
                </a:solidFill>
                <a:latin typeface="Hammersmith One"/>
              </a:rPr>
              <a:t>complementares</a:t>
            </a:r>
            <a:r>
              <a:rPr lang="en-US" sz="2389" spc="-11" dirty="0">
                <a:solidFill>
                  <a:srgbClr val="000000"/>
                </a:solidFill>
                <a:latin typeface="Hammersmith One"/>
              </a:rPr>
              <a:t> </a:t>
            </a:r>
            <a:r>
              <a:rPr lang="en-US" sz="2389" spc="-11" dirty="0" err="1">
                <a:solidFill>
                  <a:srgbClr val="000000"/>
                </a:solidFill>
                <a:latin typeface="Hammersmith One"/>
              </a:rPr>
              <a:t>sobre</a:t>
            </a:r>
            <a:r>
              <a:rPr lang="en-US" sz="2389" spc="-11" dirty="0">
                <a:solidFill>
                  <a:srgbClr val="000000"/>
                </a:solidFill>
                <a:latin typeface="Hammersmith One"/>
              </a:rPr>
              <a:t> o </a:t>
            </a:r>
            <a:r>
              <a:rPr lang="en-US" sz="2389" spc="-11" dirty="0" err="1">
                <a:solidFill>
                  <a:srgbClr val="000000"/>
                </a:solidFill>
                <a:latin typeface="Hammersmith One"/>
              </a:rPr>
              <a:t>contexto</a:t>
            </a:r>
            <a:r>
              <a:rPr lang="en-US" sz="2389" spc="-11" dirty="0">
                <a:solidFill>
                  <a:srgbClr val="000000"/>
                </a:solidFill>
                <a:latin typeface="Hammersmith One"/>
              </a:rPr>
              <a:t> </a:t>
            </a:r>
            <a:r>
              <a:rPr lang="en-US" sz="2389" spc="-11" dirty="0" err="1">
                <a:solidFill>
                  <a:srgbClr val="000000"/>
                </a:solidFill>
                <a:latin typeface="Hammersmith One"/>
              </a:rPr>
              <a:t>histórico</a:t>
            </a:r>
            <a:r>
              <a:rPr lang="en-US" sz="2389" spc="-11" dirty="0">
                <a:solidFill>
                  <a:srgbClr val="000000"/>
                </a:solidFill>
                <a:latin typeface="Hammersmith One"/>
              </a:rPr>
              <a:t> </a:t>
            </a:r>
            <a:r>
              <a:rPr lang="en-US" sz="2389" spc="-11" dirty="0" err="1">
                <a:solidFill>
                  <a:srgbClr val="000000"/>
                </a:solidFill>
                <a:latin typeface="Hammersmith One"/>
              </a:rPr>
              <a:t>retratado</a:t>
            </a:r>
            <a:r>
              <a:rPr lang="en-US" sz="2389" spc="-11" dirty="0">
                <a:solidFill>
                  <a:srgbClr val="000000"/>
                </a:solidFill>
                <a:latin typeface="Hammersmith One"/>
              </a:rPr>
              <a:t> </a:t>
            </a:r>
            <a:r>
              <a:rPr lang="en-US" sz="2389" spc="-11" dirty="0" err="1">
                <a:solidFill>
                  <a:srgbClr val="000000"/>
                </a:solidFill>
                <a:latin typeface="Hammersmith One"/>
              </a:rPr>
              <a:t>nos</a:t>
            </a:r>
            <a:r>
              <a:rPr lang="en-US" sz="2389" spc="-11" dirty="0">
                <a:solidFill>
                  <a:srgbClr val="000000"/>
                </a:solidFill>
                <a:latin typeface="Hammersmith One"/>
              </a:rPr>
              <a:t> </a:t>
            </a:r>
            <a:r>
              <a:rPr lang="en-US" sz="2389" spc="-11" dirty="0" err="1">
                <a:solidFill>
                  <a:srgbClr val="000000"/>
                </a:solidFill>
                <a:latin typeface="Hammersmith One"/>
              </a:rPr>
              <a:t>filmes</a:t>
            </a:r>
            <a:r>
              <a:rPr lang="en-US" sz="2389" spc="-11" dirty="0">
                <a:solidFill>
                  <a:srgbClr val="000000"/>
                </a:solidFill>
                <a:latin typeface="Hammersmith One"/>
              </a:rPr>
              <a:t>.</a:t>
            </a:r>
          </a:p>
          <a:p>
            <a:pPr algn="just">
              <a:lnSpc>
                <a:spcPts val="3106"/>
              </a:lnSpc>
            </a:pPr>
            <a:endParaRPr lang="en-US" sz="2389" spc="-11" dirty="0">
              <a:solidFill>
                <a:srgbClr val="000000"/>
              </a:solidFill>
              <a:latin typeface="Hammersmith One"/>
            </a:endParaRPr>
          </a:p>
          <a:p>
            <a:pPr algn="just">
              <a:lnSpc>
                <a:spcPts val="3106"/>
              </a:lnSpc>
            </a:pPr>
            <a:endParaRPr lang="en-US" sz="2389" spc="-11" dirty="0">
              <a:solidFill>
                <a:srgbClr val="000000"/>
              </a:solidFill>
              <a:latin typeface="Hammersmith One"/>
            </a:endParaRPr>
          </a:p>
          <a:p>
            <a:pPr algn="just">
              <a:lnSpc>
                <a:spcPts val="3106"/>
              </a:lnSpc>
              <a:spcBef>
                <a:spcPct val="0"/>
              </a:spcBef>
            </a:pPr>
            <a:endParaRPr lang="en-US" sz="2389" spc="-11" dirty="0">
              <a:solidFill>
                <a:srgbClr val="000000"/>
              </a:solidFill>
              <a:latin typeface="Hammersmith On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738E"/>
        </a:solidFill>
        <a:effectLst/>
      </p:bgPr>
    </p:bg>
    <p:spTree>
      <p:nvGrpSpPr>
        <p:cNvPr id="1" name=""/>
        <p:cNvGrpSpPr/>
        <p:nvPr/>
      </p:nvGrpSpPr>
      <p:grpSpPr>
        <a:xfrm>
          <a:off x="0" y="0"/>
          <a:ext cx="0" cy="0"/>
          <a:chOff x="0" y="0"/>
          <a:chExt cx="0" cy="0"/>
        </a:xfrm>
      </p:grpSpPr>
      <p:sp>
        <p:nvSpPr>
          <p:cNvPr id="2" name="TextBox 2"/>
          <p:cNvSpPr txBox="1"/>
          <p:nvPr/>
        </p:nvSpPr>
        <p:spPr>
          <a:xfrm>
            <a:off x="-975957" y="202195"/>
            <a:ext cx="6175370" cy="676861"/>
          </a:xfrm>
          <a:prstGeom prst="rect">
            <a:avLst/>
          </a:prstGeom>
        </p:spPr>
        <p:txBody>
          <a:bodyPr lIns="0" tIns="0" rIns="0" bIns="0" rtlCol="0" anchor="t">
            <a:spAutoFit/>
          </a:bodyPr>
          <a:lstStyle/>
          <a:p>
            <a:pPr marL="0" lvl="0" indent="0" algn="ctr">
              <a:lnSpc>
                <a:spcPts val="5481"/>
              </a:lnSpc>
              <a:spcBef>
                <a:spcPct val="0"/>
              </a:spcBef>
            </a:pPr>
            <a:r>
              <a:rPr lang="en-US" sz="4216" spc="-21">
                <a:solidFill>
                  <a:srgbClr val="FFFFFF"/>
                </a:solidFill>
                <a:latin typeface="Hammersmith One"/>
              </a:rPr>
              <a:t>Hobbie Switch</a:t>
            </a:r>
          </a:p>
        </p:txBody>
      </p:sp>
      <p:sp>
        <p:nvSpPr>
          <p:cNvPr id="3" name="TextBox 3"/>
          <p:cNvSpPr txBox="1"/>
          <p:nvPr/>
        </p:nvSpPr>
        <p:spPr>
          <a:xfrm>
            <a:off x="4098847" y="973558"/>
            <a:ext cx="11337100" cy="505915"/>
          </a:xfrm>
          <a:prstGeom prst="rect">
            <a:avLst/>
          </a:prstGeom>
        </p:spPr>
        <p:txBody>
          <a:bodyPr lIns="0" tIns="0" rIns="0" bIns="0" rtlCol="0" anchor="t">
            <a:spAutoFit/>
          </a:bodyPr>
          <a:lstStyle/>
          <a:p>
            <a:pPr algn="ctr">
              <a:lnSpc>
                <a:spcPts val="4014"/>
              </a:lnSpc>
              <a:spcBef>
                <a:spcPct val="0"/>
              </a:spcBef>
            </a:pPr>
            <a:r>
              <a:rPr lang="en-US" sz="2951" spc="82">
                <a:solidFill>
                  <a:srgbClr val="000000"/>
                </a:solidFill>
                <a:latin typeface="Open Sauce Semi-Bold"/>
              </a:rPr>
              <a:t>• Explicações importantes sobre a plataforma:</a:t>
            </a:r>
          </a:p>
        </p:txBody>
      </p:sp>
      <p:sp>
        <p:nvSpPr>
          <p:cNvPr id="4" name="TextBox 4"/>
          <p:cNvSpPr txBox="1"/>
          <p:nvPr/>
        </p:nvSpPr>
        <p:spPr>
          <a:xfrm>
            <a:off x="5583241" y="202195"/>
            <a:ext cx="7537232" cy="676861"/>
          </a:xfrm>
          <a:prstGeom prst="rect">
            <a:avLst/>
          </a:prstGeom>
        </p:spPr>
        <p:txBody>
          <a:bodyPr lIns="0" tIns="0" rIns="0" bIns="0" rtlCol="0" anchor="t">
            <a:spAutoFit/>
          </a:bodyPr>
          <a:lstStyle/>
          <a:p>
            <a:pPr algn="ctr">
              <a:lnSpc>
                <a:spcPts val="5481"/>
              </a:lnSpc>
              <a:spcBef>
                <a:spcPct val="0"/>
              </a:spcBef>
            </a:pPr>
            <a:r>
              <a:rPr lang="en-US" sz="4216" spc="-21">
                <a:solidFill>
                  <a:srgbClr val="000000"/>
                </a:solidFill>
                <a:latin typeface="Hammersmith One"/>
              </a:rPr>
              <a:t>Introdução à plataforma</a:t>
            </a:r>
          </a:p>
        </p:txBody>
      </p:sp>
      <p:sp>
        <p:nvSpPr>
          <p:cNvPr id="5" name="TextBox 5"/>
          <p:cNvSpPr txBox="1"/>
          <p:nvPr/>
        </p:nvSpPr>
        <p:spPr>
          <a:xfrm>
            <a:off x="275266" y="1598166"/>
            <a:ext cx="17737468" cy="8527976"/>
          </a:xfrm>
          <a:prstGeom prst="rect">
            <a:avLst/>
          </a:prstGeom>
        </p:spPr>
        <p:txBody>
          <a:bodyPr lIns="0" tIns="0" rIns="0" bIns="0" rtlCol="0" anchor="t">
            <a:spAutoFit/>
          </a:bodyPr>
          <a:lstStyle/>
          <a:p>
            <a:pPr algn="just">
              <a:lnSpc>
                <a:spcPts val="3837"/>
              </a:lnSpc>
            </a:pPr>
            <a:r>
              <a:rPr lang="en-US" sz="2951" spc="-14" dirty="0" err="1">
                <a:solidFill>
                  <a:srgbClr val="000000"/>
                </a:solidFill>
                <a:latin typeface="Hammersmith One"/>
              </a:rPr>
              <a:t>Exemplo</a:t>
            </a:r>
            <a:r>
              <a:rPr lang="en-US" sz="2951" spc="-14" dirty="0">
                <a:solidFill>
                  <a:srgbClr val="000000"/>
                </a:solidFill>
                <a:latin typeface="Hammersmith One"/>
              </a:rPr>
              <a:t> de </a:t>
            </a:r>
            <a:r>
              <a:rPr lang="en-US" sz="2951" spc="-14" dirty="0" err="1">
                <a:solidFill>
                  <a:srgbClr val="000000"/>
                </a:solidFill>
                <a:latin typeface="Hammersmith One"/>
              </a:rPr>
              <a:t>interações</a:t>
            </a:r>
            <a:r>
              <a:rPr lang="en-US" sz="2951" spc="-14" dirty="0">
                <a:solidFill>
                  <a:srgbClr val="000000"/>
                </a:solidFill>
                <a:latin typeface="Hammersmith One"/>
              </a:rPr>
              <a:t> entre professor/</a:t>
            </a:r>
            <a:r>
              <a:rPr lang="en-US" sz="2951" spc="-14" dirty="0" err="1">
                <a:solidFill>
                  <a:srgbClr val="000000"/>
                </a:solidFill>
                <a:latin typeface="Hammersmith One"/>
              </a:rPr>
              <a:t>aluno</a:t>
            </a:r>
            <a:r>
              <a:rPr lang="en-US" sz="2951" spc="-14" dirty="0">
                <a:solidFill>
                  <a:srgbClr val="000000"/>
                </a:solidFill>
                <a:latin typeface="Hammersmith One"/>
              </a:rPr>
              <a:t>:</a:t>
            </a:r>
          </a:p>
          <a:p>
            <a:pPr algn="just">
              <a:lnSpc>
                <a:spcPts val="3837"/>
              </a:lnSpc>
            </a:pPr>
            <a:endParaRPr lang="en-US" sz="2951" spc="-14" dirty="0">
              <a:solidFill>
                <a:srgbClr val="000000"/>
              </a:solidFill>
              <a:latin typeface="Hammersmith One"/>
            </a:endParaRPr>
          </a:p>
          <a:p>
            <a:pPr marL="342900" indent="-342900" algn="just">
              <a:lnSpc>
                <a:spcPts val="3106"/>
              </a:lnSpc>
              <a:buFont typeface="Arial" panose="020B0604020202020204" pitchFamily="34" charset="0"/>
              <a:buChar char="•"/>
            </a:pPr>
            <a:r>
              <a:rPr lang="en-US" sz="2389" spc="-11" dirty="0">
                <a:solidFill>
                  <a:srgbClr val="000000"/>
                </a:solidFill>
                <a:latin typeface="Hammersmith One"/>
              </a:rPr>
              <a:t>  </a:t>
            </a:r>
            <a:r>
              <a:rPr lang="en-US" sz="2389" spc="-11" dirty="0" err="1">
                <a:solidFill>
                  <a:srgbClr val="000000"/>
                </a:solidFill>
                <a:latin typeface="Hammersmith One Semi-Bold"/>
              </a:rPr>
              <a:t>Agendamento</a:t>
            </a:r>
            <a:r>
              <a:rPr lang="en-US" sz="2389" spc="-11" dirty="0">
                <a:solidFill>
                  <a:srgbClr val="000000"/>
                </a:solidFill>
                <a:latin typeface="Hammersmith One Semi-Bold"/>
              </a:rPr>
              <a:t> das </a:t>
            </a:r>
            <a:r>
              <a:rPr lang="en-US" sz="2389" spc="-11" dirty="0" err="1">
                <a:solidFill>
                  <a:srgbClr val="000000"/>
                </a:solidFill>
                <a:latin typeface="Hammersmith One Semi-Bold"/>
              </a:rPr>
              <a:t>Atividades</a:t>
            </a:r>
            <a:r>
              <a:rPr lang="en-US" sz="2389" spc="-11" dirty="0">
                <a:solidFill>
                  <a:srgbClr val="000000"/>
                </a:solidFill>
                <a:latin typeface="Hammersmith One Semi-Bold"/>
              </a:rPr>
              <a:t>:</a:t>
            </a:r>
          </a:p>
          <a:p>
            <a:pPr marL="1031774" lvl="2" indent="-343925" algn="just">
              <a:lnSpc>
                <a:spcPts val="3106"/>
              </a:lnSpc>
              <a:buFont typeface="Arial"/>
              <a:buChar char="⚬"/>
            </a:pPr>
            <a:r>
              <a:rPr lang="en-US" sz="2389" spc="-11" dirty="0">
                <a:solidFill>
                  <a:srgbClr val="000000"/>
                </a:solidFill>
                <a:latin typeface="Hammersmith One"/>
              </a:rPr>
              <a:t>Eles </a:t>
            </a:r>
            <a:r>
              <a:rPr lang="en-US" sz="2389" spc="-11" dirty="0" err="1">
                <a:solidFill>
                  <a:srgbClr val="000000"/>
                </a:solidFill>
                <a:latin typeface="Hammersmith One"/>
              </a:rPr>
              <a:t>decidem</a:t>
            </a:r>
            <a:r>
              <a:rPr lang="en-US" sz="2389" spc="-11" dirty="0">
                <a:solidFill>
                  <a:srgbClr val="000000"/>
                </a:solidFill>
                <a:latin typeface="Hammersmith One"/>
              </a:rPr>
              <a:t> </a:t>
            </a:r>
            <a:r>
              <a:rPr lang="en-US" sz="2389" spc="-11" dirty="0" err="1">
                <a:solidFill>
                  <a:srgbClr val="000000"/>
                </a:solidFill>
                <a:latin typeface="Hammersmith One"/>
              </a:rPr>
              <a:t>agendar</a:t>
            </a:r>
            <a:r>
              <a:rPr lang="en-US" sz="2389" spc="-11" dirty="0">
                <a:solidFill>
                  <a:srgbClr val="000000"/>
                </a:solidFill>
                <a:latin typeface="Hammersmith One"/>
              </a:rPr>
              <a:t> </a:t>
            </a:r>
            <a:r>
              <a:rPr lang="en-US" sz="2389" spc="-11" dirty="0" err="1">
                <a:solidFill>
                  <a:srgbClr val="000000"/>
                </a:solidFill>
                <a:latin typeface="Hammersmith One"/>
              </a:rPr>
              <a:t>sessões</a:t>
            </a:r>
            <a:r>
              <a:rPr lang="en-US" sz="2389" spc="-11" dirty="0">
                <a:solidFill>
                  <a:srgbClr val="000000"/>
                </a:solidFill>
                <a:latin typeface="Hammersmith One"/>
              </a:rPr>
              <a:t> de </a:t>
            </a:r>
            <a:r>
              <a:rPr lang="en-US" sz="2389" spc="-11" dirty="0" err="1">
                <a:solidFill>
                  <a:srgbClr val="000000"/>
                </a:solidFill>
                <a:latin typeface="Hammersmith One"/>
              </a:rPr>
              <a:t>discussão</a:t>
            </a:r>
            <a:r>
              <a:rPr lang="en-US" sz="2389" spc="-11" dirty="0">
                <a:solidFill>
                  <a:srgbClr val="000000"/>
                </a:solidFill>
                <a:latin typeface="Hammersmith One"/>
              </a:rPr>
              <a:t> </a:t>
            </a:r>
            <a:r>
              <a:rPr lang="en-US" sz="2389" spc="-11" dirty="0" err="1">
                <a:solidFill>
                  <a:srgbClr val="000000"/>
                </a:solidFill>
                <a:latin typeface="Hammersmith One"/>
              </a:rPr>
              <a:t>semanais</a:t>
            </a:r>
            <a:r>
              <a:rPr lang="en-US" sz="2389" spc="-11" dirty="0">
                <a:solidFill>
                  <a:srgbClr val="000000"/>
                </a:solidFill>
                <a:latin typeface="Hammersmith One"/>
              </a:rPr>
              <a:t> e o </a:t>
            </a:r>
            <a:r>
              <a:rPr lang="en-US" sz="2389" spc="-11" dirty="0" err="1">
                <a:solidFill>
                  <a:srgbClr val="000000"/>
                </a:solidFill>
                <a:latin typeface="Hammersmith One"/>
              </a:rPr>
              <a:t>envio</a:t>
            </a:r>
            <a:r>
              <a:rPr lang="en-US" sz="2389" spc="-11" dirty="0">
                <a:solidFill>
                  <a:srgbClr val="000000"/>
                </a:solidFill>
                <a:latin typeface="Hammersmith One"/>
              </a:rPr>
              <a:t> de </a:t>
            </a:r>
            <a:r>
              <a:rPr lang="en-US" sz="2389" spc="-11" dirty="0" err="1">
                <a:solidFill>
                  <a:srgbClr val="000000"/>
                </a:solidFill>
                <a:latin typeface="Hammersmith One"/>
              </a:rPr>
              <a:t>atividades</a:t>
            </a:r>
            <a:r>
              <a:rPr lang="en-US" sz="2389" spc="-11" dirty="0">
                <a:solidFill>
                  <a:srgbClr val="000000"/>
                </a:solidFill>
                <a:latin typeface="Hammersmith One"/>
              </a:rPr>
              <a:t> extras para </a:t>
            </a:r>
            <a:r>
              <a:rPr lang="en-US" sz="2389" spc="-11" dirty="0" err="1">
                <a:solidFill>
                  <a:srgbClr val="000000"/>
                </a:solidFill>
                <a:latin typeface="Hammersmith One"/>
              </a:rPr>
              <a:t>serem</a:t>
            </a:r>
            <a:r>
              <a:rPr lang="en-US" sz="2389" spc="-11" dirty="0">
                <a:solidFill>
                  <a:srgbClr val="000000"/>
                </a:solidFill>
                <a:latin typeface="Hammersmith One"/>
              </a:rPr>
              <a:t> </a:t>
            </a:r>
            <a:r>
              <a:rPr lang="en-US" sz="2389" spc="-11" dirty="0" err="1">
                <a:solidFill>
                  <a:srgbClr val="000000"/>
                </a:solidFill>
                <a:latin typeface="Hammersmith One"/>
              </a:rPr>
              <a:t>realizadas</a:t>
            </a:r>
            <a:r>
              <a:rPr lang="en-US" sz="2389" spc="-11" dirty="0">
                <a:solidFill>
                  <a:srgbClr val="000000"/>
                </a:solidFill>
                <a:latin typeface="Hammersmith One"/>
              </a:rPr>
              <a:t> </a:t>
            </a:r>
            <a:r>
              <a:rPr lang="en-US" sz="2389" spc="-11" dirty="0" err="1">
                <a:solidFill>
                  <a:srgbClr val="000000"/>
                </a:solidFill>
                <a:latin typeface="Hammersmith One"/>
              </a:rPr>
              <a:t>por</a:t>
            </a:r>
            <a:r>
              <a:rPr lang="en-US" sz="2389" spc="-11" dirty="0">
                <a:solidFill>
                  <a:srgbClr val="000000"/>
                </a:solidFill>
                <a:latin typeface="Hammersmith One"/>
              </a:rPr>
              <a:t> João, </a:t>
            </a:r>
            <a:r>
              <a:rPr lang="en-US" sz="2389" spc="-11" dirty="0" err="1">
                <a:solidFill>
                  <a:srgbClr val="000000"/>
                </a:solidFill>
                <a:latin typeface="Hammersmith One"/>
              </a:rPr>
              <a:t>fornecendo</a:t>
            </a:r>
            <a:r>
              <a:rPr lang="en-US" sz="2389" spc="-11" dirty="0">
                <a:solidFill>
                  <a:srgbClr val="000000"/>
                </a:solidFill>
                <a:latin typeface="Hammersmith One"/>
              </a:rPr>
              <a:t> um </a:t>
            </a:r>
            <a:r>
              <a:rPr lang="en-US" sz="2389" spc="-11" dirty="0" err="1">
                <a:solidFill>
                  <a:srgbClr val="000000"/>
                </a:solidFill>
                <a:latin typeface="Hammersmith One"/>
              </a:rPr>
              <a:t>cronograma</a:t>
            </a:r>
            <a:r>
              <a:rPr lang="en-US" sz="2389" spc="-11" dirty="0">
                <a:solidFill>
                  <a:srgbClr val="000000"/>
                </a:solidFill>
                <a:latin typeface="Hammersmith One"/>
              </a:rPr>
              <a:t> </a:t>
            </a:r>
            <a:r>
              <a:rPr lang="en-US" sz="2389" spc="-11" dirty="0" err="1">
                <a:solidFill>
                  <a:srgbClr val="000000"/>
                </a:solidFill>
                <a:latin typeface="Hammersmith One"/>
              </a:rPr>
              <a:t>flexível</a:t>
            </a:r>
            <a:r>
              <a:rPr lang="en-US" sz="2389" spc="-11" dirty="0">
                <a:solidFill>
                  <a:srgbClr val="000000"/>
                </a:solidFill>
                <a:latin typeface="Hammersmith One"/>
              </a:rPr>
              <a:t> que se </a:t>
            </a:r>
            <a:r>
              <a:rPr lang="en-US" sz="2389" spc="-11" dirty="0" err="1">
                <a:solidFill>
                  <a:srgbClr val="000000"/>
                </a:solidFill>
                <a:latin typeface="Hammersmith One"/>
              </a:rPr>
              <a:t>ajusta</a:t>
            </a:r>
            <a:r>
              <a:rPr lang="en-US" sz="2389" spc="-11" dirty="0">
                <a:solidFill>
                  <a:srgbClr val="000000"/>
                </a:solidFill>
                <a:latin typeface="Hammersmith One"/>
              </a:rPr>
              <a:t> à </a:t>
            </a:r>
            <a:r>
              <a:rPr lang="en-US" sz="2389" spc="-11" dirty="0" err="1">
                <a:solidFill>
                  <a:srgbClr val="000000"/>
                </a:solidFill>
                <a:latin typeface="Hammersmith One"/>
              </a:rPr>
              <a:t>disponibilidade</a:t>
            </a:r>
            <a:r>
              <a:rPr lang="en-US" sz="2389" spc="-11" dirty="0">
                <a:solidFill>
                  <a:srgbClr val="000000"/>
                </a:solidFill>
                <a:latin typeface="Hammersmith One"/>
              </a:rPr>
              <a:t> de ambos.</a:t>
            </a:r>
          </a:p>
          <a:p>
            <a:pPr marL="342900" indent="-342900" algn="just">
              <a:lnSpc>
                <a:spcPts val="3106"/>
              </a:lnSpc>
              <a:buFont typeface="Arial" panose="020B0604020202020204" pitchFamily="34" charset="0"/>
              <a:buChar char="•"/>
            </a:pPr>
            <a:r>
              <a:rPr lang="en-US" sz="2389" spc="-11" dirty="0">
                <a:solidFill>
                  <a:srgbClr val="000000"/>
                </a:solidFill>
                <a:latin typeface="Hammersmith One"/>
              </a:rPr>
              <a:t> </a:t>
            </a:r>
            <a:r>
              <a:rPr lang="en-US" sz="2389" spc="-11" dirty="0" err="1">
                <a:solidFill>
                  <a:srgbClr val="000000"/>
                </a:solidFill>
                <a:latin typeface="Hammersmith One Semi-Bold"/>
              </a:rPr>
              <a:t>Notificação</a:t>
            </a:r>
            <a:r>
              <a:rPr lang="en-US" sz="2389" spc="-11" dirty="0">
                <a:solidFill>
                  <a:srgbClr val="000000"/>
                </a:solidFill>
                <a:latin typeface="Hammersmith One Semi-Bold"/>
              </a:rPr>
              <a:t> e </a:t>
            </a:r>
            <a:r>
              <a:rPr lang="en-US" sz="2389" spc="-11" dirty="0" err="1">
                <a:solidFill>
                  <a:srgbClr val="000000"/>
                </a:solidFill>
                <a:latin typeface="Hammersmith One Semi-Bold"/>
              </a:rPr>
              <a:t>Acesso</a:t>
            </a:r>
            <a:r>
              <a:rPr lang="en-US" sz="2389" spc="-11" dirty="0">
                <a:solidFill>
                  <a:srgbClr val="000000"/>
                </a:solidFill>
                <a:latin typeface="Hammersmith One Semi-Bold"/>
              </a:rPr>
              <a:t> do </a:t>
            </a:r>
            <a:r>
              <a:rPr lang="en-US" sz="2389" spc="-11" dirty="0" err="1">
                <a:solidFill>
                  <a:srgbClr val="000000"/>
                </a:solidFill>
                <a:latin typeface="Hammersmith One Semi-Bold"/>
              </a:rPr>
              <a:t>Aluno</a:t>
            </a:r>
            <a:r>
              <a:rPr lang="en-US" sz="2389" spc="-11" dirty="0">
                <a:solidFill>
                  <a:srgbClr val="000000"/>
                </a:solidFill>
                <a:latin typeface="Hammersmith One Semi-Bold"/>
              </a:rPr>
              <a:t>:</a:t>
            </a:r>
          </a:p>
          <a:p>
            <a:pPr marL="1031774" lvl="2" indent="-343925" algn="just">
              <a:lnSpc>
                <a:spcPts val="3106"/>
              </a:lnSpc>
              <a:buFont typeface="Arial"/>
              <a:buChar char="⚬"/>
            </a:pPr>
            <a:r>
              <a:rPr lang="en-US" sz="2389" spc="-11" dirty="0">
                <a:solidFill>
                  <a:srgbClr val="000000"/>
                </a:solidFill>
                <a:latin typeface="Hammersmith One"/>
              </a:rPr>
              <a:t>Maria </a:t>
            </a:r>
            <a:r>
              <a:rPr lang="en-US" sz="2389" spc="-11" dirty="0" err="1">
                <a:solidFill>
                  <a:srgbClr val="000000"/>
                </a:solidFill>
                <a:latin typeface="Hammersmith One"/>
              </a:rPr>
              <a:t>envia</a:t>
            </a:r>
            <a:r>
              <a:rPr lang="en-US" sz="2389" spc="-11" dirty="0">
                <a:solidFill>
                  <a:srgbClr val="000000"/>
                </a:solidFill>
                <a:latin typeface="Hammersmith One"/>
              </a:rPr>
              <a:t> as </a:t>
            </a:r>
            <a:r>
              <a:rPr lang="en-US" sz="2389" spc="-11" dirty="0" err="1">
                <a:solidFill>
                  <a:srgbClr val="000000"/>
                </a:solidFill>
                <a:latin typeface="Hammersmith One"/>
              </a:rPr>
              <a:t>atividades</a:t>
            </a:r>
            <a:r>
              <a:rPr lang="en-US" sz="2389" spc="-11" dirty="0">
                <a:solidFill>
                  <a:srgbClr val="000000"/>
                </a:solidFill>
                <a:latin typeface="Hammersmith One"/>
              </a:rPr>
              <a:t> </a:t>
            </a:r>
            <a:r>
              <a:rPr lang="en-US" sz="2389" spc="-11" dirty="0" err="1">
                <a:solidFill>
                  <a:srgbClr val="000000"/>
                </a:solidFill>
                <a:latin typeface="Hammersmith One"/>
              </a:rPr>
              <a:t>programadas</a:t>
            </a:r>
            <a:r>
              <a:rPr lang="en-US" sz="2389" spc="-11" dirty="0">
                <a:solidFill>
                  <a:srgbClr val="000000"/>
                </a:solidFill>
                <a:latin typeface="Hammersmith One"/>
              </a:rPr>
              <a:t> para a </a:t>
            </a:r>
            <a:r>
              <a:rPr lang="en-US" sz="2389" spc="-11" dirty="0" err="1">
                <a:solidFill>
                  <a:srgbClr val="000000"/>
                </a:solidFill>
                <a:latin typeface="Hammersmith One"/>
              </a:rPr>
              <a:t>área</a:t>
            </a:r>
            <a:r>
              <a:rPr lang="en-US" sz="2389" spc="-11" dirty="0">
                <a:solidFill>
                  <a:srgbClr val="000000"/>
                </a:solidFill>
                <a:latin typeface="Hammersmith One"/>
              </a:rPr>
              <a:t> </a:t>
            </a:r>
            <a:r>
              <a:rPr lang="en-US" sz="2389" spc="-11" dirty="0" err="1">
                <a:solidFill>
                  <a:srgbClr val="000000"/>
                </a:solidFill>
                <a:latin typeface="Hammersmith One"/>
              </a:rPr>
              <a:t>designada</a:t>
            </a:r>
            <a:r>
              <a:rPr lang="en-US" sz="2389" spc="-11" dirty="0">
                <a:solidFill>
                  <a:srgbClr val="000000"/>
                </a:solidFill>
                <a:latin typeface="Hammersmith One"/>
              </a:rPr>
              <a:t> de João </a:t>
            </a:r>
            <a:r>
              <a:rPr lang="en-US" sz="2389" spc="-11" dirty="0" err="1">
                <a:solidFill>
                  <a:srgbClr val="000000"/>
                </a:solidFill>
                <a:latin typeface="Hammersmith One"/>
              </a:rPr>
              <a:t>na</a:t>
            </a:r>
            <a:r>
              <a:rPr lang="en-US" sz="2389" spc="-11" dirty="0">
                <a:solidFill>
                  <a:srgbClr val="000000"/>
                </a:solidFill>
                <a:latin typeface="Hammersmith One"/>
              </a:rPr>
              <a:t> </a:t>
            </a:r>
            <a:r>
              <a:rPr lang="en-US" sz="2389" spc="-11" dirty="0" err="1">
                <a:solidFill>
                  <a:srgbClr val="000000"/>
                </a:solidFill>
                <a:latin typeface="Hammersmith One"/>
              </a:rPr>
              <a:t>plataforma</a:t>
            </a:r>
            <a:r>
              <a:rPr lang="en-US" sz="2389" spc="-11" dirty="0">
                <a:solidFill>
                  <a:srgbClr val="000000"/>
                </a:solidFill>
                <a:latin typeface="Hammersmith One"/>
              </a:rPr>
              <a:t> </a:t>
            </a:r>
            <a:r>
              <a:rPr lang="en-US" sz="2389" spc="-11" dirty="0" err="1">
                <a:solidFill>
                  <a:srgbClr val="000000"/>
                </a:solidFill>
                <a:latin typeface="Hammersmith One"/>
              </a:rPr>
              <a:t>HobbieSwitch</a:t>
            </a:r>
            <a:r>
              <a:rPr lang="en-US" sz="2389" spc="-11" dirty="0">
                <a:solidFill>
                  <a:srgbClr val="000000"/>
                </a:solidFill>
                <a:latin typeface="Hammersmith One"/>
              </a:rPr>
              <a:t>.</a:t>
            </a:r>
          </a:p>
          <a:p>
            <a:pPr marL="1031774" lvl="2" indent="-343925" algn="just">
              <a:lnSpc>
                <a:spcPts val="3106"/>
              </a:lnSpc>
              <a:buFont typeface="Arial"/>
              <a:buChar char="⚬"/>
            </a:pPr>
            <a:r>
              <a:rPr lang="en-US" sz="2389" spc="-11" dirty="0">
                <a:solidFill>
                  <a:srgbClr val="000000"/>
                </a:solidFill>
                <a:latin typeface="Hammersmith One"/>
              </a:rPr>
              <a:t>João </a:t>
            </a:r>
            <a:r>
              <a:rPr lang="en-US" sz="2389" spc="-11" dirty="0" err="1">
                <a:solidFill>
                  <a:srgbClr val="000000"/>
                </a:solidFill>
                <a:latin typeface="Hammersmith One"/>
              </a:rPr>
              <a:t>recebe</a:t>
            </a:r>
            <a:r>
              <a:rPr lang="en-US" sz="2389" spc="-11" dirty="0">
                <a:solidFill>
                  <a:srgbClr val="000000"/>
                </a:solidFill>
                <a:latin typeface="Hammersmith One"/>
              </a:rPr>
              <a:t> </a:t>
            </a:r>
            <a:r>
              <a:rPr lang="en-US" sz="2389" spc="-11" dirty="0" err="1">
                <a:solidFill>
                  <a:srgbClr val="000000"/>
                </a:solidFill>
                <a:latin typeface="Hammersmith One"/>
              </a:rPr>
              <a:t>uma</a:t>
            </a:r>
            <a:r>
              <a:rPr lang="en-US" sz="2389" spc="-11" dirty="0">
                <a:solidFill>
                  <a:srgbClr val="000000"/>
                </a:solidFill>
                <a:latin typeface="Hammersmith One"/>
              </a:rPr>
              <a:t> </a:t>
            </a:r>
            <a:r>
              <a:rPr lang="en-US" sz="2389" spc="-11" dirty="0" err="1">
                <a:solidFill>
                  <a:srgbClr val="000000"/>
                </a:solidFill>
                <a:latin typeface="Hammersmith One"/>
              </a:rPr>
              <a:t>notificação</a:t>
            </a:r>
            <a:r>
              <a:rPr lang="en-US" sz="2389" spc="-11" dirty="0">
                <a:solidFill>
                  <a:srgbClr val="000000"/>
                </a:solidFill>
                <a:latin typeface="Hammersmith One"/>
              </a:rPr>
              <a:t> </a:t>
            </a:r>
            <a:r>
              <a:rPr lang="en-US" sz="2389" spc="-11" dirty="0" err="1">
                <a:solidFill>
                  <a:srgbClr val="000000"/>
                </a:solidFill>
                <a:latin typeface="Hammersmith One"/>
              </a:rPr>
              <a:t>informando</a:t>
            </a:r>
            <a:r>
              <a:rPr lang="en-US" sz="2389" spc="-11" dirty="0">
                <a:solidFill>
                  <a:srgbClr val="000000"/>
                </a:solidFill>
                <a:latin typeface="Hammersmith One"/>
              </a:rPr>
              <a:t> </a:t>
            </a:r>
            <a:r>
              <a:rPr lang="en-US" sz="2389" spc="-11" dirty="0" err="1">
                <a:solidFill>
                  <a:srgbClr val="000000"/>
                </a:solidFill>
                <a:latin typeface="Hammersmith One"/>
              </a:rPr>
              <a:t>sobre</a:t>
            </a:r>
            <a:r>
              <a:rPr lang="en-US" sz="2389" spc="-11" dirty="0">
                <a:solidFill>
                  <a:srgbClr val="000000"/>
                </a:solidFill>
                <a:latin typeface="Hammersmith One"/>
              </a:rPr>
              <a:t> a </a:t>
            </a:r>
            <a:r>
              <a:rPr lang="en-US" sz="2389" spc="-11" dirty="0" err="1">
                <a:solidFill>
                  <a:srgbClr val="000000"/>
                </a:solidFill>
                <a:latin typeface="Hammersmith One"/>
              </a:rPr>
              <a:t>disponibilidade</a:t>
            </a:r>
            <a:r>
              <a:rPr lang="en-US" sz="2389" spc="-11" dirty="0">
                <a:solidFill>
                  <a:srgbClr val="000000"/>
                </a:solidFill>
                <a:latin typeface="Hammersmith One"/>
              </a:rPr>
              <a:t> das </a:t>
            </a:r>
            <a:r>
              <a:rPr lang="en-US" sz="2389" spc="-11" dirty="0" err="1">
                <a:solidFill>
                  <a:srgbClr val="000000"/>
                </a:solidFill>
                <a:latin typeface="Hammersmith One"/>
              </a:rPr>
              <a:t>atividades</a:t>
            </a:r>
            <a:r>
              <a:rPr lang="en-US" sz="2389" spc="-11" dirty="0">
                <a:solidFill>
                  <a:srgbClr val="000000"/>
                </a:solidFill>
                <a:latin typeface="Hammersmith One"/>
              </a:rPr>
              <a:t> e do </a:t>
            </a:r>
            <a:r>
              <a:rPr lang="en-US" sz="2389" spc="-11" dirty="0" err="1">
                <a:solidFill>
                  <a:srgbClr val="000000"/>
                </a:solidFill>
                <a:latin typeface="Hammersmith One"/>
              </a:rPr>
              <a:t>cronograma</a:t>
            </a:r>
            <a:r>
              <a:rPr lang="en-US" sz="2389" spc="-11" dirty="0">
                <a:solidFill>
                  <a:srgbClr val="000000"/>
                </a:solidFill>
                <a:latin typeface="Hammersmith One"/>
              </a:rPr>
              <a:t> de </a:t>
            </a:r>
            <a:r>
              <a:rPr lang="en-US" sz="2389" spc="-11" dirty="0" err="1">
                <a:solidFill>
                  <a:srgbClr val="000000"/>
                </a:solidFill>
                <a:latin typeface="Hammersmith One"/>
              </a:rPr>
              <a:t>sessões</a:t>
            </a:r>
            <a:r>
              <a:rPr lang="en-US" sz="2389" spc="-11" dirty="0">
                <a:solidFill>
                  <a:srgbClr val="000000"/>
                </a:solidFill>
                <a:latin typeface="Hammersmith One"/>
              </a:rPr>
              <a:t> </a:t>
            </a:r>
            <a:r>
              <a:rPr lang="en-US" sz="2389" spc="-11" dirty="0" err="1">
                <a:solidFill>
                  <a:srgbClr val="000000"/>
                </a:solidFill>
                <a:latin typeface="Hammersmith One"/>
              </a:rPr>
              <a:t>agendadas</a:t>
            </a:r>
            <a:r>
              <a:rPr lang="en-US" sz="2389" spc="-11" dirty="0">
                <a:solidFill>
                  <a:srgbClr val="000000"/>
                </a:solidFill>
                <a:latin typeface="Hammersmith One"/>
              </a:rPr>
              <a:t>.</a:t>
            </a:r>
          </a:p>
          <a:p>
            <a:pPr marL="342900" indent="-342900" algn="just">
              <a:lnSpc>
                <a:spcPts val="3106"/>
              </a:lnSpc>
              <a:buFont typeface="Arial" panose="020B0604020202020204" pitchFamily="34" charset="0"/>
              <a:buChar char="•"/>
            </a:pPr>
            <a:r>
              <a:rPr lang="en-US" sz="2389" spc="-11" dirty="0" err="1">
                <a:solidFill>
                  <a:srgbClr val="000000"/>
                </a:solidFill>
                <a:latin typeface="Hammersmith One Semi-Bold"/>
              </a:rPr>
              <a:t>Conclusão</a:t>
            </a:r>
            <a:r>
              <a:rPr lang="en-US" sz="2389" spc="-11" dirty="0">
                <a:solidFill>
                  <a:srgbClr val="000000"/>
                </a:solidFill>
                <a:latin typeface="Hammersmith One Semi-Bold"/>
              </a:rPr>
              <a:t> da </a:t>
            </a:r>
            <a:r>
              <a:rPr lang="en-US" sz="2389" spc="-11" dirty="0" err="1">
                <a:solidFill>
                  <a:srgbClr val="000000"/>
                </a:solidFill>
                <a:latin typeface="Hammersmith One Semi-Bold"/>
              </a:rPr>
              <a:t>Atividade</a:t>
            </a:r>
            <a:r>
              <a:rPr lang="en-US" sz="2389" spc="-11" dirty="0">
                <a:solidFill>
                  <a:srgbClr val="000000"/>
                </a:solidFill>
                <a:latin typeface="Hammersmith One Semi-Bold"/>
              </a:rPr>
              <a:t> e Feedback:</a:t>
            </a:r>
          </a:p>
          <a:p>
            <a:pPr marL="1031774" lvl="2" indent="-343925" algn="just">
              <a:lnSpc>
                <a:spcPts val="3106"/>
              </a:lnSpc>
              <a:buFont typeface="Arial"/>
              <a:buChar char="⚬"/>
            </a:pPr>
            <a:r>
              <a:rPr lang="en-US" sz="2389" spc="-11" dirty="0" err="1">
                <a:solidFill>
                  <a:srgbClr val="000000"/>
                </a:solidFill>
                <a:latin typeface="Hammersmith One"/>
              </a:rPr>
              <a:t>Após</a:t>
            </a:r>
            <a:r>
              <a:rPr lang="en-US" sz="2389" spc="-11" dirty="0">
                <a:solidFill>
                  <a:srgbClr val="000000"/>
                </a:solidFill>
                <a:latin typeface="Hammersmith One"/>
              </a:rPr>
              <a:t> </a:t>
            </a:r>
            <a:r>
              <a:rPr lang="en-US" sz="2389" spc="-11" dirty="0" err="1">
                <a:solidFill>
                  <a:srgbClr val="000000"/>
                </a:solidFill>
                <a:latin typeface="Hammersmith One"/>
              </a:rPr>
              <a:t>assistir</a:t>
            </a:r>
            <a:r>
              <a:rPr lang="en-US" sz="2389" spc="-11" dirty="0">
                <a:solidFill>
                  <a:srgbClr val="000000"/>
                </a:solidFill>
                <a:latin typeface="Hammersmith One"/>
              </a:rPr>
              <a:t> </a:t>
            </a:r>
            <a:r>
              <a:rPr lang="en-US" sz="2389" spc="-11" dirty="0" err="1">
                <a:solidFill>
                  <a:srgbClr val="000000"/>
                </a:solidFill>
                <a:latin typeface="Hammersmith One"/>
              </a:rPr>
              <a:t>aos</a:t>
            </a:r>
            <a:r>
              <a:rPr lang="en-US" sz="2389" spc="-11" dirty="0">
                <a:solidFill>
                  <a:srgbClr val="000000"/>
                </a:solidFill>
                <a:latin typeface="Hammersmith One"/>
              </a:rPr>
              <a:t> </a:t>
            </a:r>
            <a:r>
              <a:rPr lang="en-US" sz="2389" spc="-11" dirty="0" err="1">
                <a:solidFill>
                  <a:srgbClr val="000000"/>
                </a:solidFill>
                <a:latin typeface="Hammersmith One"/>
              </a:rPr>
              <a:t>filmes</a:t>
            </a:r>
            <a:r>
              <a:rPr lang="en-US" sz="2389" spc="-11" dirty="0">
                <a:solidFill>
                  <a:srgbClr val="000000"/>
                </a:solidFill>
                <a:latin typeface="Hammersmith One"/>
              </a:rPr>
              <a:t> e </a:t>
            </a:r>
            <a:r>
              <a:rPr lang="en-US" sz="2389" spc="-11" dirty="0" err="1">
                <a:solidFill>
                  <a:srgbClr val="000000"/>
                </a:solidFill>
                <a:latin typeface="Hammersmith One"/>
              </a:rPr>
              <a:t>realizar</a:t>
            </a:r>
            <a:r>
              <a:rPr lang="en-US" sz="2389" spc="-11" dirty="0">
                <a:solidFill>
                  <a:srgbClr val="000000"/>
                </a:solidFill>
                <a:latin typeface="Hammersmith One"/>
              </a:rPr>
              <a:t> as </a:t>
            </a:r>
            <a:r>
              <a:rPr lang="en-US" sz="2389" spc="-11" dirty="0" err="1">
                <a:solidFill>
                  <a:srgbClr val="000000"/>
                </a:solidFill>
                <a:latin typeface="Hammersmith One"/>
              </a:rPr>
              <a:t>atividades</a:t>
            </a:r>
            <a:r>
              <a:rPr lang="en-US" sz="2389" spc="-11" dirty="0">
                <a:solidFill>
                  <a:srgbClr val="000000"/>
                </a:solidFill>
                <a:latin typeface="Hammersmith One"/>
              </a:rPr>
              <a:t> </a:t>
            </a:r>
            <a:r>
              <a:rPr lang="en-US" sz="2389" spc="-11" dirty="0" err="1">
                <a:solidFill>
                  <a:srgbClr val="000000"/>
                </a:solidFill>
                <a:latin typeface="Hammersmith One"/>
              </a:rPr>
              <a:t>propostas</a:t>
            </a:r>
            <a:r>
              <a:rPr lang="en-US" sz="2389" spc="-11" dirty="0">
                <a:solidFill>
                  <a:srgbClr val="000000"/>
                </a:solidFill>
                <a:latin typeface="Hammersmith One"/>
              </a:rPr>
              <a:t>, João </a:t>
            </a:r>
            <a:r>
              <a:rPr lang="en-US" sz="2389" spc="-11" dirty="0" err="1">
                <a:solidFill>
                  <a:srgbClr val="000000"/>
                </a:solidFill>
                <a:latin typeface="Hammersmith One"/>
              </a:rPr>
              <a:t>submete</a:t>
            </a:r>
            <a:r>
              <a:rPr lang="en-US" sz="2389" spc="-11" dirty="0">
                <a:solidFill>
                  <a:srgbClr val="000000"/>
                </a:solidFill>
                <a:latin typeface="Hammersmith One"/>
              </a:rPr>
              <a:t> </a:t>
            </a:r>
            <a:r>
              <a:rPr lang="en-US" sz="2389" spc="-11" dirty="0" err="1">
                <a:solidFill>
                  <a:srgbClr val="000000"/>
                </a:solidFill>
                <a:latin typeface="Hammersmith One"/>
              </a:rPr>
              <a:t>suas</a:t>
            </a:r>
            <a:r>
              <a:rPr lang="en-US" sz="2389" spc="-11" dirty="0">
                <a:solidFill>
                  <a:srgbClr val="000000"/>
                </a:solidFill>
                <a:latin typeface="Hammersmith One"/>
              </a:rPr>
              <a:t> </a:t>
            </a:r>
            <a:r>
              <a:rPr lang="en-US" sz="2389" spc="-11" dirty="0" err="1">
                <a:solidFill>
                  <a:srgbClr val="000000"/>
                </a:solidFill>
                <a:latin typeface="Hammersmith One"/>
              </a:rPr>
              <a:t>respostas</a:t>
            </a:r>
            <a:r>
              <a:rPr lang="en-US" sz="2389" spc="-11" dirty="0">
                <a:solidFill>
                  <a:srgbClr val="000000"/>
                </a:solidFill>
                <a:latin typeface="Hammersmith One"/>
              </a:rPr>
              <a:t> e </a:t>
            </a:r>
            <a:r>
              <a:rPr lang="en-US" sz="2389" spc="-11" dirty="0" err="1">
                <a:solidFill>
                  <a:srgbClr val="000000"/>
                </a:solidFill>
                <a:latin typeface="Hammersmith One"/>
              </a:rPr>
              <a:t>reflexões</a:t>
            </a:r>
            <a:r>
              <a:rPr lang="en-US" sz="2389" spc="-11" dirty="0">
                <a:solidFill>
                  <a:srgbClr val="000000"/>
                </a:solidFill>
                <a:latin typeface="Hammersmith One"/>
              </a:rPr>
              <a:t> </a:t>
            </a:r>
            <a:r>
              <a:rPr lang="en-US" sz="2389" spc="-11" dirty="0" err="1">
                <a:solidFill>
                  <a:srgbClr val="000000"/>
                </a:solidFill>
                <a:latin typeface="Hammersmith One"/>
              </a:rPr>
              <a:t>sobre</a:t>
            </a:r>
            <a:r>
              <a:rPr lang="en-US" sz="2389" spc="-11" dirty="0">
                <a:solidFill>
                  <a:srgbClr val="000000"/>
                </a:solidFill>
                <a:latin typeface="Hammersmith One"/>
              </a:rPr>
              <a:t> </a:t>
            </a:r>
            <a:r>
              <a:rPr lang="en-US" sz="2389" spc="-11" dirty="0" err="1">
                <a:solidFill>
                  <a:srgbClr val="000000"/>
                </a:solidFill>
                <a:latin typeface="Hammersmith One"/>
              </a:rPr>
              <a:t>os</a:t>
            </a:r>
            <a:r>
              <a:rPr lang="en-US" sz="2389" spc="-11" dirty="0">
                <a:solidFill>
                  <a:srgbClr val="000000"/>
                </a:solidFill>
                <a:latin typeface="Hammersmith One"/>
              </a:rPr>
              <a:t> </a:t>
            </a:r>
            <a:r>
              <a:rPr lang="en-US" sz="2389" spc="-11" dirty="0" err="1">
                <a:solidFill>
                  <a:srgbClr val="000000"/>
                </a:solidFill>
                <a:latin typeface="Hammersmith One"/>
              </a:rPr>
              <a:t>filmes</a:t>
            </a:r>
            <a:r>
              <a:rPr lang="en-US" sz="2389" spc="-11" dirty="0">
                <a:solidFill>
                  <a:srgbClr val="000000"/>
                </a:solidFill>
                <a:latin typeface="Hammersmith One"/>
              </a:rPr>
              <a:t> para Maria.</a:t>
            </a:r>
          </a:p>
          <a:p>
            <a:pPr marL="1031774" lvl="2" indent="-343925" algn="just">
              <a:lnSpc>
                <a:spcPts val="3106"/>
              </a:lnSpc>
              <a:buFont typeface="Arial"/>
              <a:buChar char="⚬"/>
            </a:pPr>
            <a:r>
              <a:rPr lang="en-US" sz="2389" spc="-11" dirty="0">
                <a:solidFill>
                  <a:srgbClr val="000000"/>
                </a:solidFill>
                <a:latin typeface="Hammersmith One"/>
              </a:rPr>
              <a:t>Maria </a:t>
            </a:r>
            <a:r>
              <a:rPr lang="en-US" sz="2389" spc="-11" dirty="0" err="1">
                <a:solidFill>
                  <a:srgbClr val="000000"/>
                </a:solidFill>
                <a:latin typeface="Hammersmith One"/>
              </a:rPr>
              <a:t>fornece</a:t>
            </a:r>
            <a:r>
              <a:rPr lang="en-US" sz="2389" spc="-11" dirty="0">
                <a:solidFill>
                  <a:srgbClr val="000000"/>
                </a:solidFill>
                <a:latin typeface="Hammersmith One"/>
              </a:rPr>
              <a:t> feedback </a:t>
            </a:r>
            <a:r>
              <a:rPr lang="en-US" sz="2389" spc="-11" dirty="0" err="1">
                <a:solidFill>
                  <a:srgbClr val="000000"/>
                </a:solidFill>
                <a:latin typeface="Hammersmith One"/>
              </a:rPr>
              <a:t>personalizado</a:t>
            </a:r>
            <a:r>
              <a:rPr lang="en-US" sz="2389" spc="-11" dirty="0">
                <a:solidFill>
                  <a:srgbClr val="000000"/>
                </a:solidFill>
                <a:latin typeface="Hammersmith One"/>
              </a:rPr>
              <a:t>, </a:t>
            </a:r>
            <a:r>
              <a:rPr lang="en-US" sz="2389" spc="-11" dirty="0" err="1">
                <a:solidFill>
                  <a:srgbClr val="000000"/>
                </a:solidFill>
                <a:latin typeface="Hammersmith One"/>
              </a:rPr>
              <a:t>aponta</a:t>
            </a:r>
            <a:r>
              <a:rPr lang="en-US" sz="2389" spc="-11" dirty="0">
                <a:solidFill>
                  <a:srgbClr val="000000"/>
                </a:solidFill>
                <a:latin typeface="Hammersmith One"/>
              </a:rPr>
              <a:t> </a:t>
            </a:r>
            <a:r>
              <a:rPr lang="en-US" sz="2389" spc="-11" dirty="0" err="1">
                <a:solidFill>
                  <a:srgbClr val="000000"/>
                </a:solidFill>
                <a:latin typeface="Hammersmith One"/>
              </a:rPr>
              <a:t>pontos</a:t>
            </a:r>
            <a:r>
              <a:rPr lang="en-US" sz="2389" spc="-11" dirty="0">
                <a:solidFill>
                  <a:srgbClr val="000000"/>
                </a:solidFill>
                <a:latin typeface="Hammersmith One"/>
              </a:rPr>
              <a:t> </a:t>
            </a:r>
            <a:r>
              <a:rPr lang="en-US" sz="2389" spc="-11" dirty="0" err="1">
                <a:solidFill>
                  <a:srgbClr val="000000"/>
                </a:solidFill>
                <a:latin typeface="Hammersmith One"/>
              </a:rPr>
              <a:t>positivos</a:t>
            </a:r>
            <a:r>
              <a:rPr lang="en-US" sz="2389" spc="-11" dirty="0">
                <a:solidFill>
                  <a:srgbClr val="000000"/>
                </a:solidFill>
                <a:latin typeface="Hammersmith One"/>
              </a:rPr>
              <a:t> e </a:t>
            </a:r>
            <a:r>
              <a:rPr lang="en-US" sz="2389" spc="-11" dirty="0" err="1">
                <a:solidFill>
                  <a:srgbClr val="000000"/>
                </a:solidFill>
                <a:latin typeface="Hammersmith One"/>
              </a:rPr>
              <a:t>áreas</a:t>
            </a:r>
            <a:r>
              <a:rPr lang="en-US" sz="2389" spc="-11" dirty="0">
                <a:solidFill>
                  <a:srgbClr val="000000"/>
                </a:solidFill>
                <a:latin typeface="Hammersmith One"/>
              </a:rPr>
              <a:t> para </a:t>
            </a:r>
            <a:r>
              <a:rPr lang="en-US" sz="2389" spc="-11" dirty="0" err="1">
                <a:solidFill>
                  <a:srgbClr val="000000"/>
                </a:solidFill>
                <a:latin typeface="Hammersmith One"/>
              </a:rPr>
              <a:t>desenvolvimento</a:t>
            </a:r>
            <a:r>
              <a:rPr lang="en-US" sz="2389" spc="-11" dirty="0">
                <a:solidFill>
                  <a:srgbClr val="000000"/>
                </a:solidFill>
                <a:latin typeface="Hammersmith One"/>
              </a:rPr>
              <a:t>, </a:t>
            </a:r>
            <a:r>
              <a:rPr lang="en-US" sz="2389" spc="-11" dirty="0" err="1">
                <a:solidFill>
                  <a:srgbClr val="000000"/>
                </a:solidFill>
                <a:latin typeface="Hammersmith One"/>
              </a:rPr>
              <a:t>ajudando</a:t>
            </a:r>
            <a:r>
              <a:rPr lang="en-US" sz="2389" spc="-11" dirty="0">
                <a:solidFill>
                  <a:srgbClr val="000000"/>
                </a:solidFill>
                <a:latin typeface="Hammersmith One"/>
              </a:rPr>
              <a:t> João a </a:t>
            </a:r>
            <a:r>
              <a:rPr lang="en-US" sz="2389" spc="-11" dirty="0" err="1">
                <a:solidFill>
                  <a:srgbClr val="000000"/>
                </a:solidFill>
                <a:latin typeface="Hammersmith One"/>
              </a:rPr>
              <a:t>aprimorar</a:t>
            </a:r>
            <a:r>
              <a:rPr lang="en-US" sz="2389" spc="-11" dirty="0">
                <a:solidFill>
                  <a:srgbClr val="000000"/>
                </a:solidFill>
                <a:latin typeface="Hammersmith One"/>
              </a:rPr>
              <a:t> </a:t>
            </a:r>
            <a:r>
              <a:rPr lang="en-US" sz="2389" spc="-11" dirty="0" err="1">
                <a:solidFill>
                  <a:srgbClr val="000000"/>
                </a:solidFill>
                <a:latin typeface="Hammersmith One"/>
              </a:rPr>
              <a:t>seu</a:t>
            </a:r>
            <a:r>
              <a:rPr lang="en-US" sz="2389" spc="-11" dirty="0">
                <a:solidFill>
                  <a:srgbClr val="000000"/>
                </a:solidFill>
                <a:latin typeface="Hammersmith One"/>
              </a:rPr>
              <a:t> </a:t>
            </a:r>
            <a:r>
              <a:rPr lang="en-US" sz="2389" spc="-11" dirty="0" err="1">
                <a:solidFill>
                  <a:srgbClr val="000000"/>
                </a:solidFill>
                <a:latin typeface="Hammersmith One"/>
              </a:rPr>
              <a:t>conhecimento</a:t>
            </a:r>
            <a:r>
              <a:rPr lang="en-US" sz="2389" spc="-11" dirty="0">
                <a:solidFill>
                  <a:srgbClr val="000000"/>
                </a:solidFill>
                <a:latin typeface="Hammersmith One"/>
              </a:rPr>
              <a:t> </a:t>
            </a:r>
            <a:r>
              <a:rPr lang="en-US" sz="2389" spc="-11" dirty="0" err="1">
                <a:solidFill>
                  <a:srgbClr val="000000"/>
                </a:solidFill>
                <a:latin typeface="Hammersmith One"/>
              </a:rPr>
              <a:t>sobre</a:t>
            </a:r>
            <a:r>
              <a:rPr lang="en-US" sz="2389" spc="-11" dirty="0">
                <a:solidFill>
                  <a:srgbClr val="000000"/>
                </a:solidFill>
                <a:latin typeface="Hammersmith One"/>
              </a:rPr>
              <a:t> </a:t>
            </a:r>
            <a:r>
              <a:rPr lang="en-US" sz="2389" spc="-11" dirty="0" err="1">
                <a:solidFill>
                  <a:srgbClr val="000000"/>
                </a:solidFill>
                <a:latin typeface="Hammersmith One"/>
              </a:rPr>
              <a:t>filmes</a:t>
            </a:r>
            <a:r>
              <a:rPr lang="en-US" sz="2389" spc="-11" dirty="0">
                <a:solidFill>
                  <a:srgbClr val="000000"/>
                </a:solidFill>
                <a:latin typeface="Hammersmith One"/>
              </a:rPr>
              <a:t> de romance de </a:t>
            </a:r>
            <a:r>
              <a:rPr lang="en-US" sz="2389" spc="-11" dirty="0" err="1">
                <a:solidFill>
                  <a:srgbClr val="000000"/>
                </a:solidFill>
                <a:latin typeface="Hammersmith One"/>
              </a:rPr>
              <a:t>época</a:t>
            </a:r>
            <a:r>
              <a:rPr lang="en-US" sz="2389" spc="-11" dirty="0">
                <a:solidFill>
                  <a:srgbClr val="000000"/>
                </a:solidFill>
                <a:latin typeface="Hammersmith One"/>
              </a:rPr>
              <a:t>.</a:t>
            </a:r>
          </a:p>
          <a:p>
            <a:pPr marL="342900" indent="-342900" algn="just">
              <a:lnSpc>
                <a:spcPts val="3106"/>
              </a:lnSpc>
              <a:buFont typeface="Arial" panose="020B0604020202020204" pitchFamily="34" charset="0"/>
              <a:buChar char="•"/>
            </a:pPr>
            <a:r>
              <a:rPr lang="en-US" sz="2389" spc="-11" dirty="0">
                <a:solidFill>
                  <a:srgbClr val="000000"/>
                </a:solidFill>
                <a:latin typeface="Hammersmith One"/>
              </a:rPr>
              <a:t>  </a:t>
            </a:r>
            <a:r>
              <a:rPr lang="en-US" sz="2389" spc="-11" dirty="0" err="1">
                <a:solidFill>
                  <a:srgbClr val="000000"/>
                </a:solidFill>
                <a:latin typeface="Hammersmith One Semi-Bold"/>
              </a:rPr>
              <a:t>Compartilhamento</a:t>
            </a:r>
            <a:r>
              <a:rPr lang="en-US" sz="2389" spc="-11" dirty="0">
                <a:solidFill>
                  <a:srgbClr val="000000"/>
                </a:solidFill>
                <a:latin typeface="Hammersmith One Semi-Bold"/>
              </a:rPr>
              <a:t> Público </a:t>
            </a:r>
            <a:r>
              <a:rPr lang="en-US" sz="2389" spc="-11" dirty="0" err="1">
                <a:solidFill>
                  <a:srgbClr val="000000"/>
                </a:solidFill>
                <a:latin typeface="Hammersmith One Semi-Bold"/>
              </a:rPr>
              <a:t>Opcional</a:t>
            </a:r>
            <a:r>
              <a:rPr lang="en-US" sz="2389" spc="-11" dirty="0">
                <a:solidFill>
                  <a:srgbClr val="000000"/>
                </a:solidFill>
                <a:latin typeface="Hammersmith One Semi-Bold"/>
              </a:rPr>
              <a:t>:</a:t>
            </a:r>
          </a:p>
          <a:p>
            <a:pPr marL="1031774" lvl="2" indent="-343925" algn="just">
              <a:lnSpc>
                <a:spcPts val="3106"/>
              </a:lnSpc>
              <a:buFont typeface="Arial"/>
              <a:buChar char="⚬"/>
            </a:pPr>
            <a:r>
              <a:rPr lang="en-US" sz="2389" spc="-11" dirty="0" err="1">
                <a:solidFill>
                  <a:srgbClr val="000000"/>
                </a:solidFill>
                <a:latin typeface="Hammersmith One"/>
              </a:rPr>
              <a:t>Após</a:t>
            </a:r>
            <a:r>
              <a:rPr lang="en-US" sz="2389" spc="-11" dirty="0">
                <a:solidFill>
                  <a:srgbClr val="000000"/>
                </a:solidFill>
                <a:latin typeface="Hammersmith One"/>
              </a:rPr>
              <a:t> </a:t>
            </a:r>
            <a:r>
              <a:rPr lang="en-US" sz="2389" spc="-11" dirty="0" err="1">
                <a:solidFill>
                  <a:srgbClr val="000000"/>
                </a:solidFill>
                <a:latin typeface="Hammersmith One"/>
              </a:rPr>
              <a:t>receber</a:t>
            </a:r>
            <a:r>
              <a:rPr lang="en-US" sz="2389" spc="-11" dirty="0">
                <a:solidFill>
                  <a:srgbClr val="000000"/>
                </a:solidFill>
                <a:latin typeface="Hammersmith One"/>
              </a:rPr>
              <a:t> o feedback de Maria, João decide </a:t>
            </a:r>
            <a:r>
              <a:rPr lang="en-US" sz="2389" spc="-11" dirty="0" err="1">
                <a:solidFill>
                  <a:srgbClr val="000000"/>
                </a:solidFill>
                <a:latin typeface="Hammersmith One"/>
              </a:rPr>
              <a:t>compartilhar</a:t>
            </a:r>
            <a:r>
              <a:rPr lang="en-US" sz="2389" spc="-11" dirty="0">
                <a:solidFill>
                  <a:srgbClr val="000000"/>
                </a:solidFill>
                <a:latin typeface="Hammersmith One"/>
              </a:rPr>
              <a:t> </a:t>
            </a:r>
            <a:r>
              <a:rPr lang="en-US" sz="2389" spc="-11" dirty="0" err="1">
                <a:solidFill>
                  <a:srgbClr val="000000"/>
                </a:solidFill>
                <a:latin typeface="Hammersmith One"/>
              </a:rPr>
              <a:t>uma</a:t>
            </a:r>
            <a:r>
              <a:rPr lang="en-US" sz="2389" spc="-11" dirty="0">
                <a:solidFill>
                  <a:srgbClr val="000000"/>
                </a:solidFill>
                <a:latin typeface="Hammersmith One"/>
              </a:rPr>
              <a:t> </a:t>
            </a:r>
            <a:r>
              <a:rPr lang="en-US" sz="2389" spc="-11" dirty="0" err="1">
                <a:solidFill>
                  <a:srgbClr val="000000"/>
                </a:solidFill>
                <a:latin typeface="Hammersmith One"/>
              </a:rPr>
              <a:t>análise</a:t>
            </a:r>
            <a:r>
              <a:rPr lang="en-US" sz="2389" spc="-11" dirty="0">
                <a:solidFill>
                  <a:srgbClr val="000000"/>
                </a:solidFill>
                <a:latin typeface="Hammersmith One"/>
              </a:rPr>
              <a:t> de um </a:t>
            </a:r>
            <a:r>
              <a:rPr lang="en-US" sz="2389" spc="-11" dirty="0" err="1">
                <a:solidFill>
                  <a:srgbClr val="000000"/>
                </a:solidFill>
                <a:latin typeface="Hammersmith One"/>
              </a:rPr>
              <a:t>filme</a:t>
            </a:r>
            <a:r>
              <a:rPr lang="en-US" sz="2389" spc="-11" dirty="0">
                <a:solidFill>
                  <a:srgbClr val="000000"/>
                </a:solidFill>
                <a:latin typeface="Hammersmith One"/>
              </a:rPr>
              <a:t> </a:t>
            </a:r>
            <a:r>
              <a:rPr lang="en-US" sz="2389" spc="-11" dirty="0" err="1">
                <a:solidFill>
                  <a:srgbClr val="000000"/>
                </a:solidFill>
                <a:latin typeface="Hammersmith One"/>
              </a:rPr>
              <a:t>específico</a:t>
            </a:r>
            <a:r>
              <a:rPr lang="en-US" sz="2389" spc="-11" dirty="0">
                <a:solidFill>
                  <a:srgbClr val="000000"/>
                </a:solidFill>
                <a:latin typeface="Hammersmith One"/>
              </a:rPr>
              <a:t> de romance de </a:t>
            </a:r>
            <a:r>
              <a:rPr lang="en-US" sz="2389" spc="-11" dirty="0" err="1">
                <a:solidFill>
                  <a:srgbClr val="000000"/>
                </a:solidFill>
                <a:latin typeface="Hammersmith One"/>
              </a:rPr>
              <a:t>época</a:t>
            </a:r>
            <a:r>
              <a:rPr lang="en-US" sz="2389" spc="-11" dirty="0">
                <a:solidFill>
                  <a:srgbClr val="000000"/>
                </a:solidFill>
                <a:latin typeface="Hammersmith One"/>
              </a:rPr>
              <a:t> para o </a:t>
            </a:r>
            <a:r>
              <a:rPr lang="en-US" sz="2389" spc="-11" dirty="0" err="1">
                <a:solidFill>
                  <a:srgbClr val="000000"/>
                </a:solidFill>
                <a:latin typeface="Hammersmith One"/>
              </a:rPr>
              <a:t>público</a:t>
            </a:r>
            <a:r>
              <a:rPr lang="en-US" sz="2389" spc="-11" dirty="0">
                <a:solidFill>
                  <a:srgbClr val="000000"/>
                </a:solidFill>
                <a:latin typeface="Hammersmith One"/>
              </a:rPr>
              <a:t> </a:t>
            </a:r>
            <a:r>
              <a:rPr lang="en-US" sz="2389" spc="-11" dirty="0" err="1">
                <a:solidFill>
                  <a:srgbClr val="000000"/>
                </a:solidFill>
                <a:latin typeface="Hammersmith One"/>
              </a:rPr>
              <a:t>geral</a:t>
            </a:r>
            <a:r>
              <a:rPr lang="en-US" sz="2389" spc="-11" dirty="0">
                <a:solidFill>
                  <a:srgbClr val="000000"/>
                </a:solidFill>
                <a:latin typeface="Hammersmith One"/>
              </a:rPr>
              <a:t> </a:t>
            </a:r>
            <a:r>
              <a:rPr lang="en-US" sz="2389" spc="-11" dirty="0" err="1">
                <a:solidFill>
                  <a:srgbClr val="000000"/>
                </a:solidFill>
                <a:latin typeface="Hammersmith One"/>
              </a:rPr>
              <a:t>na</a:t>
            </a:r>
            <a:r>
              <a:rPr lang="en-US" sz="2389" spc="-11" dirty="0">
                <a:solidFill>
                  <a:srgbClr val="000000"/>
                </a:solidFill>
                <a:latin typeface="Hammersmith One"/>
              </a:rPr>
              <a:t> </a:t>
            </a:r>
            <a:r>
              <a:rPr lang="en-US" sz="2389" spc="-11" dirty="0" err="1">
                <a:solidFill>
                  <a:srgbClr val="000000"/>
                </a:solidFill>
                <a:latin typeface="Hammersmith One"/>
              </a:rPr>
              <a:t>plataforma</a:t>
            </a:r>
            <a:r>
              <a:rPr lang="en-US" sz="2389" spc="-11" dirty="0">
                <a:solidFill>
                  <a:srgbClr val="000000"/>
                </a:solidFill>
                <a:latin typeface="Hammersmith One"/>
              </a:rPr>
              <a:t> </a:t>
            </a:r>
            <a:r>
              <a:rPr lang="en-US" sz="2389" spc="-11" dirty="0" err="1">
                <a:solidFill>
                  <a:srgbClr val="000000"/>
                </a:solidFill>
                <a:latin typeface="Hammersmith One"/>
              </a:rPr>
              <a:t>HobbieSwitch</a:t>
            </a:r>
            <a:r>
              <a:rPr lang="en-US" sz="2389" spc="-11" dirty="0">
                <a:solidFill>
                  <a:srgbClr val="000000"/>
                </a:solidFill>
                <a:latin typeface="Hammersmith One"/>
              </a:rPr>
              <a:t>.</a:t>
            </a:r>
          </a:p>
          <a:p>
            <a:pPr marL="1031774" lvl="2" indent="-343925" algn="just">
              <a:lnSpc>
                <a:spcPts val="3106"/>
              </a:lnSpc>
              <a:buFont typeface="Arial"/>
              <a:buChar char="⚬"/>
            </a:pPr>
            <a:r>
              <a:rPr lang="en-US" sz="2389" spc="-11" dirty="0">
                <a:solidFill>
                  <a:srgbClr val="000000"/>
                </a:solidFill>
                <a:latin typeface="Hammersmith One"/>
              </a:rPr>
              <a:t>Outros usuários </a:t>
            </a:r>
            <a:r>
              <a:rPr lang="en-US" sz="2389" spc="-11" dirty="0" err="1">
                <a:solidFill>
                  <a:srgbClr val="000000"/>
                </a:solidFill>
                <a:latin typeface="Hammersmith One"/>
              </a:rPr>
              <a:t>interessados</a:t>
            </a:r>
            <a:r>
              <a:rPr lang="en-US" sz="2389" spc="-11" dirty="0">
                <a:solidFill>
                  <a:srgbClr val="000000"/>
                </a:solidFill>
                <a:latin typeface="Hammersmith One"/>
              </a:rPr>
              <a:t> </a:t>
            </a:r>
            <a:r>
              <a:rPr lang="en-US" sz="2389" spc="-11" dirty="0" err="1">
                <a:solidFill>
                  <a:srgbClr val="000000"/>
                </a:solidFill>
                <a:latin typeface="Hammersmith One"/>
              </a:rPr>
              <a:t>na</a:t>
            </a:r>
            <a:r>
              <a:rPr lang="en-US" sz="2389" spc="-11" dirty="0">
                <a:solidFill>
                  <a:srgbClr val="000000"/>
                </a:solidFill>
                <a:latin typeface="Hammersmith One"/>
              </a:rPr>
              <a:t> </a:t>
            </a:r>
            <a:r>
              <a:rPr lang="en-US" sz="2389" spc="-11" dirty="0" err="1">
                <a:solidFill>
                  <a:srgbClr val="000000"/>
                </a:solidFill>
                <a:latin typeface="Hammersmith One"/>
              </a:rPr>
              <a:t>área</a:t>
            </a:r>
            <a:r>
              <a:rPr lang="en-US" sz="2389" spc="-11" dirty="0">
                <a:solidFill>
                  <a:srgbClr val="000000"/>
                </a:solidFill>
                <a:latin typeface="Hammersmith One"/>
              </a:rPr>
              <a:t> </a:t>
            </a:r>
            <a:r>
              <a:rPr lang="en-US" sz="2389" spc="-11" dirty="0" err="1">
                <a:solidFill>
                  <a:srgbClr val="000000"/>
                </a:solidFill>
                <a:latin typeface="Hammersmith One"/>
              </a:rPr>
              <a:t>podem</a:t>
            </a:r>
            <a:r>
              <a:rPr lang="en-US" sz="2389" spc="-11" dirty="0">
                <a:solidFill>
                  <a:srgbClr val="000000"/>
                </a:solidFill>
                <a:latin typeface="Hammersmith One"/>
              </a:rPr>
              <a:t> </a:t>
            </a:r>
            <a:r>
              <a:rPr lang="en-US" sz="2389" spc="-11" dirty="0" err="1">
                <a:solidFill>
                  <a:srgbClr val="000000"/>
                </a:solidFill>
                <a:latin typeface="Hammersmith One"/>
              </a:rPr>
              <a:t>ver</a:t>
            </a:r>
            <a:r>
              <a:rPr lang="en-US" sz="2389" spc="-11" dirty="0">
                <a:solidFill>
                  <a:srgbClr val="000000"/>
                </a:solidFill>
                <a:latin typeface="Hammersmith One"/>
              </a:rPr>
              <a:t> a </a:t>
            </a:r>
            <a:r>
              <a:rPr lang="en-US" sz="2389" spc="-11" dirty="0" err="1">
                <a:solidFill>
                  <a:srgbClr val="000000"/>
                </a:solidFill>
                <a:latin typeface="Hammersmith One"/>
              </a:rPr>
              <a:t>análise</a:t>
            </a:r>
            <a:r>
              <a:rPr lang="en-US" sz="2389" spc="-11" dirty="0">
                <a:solidFill>
                  <a:srgbClr val="000000"/>
                </a:solidFill>
                <a:latin typeface="Hammersmith One"/>
              </a:rPr>
              <a:t> de João, </a:t>
            </a:r>
            <a:r>
              <a:rPr lang="en-US" sz="2389" spc="-11" dirty="0" err="1">
                <a:solidFill>
                  <a:srgbClr val="000000"/>
                </a:solidFill>
                <a:latin typeface="Hammersmith One"/>
              </a:rPr>
              <a:t>deixar</a:t>
            </a:r>
            <a:r>
              <a:rPr lang="en-US" sz="2389" spc="-11" dirty="0">
                <a:solidFill>
                  <a:srgbClr val="000000"/>
                </a:solidFill>
                <a:latin typeface="Hammersmith One"/>
              </a:rPr>
              <a:t> </a:t>
            </a:r>
            <a:r>
              <a:rPr lang="en-US" sz="2389" spc="-11" dirty="0" err="1">
                <a:solidFill>
                  <a:srgbClr val="000000"/>
                </a:solidFill>
                <a:latin typeface="Hammersmith One"/>
              </a:rPr>
              <a:t>comentários</a:t>
            </a:r>
            <a:r>
              <a:rPr lang="en-US" sz="2389" spc="-11" dirty="0">
                <a:solidFill>
                  <a:srgbClr val="000000"/>
                </a:solidFill>
                <a:latin typeface="Hammersmith One"/>
              </a:rPr>
              <a:t> e </a:t>
            </a:r>
            <a:r>
              <a:rPr lang="en-US" sz="2389" spc="-11" dirty="0" err="1">
                <a:solidFill>
                  <a:srgbClr val="000000"/>
                </a:solidFill>
                <a:latin typeface="Hammersmith One"/>
              </a:rPr>
              <a:t>fornecer</a:t>
            </a:r>
            <a:r>
              <a:rPr lang="en-US" sz="2389" spc="-11" dirty="0">
                <a:solidFill>
                  <a:srgbClr val="000000"/>
                </a:solidFill>
                <a:latin typeface="Hammersmith One"/>
              </a:rPr>
              <a:t> feedback </a:t>
            </a:r>
            <a:r>
              <a:rPr lang="en-US" sz="2389" spc="-11" dirty="0" err="1">
                <a:solidFill>
                  <a:srgbClr val="000000"/>
                </a:solidFill>
                <a:latin typeface="Hammersmith One"/>
              </a:rPr>
              <a:t>adicional</a:t>
            </a:r>
            <a:r>
              <a:rPr lang="en-US" sz="2389" spc="-11" dirty="0">
                <a:solidFill>
                  <a:srgbClr val="000000"/>
                </a:solidFill>
                <a:latin typeface="Hammersmith One"/>
              </a:rPr>
              <a:t>, </a:t>
            </a:r>
            <a:r>
              <a:rPr lang="en-US" sz="2389" spc="-11" dirty="0" err="1">
                <a:solidFill>
                  <a:srgbClr val="000000"/>
                </a:solidFill>
                <a:latin typeface="Hammersmith One"/>
              </a:rPr>
              <a:t>gerando</a:t>
            </a:r>
            <a:r>
              <a:rPr lang="en-US" sz="2389" spc="-11" dirty="0">
                <a:solidFill>
                  <a:srgbClr val="000000"/>
                </a:solidFill>
                <a:latin typeface="Hammersmith One"/>
              </a:rPr>
              <a:t> </a:t>
            </a:r>
            <a:r>
              <a:rPr lang="en-US" sz="2389" spc="-11" dirty="0" err="1">
                <a:solidFill>
                  <a:srgbClr val="000000"/>
                </a:solidFill>
                <a:latin typeface="Hammersmith One"/>
              </a:rPr>
              <a:t>interações</a:t>
            </a:r>
            <a:r>
              <a:rPr lang="en-US" sz="2389" spc="-11" dirty="0">
                <a:solidFill>
                  <a:srgbClr val="000000"/>
                </a:solidFill>
                <a:latin typeface="Hammersmith One"/>
              </a:rPr>
              <a:t> </a:t>
            </a:r>
            <a:r>
              <a:rPr lang="en-US" sz="2389" spc="-11" dirty="0" err="1">
                <a:solidFill>
                  <a:srgbClr val="000000"/>
                </a:solidFill>
                <a:latin typeface="Hammersmith One"/>
              </a:rPr>
              <a:t>educacionais</a:t>
            </a:r>
            <a:r>
              <a:rPr lang="en-US" sz="2389" spc="-11" dirty="0">
                <a:solidFill>
                  <a:srgbClr val="000000"/>
                </a:solidFill>
                <a:latin typeface="Hammersmith One"/>
              </a:rPr>
              <a:t> </a:t>
            </a:r>
            <a:r>
              <a:rPr lang="en-US" sz="2389" spc="-11" dirty="0" err="1">
                <a:solidFill>
                  <a:srgbClr val="000000"/>
                </a:solidFill>
                <a:latin typeface="Hammersmith One"/>
              </a:rPr>
              <a:t>mais</a:t>
            </a:r>
            <a:r>
              <a:rPr lang="en-US" sz="2389" spc="-11" dirty="0">
                <a:solidFill>
                  <a:srgbClr val="000000"/>
                </a:solidFill>
                <a:latin typeface="Hammersmith One"/>
              </a:rPr>
              <a:t> </a:t>
            </a:r>
            <a:r>
              <a:rPr lang="en-US" sz="2389" spc="-11" dirty="0" err="1">
                <a:solidFill>
                  <a:srgbClr val="000000"/>
                </a:solidFill>
                <a:latin typeface="Hammersmith One"/>
              </a:rPr>
              <a:t>amplas</a:t>
            </a:r>
            <a:r>
              <a:rPr lang="en-US" sz="2389" spc="-11" dirty="0">
                <a:solidFill>
                  <a:srgbClr val="000000"/>
                </a:solidFill>
                <a:latin typeface="Hammersmith One"/>
              </a:rPr>
              <a:t>.</a:t>
            </a:r>
          </a:p>
          <a:p>
            <a:pPr algn="just">
              <a:lnSpc>
                <a:spcPts val="3106"/>
              </a:lnSpc>
            </a:pPr>
            <a:endParaRPr lang="en-US" sz="2389" spc="-11" dirty="0">
              <a:solidFill>
                <a:srgbClr val="000000"/>
              </a:solidFill>
              <a:latin typeface="Hammersmith One"/>
            </a:endParaRPr>
          </a:p>
          <a:p>
            <a:pPr algn="just">
              <a:lnSpc>
                <a:spcPts val="3106"/>
              </a:lnSpc>
              <a:spcBef>
                <a:spcPct val="0"/>
              </a:spcBef>
            </a:pPr>
            <a:endParaRPr lang="en-US" sz="2389" spc="-11" dirty="0">
              <a:solidFill>
                <a:srgbClr val="000000"/>
              </a:solidFill>
              <a:latin typeface="Hammersmith One"/>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9819</Words>
  <Application>Microsoft Office PowerPoint</Application>
  <PresentationFormat>Personalizar</PresentationFormat>
  <Paragraphs>607</Paragraphs>
  <Slides>52</Slides>
  <Notes>0</Notes>
  <HiddenSlides>0</HiddenSlides>
  <MMClips>0</MMClips>
  <ScaleCrop>false</ScaleCrop>
  <HeadingPairs>
    <vt:vector size="6" baseType="variant">
      <vt:variant>
        <vt:lpstr>Fontes usadas</vt:lpstr>
      </vt:variant>
      <vt:variant>
        <vt:i4>9</vt:i4>
      </vt:variant>
      <vt:variant>
        <vt:lpstr>Tema</vt:lpstr>
      </vt:variant>
      <vt:variant>
        <vt:i4>1</vt:i4>
      </vt:variant>
      <vt:variant>
        <vt:lpstr>Títulos de slides</vt:lpstr>
      </vt:variant>
      <vt:variant>
        <vt:i4>52</vt:i4>
      </vt:variant>
    </vt:vector>
  </HeadingPairs>
  <TitlesOfParts>
    <vt:vector size="62" baseType="lpstr">
      <vt:lpstr>Twister Bold</vt:lpstr>
      <vt:lpstr>Hammersmith One</vt:lpstr>
      <vt:lpstr>Open Sauce Semi-Bold</vt:lpstr>
      <vt:lpstr>Hammersmith One Bold</vt:lpstr>
      <vt:lpstr>Open Sans Bold</vt:lpstr>
      <vt:lpstr>Hammersmith One Semi-Bold</vt:lpstr>
      <vt:lpstr>Arial</vt:lpstr>
      <vt:lpstr>Calibri</vt:lpstr>
      <vt:lpstr>Open Sauce Bold</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HobbieSwitch (Apresentação)</dc:title>
  <cp:lastModifiedBy>Amanda Sato</cp:lastModifiedBy>
  <cp:revision>10</cp:revision>
  <dcterms:created xsi:type="dcterms:W3CDTF">2006-08-16T00:00:00Z</dcterms:created>
  <dcterms:modified xsi:type="dcterms:W3CDTF">2024-01-07T18:59:50Z</dcterms:modified>
  <dc:identifier>DAF5CWJYa7o</dc:identifier>
</cp:coreProperties>
</file>